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Default Extension="wmf" ContentType="image/x-wmf"/>
  <Override PartName="/ppt/notesSlides/notesSlide27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Default Extension="vml" ContentType="application/vnd.openxmlformats-officedocument.vmlDrawing"/>
  <Override PartName="/ppt/notesSlides/notesSlide3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9" r:id="rId1"/>
  </p:sldMasterIdLst>
  <p:notesMasterIdLst>
    <p:notesMasterId r:id="rId36"/>
  </p:notesMasterIdLst>
  <p:handoutMasterIdLst>
    <p:handoutMasterId r:id="rId37"/>
  </p:handoutMasterIdLst>
  <p:sldIdLst>
    <p:sldId id="257" r:id="rId2"/>
    <p:sldId id="259" r:id="rId3"/>
    <p:sldId id="260" r:id="rId4"/>
    <p:sldId id="262" r:id="rId5"/>
    <p:sldId id="322" r:id="rId6"/>
    <p:sldId id="336" r:id="rId7"/>
    <p:sldId id="327" r:id="rId8"/>
    <p:sldId id="325" r:id="rId9"/>
    <p:sldId id="328" r:id="rId10"/>
    <p:sldId id="329" r:id="rId11"/>
    <p:sldId id="331" r:id="rId12"/>
    <p:sldId id="333" r:id="rId13"/>
    <p:sldId id="283" r:id="rId14"/>
    <p:sldId id="338" r:id="rId15"/>
    <p:sldId id="348" r:id="rId16"/>
    <p:sldId id="352" r:id="rId17"/>
    <p:sldId id="301" r:id="rId18"/>
    <p:sldId id="304" r:id="rId19"/>
    <p:sldId id="305" r:id="rId20"/>
    <p:sldId id="309" r:id="rId21"/>
    <p:sldId id="370" r:id="rId22"/>
    <p:sldId id="361" r:id="rId23"/>
    <p:sldId id="377" r:id="rId24"/>
    <p:sldId id="376" r:id="rId25"/>
    <p:sldId id="373" r:id="rId26"/>
    <p:sldId id="371" r:id="rId27"/>
    <p:sldId id="365" r:id="rId28"/>
    <p:sldId id="372" r:id="rId29"/>
    <p:sldId id="367" r:id="rId30"/>
    <p:sldId id="359" r:id="rId31"/>
    <p:sldId id="360" r:id="rId32"/>
    <p:sldId id="378" r:id="rId33"/>
    <p:sldId id="375" r:id="rId34"/>
    <p:sldId id="374" r:id="rId35"/>
  </p:sldIdLst>
  <p:sldSz cx="9144000" cy="6858000" type="screen4x3"/>
  <p:notesSz cx="6797675" cy="9926638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 Narrow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 Narrow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 Narrow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 Narrow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 Narrow" pitchFamily="34" charset="0"/>
        <a:ea typeface="+mn-ea"/>
        <a:cs typeface="Arial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 Narrow" pitchFamily="34" charset="0"/>
        <a:ea typeface="+mn-ea"/>
        <a:cs typeface="Arial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 Narrow" pitchFamily="34" charset="0"/>
        <a:ea typeface="+mn-ea"/>
        <a:cs typeface="Arial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 Narrow" pitchFamily="34" charset="0"/>
        <a:ea typeface="+mn-ea"/>
        <a:cs typeface="Arial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 Narrow" pitchFamily="34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2"/>
    </p:penClr>
  </p:showPr>
  <p:clrMru>
    <a:srgbClr val="D9D9FF"/>
    <a:srgbClr val="7D7DFF"/>
    <a:srgbClr val="FFCC00"/>
    <a:srgbClr val="6699FF"/>
    <a:srgbClr val="7C79AF"/>
    <a:srgbClr val="E1E1FF"/>
    <a:srgbClr val="FF3300"/>
    <a:srgbClr val="F8F8F8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378" autoAdjust="0"/>
    <p:restoredTop sz="83000" autoAdjust="0"/>
  </p:normalViewPr>
  <p:slideViewPr>
    <p:cSldViewPr snapToGrid="0" snapToObjects="1">
      <p:cViewPr varScale="1">
        <p:scale>
          <a:sx n="75" d="100"/>
          <a:sy n="75" d="100"/>
        </p:scale>
        <p:origin x="-978" y="-102"/>
      </p:cViewPr>
      <p:guideLst>
        <p:guide orient="horz" pos="4319"/>
        <p:guide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94"/>
    </p:cViewPr>
  </p:sorterViewPr>
  <p:notesViewPr>
    <p:cSldViewPr snapToGrid="0" snapToObjects="1">
      <p:cViewPr varScale="1">
        <p:scale>
          <a:sx n="55" d="100"/>
          <a:sy n="55" d="100"/>
        </p:scale>
        <p:origin x="-2598" y="-96"/>
      </p:cViewPr>
      <p:guideLst>
        <p:guide orient="horz" pos="3126"/>
        <p:guide pos="2141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1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image" Target="../media/image65.png"/></Relationships>
</file>

<file path=ppt/handoutMasters/_rels/handout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1026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477838" y="566738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5" rIns="91429" bIns="45715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cs typeface="+mn-cs"/>
              </a:defRPr>
            </a:lvl1pPr>
          </a:lstStyle>
          <a:p>
            <a:pPr>
              <a:defRPr/>
            </a:pPr>
            <a:r>
              <a:rPr lang="de-DE"/>
              <a:t>Unternehmenspräsentation</a:t>
            </a:r>
          </a:p>
        </p:txBody>
      </p:sp>
      <p:sp>
        <p:nvSpPr>
          <p:cNvPr id="117764" name="Rectangle 1028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477838" y="891381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5" rIns="91429" bIns="45715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cs typeface="+mn-cs"/>
              </a:defRPr>
            </a:lvl1pPr>
          </a:lstStyle>
          <a:p>
            <a:pPr>
              <a:defRPr/>
            </a:pPr>
            <a:r>
              <a:rPr lang="de-DE"/>
              <a:t>DEHN + SÖHNE 2008 _ Foliennummer 4000</a:t>
            </a:r>
          </a:p>
        </p:txBody>
      </p:sp>
      <p:sp>
        <p:nvSpPr>
          <p:cNvPr id="117765" name="Rectangle 1029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386138" y="891381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5" rIns="91429" bIns="45715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cs typeface="+mn-cs"/>
              </a:defRPr>
            </a:lvl1pPr>
          </a:lstStyle>
          <a:p>
            <a:pPr>
              <a:defRPr/>
            </a:pPr>
            <a:fld id="{CE7AA3BC-2037-429B-8979-A0F87C9B5A36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pic>
        <p:nvPicPr>
          <p:cNvPr id="80901" name="Picture 1030" descr="C:\Eigene Dateien\LOGO\LOGO_rot_Quadrat-200dpi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54663" y="0"/>
            <a:ext cx="760412" cy="782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906463" y="387350"/>
            <a:ext cx="2944812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5" rIns="91429" bIns="45715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cs typeface="+mn-cs"/>
              </a:defRPr>
            </a:lvl1pPr>
          </a:lstStyle>
          <a:p>
            <a:pPr>
              <a:defRPr/>
            </a:pPr>
            <a:r>
              <a:rPr lang="de-DE"/>
              <a:t>Unternehmenspräsentation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1275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5" rIns="91429" bIns="45715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915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7575" y="744538"/>
            <a:ext cx="4964113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6463" y="4716463"/>
            <a:ext cx="4984750" cy="4465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5" rIns="91429" bIns="457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 smtClean="0"/>
              <a:t>Klicken Sie, um die Formate des Vorlagentextes zu bearbeiten</a:t>
            </a:r>
          </a:p>
          <a:p>
            <a:pPr lvl="1"/>
            <a:r>
              <a:rPr lang="de-DE" noProof="0" smtClean="0"/>
              <a:t>Zweite Ebene</a:t>
            </a:r>
          </a:p>
          <a:p>
            <a:pPr lvl="2"/>
            <a:r>
              <a:rPr lang="de-DE" noProof="0" smtClean="0"/>
              <a:t>Dritte Ebene</a:t>
            </a:r>
          </a:p>
          <a:p>
            <a:pPr lvl="3"/>
            <a:r>
              <a:rPr lang="de-DE" noProof="0" smtClean="0"/>
              <a:t>Vierte Ebene</a:t>
            </a:r>
          </a:p>
          <a:p>
            <a:pPr lvl="4"/>
            <a:r>
              <a:rPr lang="de-DE" noProof="0" smtClean="0"/>
              <a:t>Fünfte Ebene</a:t>
            </a: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906463" y="9197975"/>
            <a:ext cx="2944812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5" rIns="91429" bIns="45715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cs typeface="+mn-cs"/>
              </a:defRPr>
            </a:lvl1pPr>
          </a:lstStyle>
          <a:p>
            <a:pPr>
              <a:defRPr/>
            </a:pPr>
            <a:r>
              <a:rPr lang="de-DE"/>
              <a:t>DEHN + SÖHNE 2008 _ Foliennummer 4000</a:t>
            </a:r>
          </a:p>
        </p:txBody>
      </p:sp>
      <p:sp>
        <p:nvSpPr>
          <p:cNvPr id="81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2946400" y="9197975"/>
            <a:ext cx="2944813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5" rIns="91429" bIns="45715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cs typeface="+mn-cs"/>
              </a:defRPr>
            </a:lvl1pPr>
          </a:lstStyle>
          <a:p>
            <a:pPr>
              <a:defRPr/>
            </a:pPr>
            <a:fld id="{B5F62C41-1826-4A9F-B04D-17880EE9B799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Unternehmenspräsentation</a:t>
            </a:r>
          </a:p>
        </p:txBody>
      </p:sp>
      <p:sp>
        <p:nvSpPr>
          <p:cNvPr id="30723" name="Rectangle 6"/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DEHN + SÖHNE 2008 _ Foliennummer 4000</a:t>
            </a:r>
          </a:p>
        </p:txBody>
      </p:sp>
      <p:sp>
        <p:nvSpPr>
          <p:cNvPr id="3072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FF0C764-61AF-4FD4-AD6E-703150C193D1}" type="slidenum">
              <a:rPr lang="de-DE" smtClean="0"/>
              <a:pPr>
                <a:defRPr/>
              </a:pPr>
              <a:t>1</a:t>
            </a:fld>
            <a:endParaRPr lang="de-DE" smtClean="0"/>
          </a:p>
        </p:txBody>
      </p:sp>
      <p:sp>
        <p:nvSpPr>
          <p:cNvPr id="5018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4875" y="4716463"/>
            <a:ext cx="4987925" cy="4465637"/>
          </a:xfrm>
          <a:noFill/>
          <a:ln/>
        </p:spPr>
        <p:txBody>
          <a:bodyPr lIns="88606" tIns="44302" rIns="88606" bIns="44302"/>
          <a:lstStyle/>
          <a:p>
            <a:r>
              <a:rPr lang="ru-RU" smtClean="0"/>
              <a:t>Приветствие. Представление.</a:t>
            </a:r>
          </a:p>
          <a:p>
            <a:r>
              <a:rPr lang="ru-RU" smtClean="0"/>
              <a:t>Я хотел бы предложить Вашему вниманию небольшую презентацию, представляющую нашу фирму.</a:t>
            </a:r>
            <a:endParaRPr lang="de-DE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9395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ru-RU" smtClean="0"/>
              <a:t>В 1983 году выпущен первый разрядник, способный отвести  ток молнии, </a:t>
            </a:r>
            <a:r>
              <a:rPr lang="de-DE" smtClean="0"/>
              <a:t>Dehn Ventil</a:t>
            </a:r>
            <a:r>
              <a:rPr lang="ru-RU" smtClean="0"/>
              <a:t>. В то время его название становится синонимом для такого типа приборов.</a:t>
            </a:r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Unternehmenspräsentation</a:t>
            </a:r>
            <a:endParaRPr lang="de-DE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DEHN + SÖHNE 2008 _ Foliennummer 4000</a:t>
            </a:r>
            <a:endParaRPr lang="de-DE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6436D3B-1208-4E4B-A770-A718BB1CEC95}" type="slidenum">
              <a:rPr lang="de-DE" smtClean="0"/>
              <a:pPr>
                <a:defRPr/>
              </a:pPr>
              <a:t>10</a:t>
            </a:fld>
            <a:endParaRPr lang="de-DE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0419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ru-RU" smtClean="0"/>
              <a:t>Ден Вентиль впоследствии также совершенствуется, добавляются новые устройства, такие как </a:t>
            </a:r>
            <a:r>
              <a:rPr lang="de-DE" smtClean="0"/>
              <a:t>DEHNport </a:t>
            </a:r>
            <a:r>
              <a:rPr lang="ru-RU" smtClean="0"/>
              <a:t>и </a:t>
            </a:r>
            <a:r>
              <a:rPr lang="de-DE" smtClean="0"/>
              <a:t>DEHNgard</a:t>
            </a:r>
            <a:r>
              <a:rPr lang="ru-RU" smtClean="0"/>
              <a:t> и через 10 лет это уже целая линейка энергетически скоординированных разрядников, получившая название  </a:t>
            </a:r>
            <a:r>
              <a:rPr lang="de-DE" smtClean="0"/>
              <a:t>Red</a:t>
            </a:r>
            <a:r>
              <a:rPr lang="en-US" smtClean="0"/>
              <a:t>/Line(</a:t>
            </a:r>
            <a:r>
              <a:rPr lang="ru-RU" smtClean="0"/>
              <a:t>красная линия).</a:t>
            </a:r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Unternehmenspräsentation</a:t>
            </a:r>
            <a:endParaRPr lang="de-DE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DEHN + SÖHNE 2008 _ Foliennummer 4000</a:t>
            </a:r>
            <a:endParaRPr lang="de-DE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BB57CA3-52D0-4DAF-8473-7D7E2C978A8C}" type="slidenum">
              <a:rPr lang="de-DE" smtClean="0"/>
              <a:pPr>
                <a:defRPr/>
              </a:pPr>
              <a:t>11</a:t>
            </a:fld>
            <a:endParaRPr lang="de-DE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43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ru-RU" smtClean="0"/>
              <a:t>Параллельно разрабатываются приборы для защиты информационных, сигнальных цепей, устройств передачи данных и автоматизации. Эта линейка энергетически скоординированных разрядников получает название «</a:t>
            </a:r>
            <a:r>
              <a:rPr lang="de-DE" smtClean="0"/>
              <a:t>Yellow Line</a:t>
            </a:r>
            <a:r>
              <a:rPr lang="ru-RU" smtClean="0"/>
              <a:t>»(жёлтая линия).</a:t>
            </a:r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Unternehmenspräsentation</a:t>
            </a:r>
            <a:endParaRPr lang="de-DE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DEHN + SÖHNE 2008 _ Foliennummer 4000</a:t>
            </a:r>
            <a:endParaRPr lang="de-DE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AED86F2-C77B-4F0C-AC30-0934EE6E4076}" type="slidenum">
              <a:rPr lang="de-DE" smtClean="0"/>
              <a:pPr>
                <a:defRPr/>
              </a:pPr>
              <a:t>12</a:t>
            </a:fld>
            <a:endParaRPr lang="de-DE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2467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ru-RU" smtClean="0"/>
              <a:t>Здесь Вы видите уже обновлённый прибор </a:t>
            </a:r>
            <a:r>
              <a:rPr lang="de-DE" smtClean="0"/>
              <a:t>DEHNventil</a:t>
            </a:r>
            <a:r>
              <a:rPr lang="en-US" smtClean="0"/>
              <a:t>, </a:t>
            </a:r>
            <a:r>
              <a:rPr lang="ru-RU" smtClean="0"/>
              <a:t>о котором я уже говорил при показе предыдущих слайдов. Теперь это уже комплектные устройства, позволяющие подключать их для всех систем электроснабжения. </a:t>
            </a:r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Unternehmenspräsentation</a:t>
            </a:r>
            <a:endParaRPr lang="de-DE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DEHN + SÖHNE 2008 _ Foliennummer 4000</a:t>
            </a:r>
            <a:endParaRPr lang="de-DE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E234E50-55E8-4503-B342-DF64B474892D}" type="slidenum">
              <a:rPr lang="de-DE" smtClean="0"/>
              <a:pPr>
                <a:defRPr/>
              </a:pPr>
              <a:t>13</a:t>
            </a:fld>
            <a:endParaRPr lang="de-DE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34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ru-RU" smtClean="0"/>
              <a:t>В 2004 году исполнилось полвека как производятся приборы защиты от перенапряжений Ден. Необходимость в их установке возросла, а доверие к нашей продукции ещё более укрепилось.  Теперь они рассматриваются как необходимые приборы для применения в электроустановках.</a:t>
            </a:r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Unternehmenspräsentation</a:t>
            </a:r>
            <a:endParaRPr lang="de-DE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DEHN + SÖHNE 2008 _ Foliennummer 4000</a:t>
            </a:r>
            <a:endParaRPr lang="de-DE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80C28B7-D992-42D5-A071-B6B26B558445}" type="slidenum">
              <a:rPr lang="de-DE" smtClean="0"/>
              <a:pPr>
                <a:defRPr/>
              </a:pPr>
              <a:t>14</a:t>
            </a:fld>
            <a:endParaRPr lang="de-DE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4515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ru-RU" smtClean="0"/>
              <a:t>В 2006 году на выставках во Франкфурте и Ганновере представлены новые линейки </a:t>
            </a:r>
            <a:r>
              <a:rPr lang="de-DE" smtClean="0"/>
              <a:t>RedLine </a:t>
            </a:r>
            <a:r>
              <a:rPr lang="ru-RU" smtClean="0"/>
              <a:t>и </a:t>
            </a:r>
            <a:r>
              <a:rPr lang="de-DE" smtClean="0"/>
              <a:t>YellowLine . </a:t>
            </a:r>
            <a:r>
              <a:rPr lang="ru-RU" smtClean="0"/>
              <a:t>На этой картинке Вы видите приборы из этих двух серий, а также Блитцдуктор в синем корпусе, обозначающим возможность его применения во взрывобезопасных цепях. Следует добавить, что это далеко не единственный прибор, предназначенный для установки во взрывобезопасных зонах и отрасли, где применение таких приборов необходимо, доверяют нашей продукции.</a:t>
            </a:r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Unternehmenspräsentation</a:t>
            </a:r>
            <a:endParaRPr lang="de-DE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DEHN + SÖHNE 2008 _ Foliennummer 4000</a:t>
            </a:r>
            <a:endParaRPr lang="de-DE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7FE6112-88A5-4EA8-8B7B-ED664B132BE8}" type="slidenum">
              <a:rPr lang="de-DE" smtClean="0"/>
              <a:pPr>
                <a:defRPr/>
              </a:pPr>
              <a:t>15</a:t>
            </a:fld>
            <a:endParaRPr lang="de-DE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5539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ru-RU" smtClean="0"/>
              <a:t>С появлением новых альтернативных источников энергии, таких как солнечные батареи или ветряные турбины возникла необходимость их защиты от воздействия молнии и перенапряжений,</a:t>
            </a:r>
          </a:p>
          <a:p>
            <a:r>
              <a:rPr lang="ru-RU" smtClean="0"/>
              <a:t>так как сами эти устройства очень уязвимы.</a:t>
            </a:r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Unternehmenspräsentation</a:t>
            </a:r>
            <a:endParaRPr lang="de-DE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DEHN + SÖHNE 2008 _ Foliennummer 4000</a:t>
            </a:r>
            <a:endParaRPr lang="de-DE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645E7A8-0CE6-404C-8560-4839B8605112}" type="slidenum">
              <a:rPr lang="de-DE" smtClean="0"/>
              <a:pPr>
                <a:defRPr/>
              </a:pPr>
              <a:t>16</a:t>
            </a:fld>
            <a:endParaRPr lang="de-DE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6563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ru-RU" smtClean="0"/>
              <a:t>Таким образом Вы видите, что вся столетняя история развития фирмы направлена на обеспечение </a:t>
            </a:r>
          </a:p>
          <a:p>
            <a:r>
              <a:rPr lang="ru-RU" smtClean="0"/>
              <a:t>Безопасности по разделам:</a:t>
            </a:r>
          </a:p>
          <a:p>
            <a:r>
              <a:rPr lang="ru-RU" smtClean="0"/>
              <a:t>…</a:t>
            </a:r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Unternehmenspräsentation</a:t>
            </a:r>
            <a:endParaRPr lang="de-DE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DEHN + SÖHNE 2008 _ Foliennummer 4000</a:t>
            </a:r>
            <a:endParaRPr lang="de-DE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57ACD87-0246-466B-A3F3-6D40D10F44DA}" type="slidenum">
              <a:rPr lang="de-DE" smtClean="0"/>
              <a:pPr>
                <a:defRPr/>
              </a:pPr>
              <a:t>17</a:t>
            </a:fld>
            <a:endParaRPr lang="de-DE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7587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ru-RU" smtClean="0"/>
              <a:t>Особым предметом гордости фирмы является наличие собственной высоковольтной лаборатории, где проводятся тесты и разрабатываются новые ориентированные на потребности клиентов приборы. Для проведения таких тестов к нам обращаются ведущие мировые производители электротехнической продукции.</a:t>
            </a:r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Unternehmenspräsentation</a:t>
            </a:r>
            <a:endParaRPr lang="de-DE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DEHN + SÖHNE 2008 _ Foliennummer 4000</a:t>
            </a:r>
            <a:endParaRPr lang="de-DE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6DFA0E3-0498-4B04-931B-F8EB8370A6E4}" type="slidenum">
              <a:rPr lang="de-DE" smtClean="0"/>
              <a:pPr>
                <a:defRPr/>
              </a:pPr>
              <a:t>18</a:t>
            </a:fld>
            <a:endParaRPr lang="de-DE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861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ru-RU" smtClean="0"/>
              <a:t>Успешная деятельность компании основана на следующих принципах:</a:t>
            </a:r>
          </a:p>
          <a:p>
            <a:endParaRPr lang="ru-RU" smtClean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Unternehmenspräsentation</a:t>
            </a:r>
            <a:endParaRPr lang="de-DE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DEHN + SÖHNE 2008 _ Foliennummer 4000</a:t>
            </a:r>
            <a:endParaRPr lang="de-DE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315D110-34BB-49EF-83E9-FB2B12E5D364}" type="slidenum">
              <a:rPr lang="de-DE" smtClean="0"/>
              <a:pPr>
                <a:defRPr/>
              </a:pPr>
              <a:t>19</a:t>
            </a:fld>
            <a:endParaRPr lang="de-DE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1203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ru-RU" smtClean="0"/>
              <a:t>Фирма </a:t>
            </a:r>
            <a:r>
              <a:rPr lang="de-DE" smtClean="0"/>
              <a:t>Dehn</a:t>
            </a:r>
            <a:r>
              <a:rPr lang="ru-RU" smtClean="0"/>
              <a:t> это фирма почти со столетней историей и была организована Хансом Деном в 1910 году. В настоящее время это семейное предприятие, известное во всём мире в области молниезащиты.</a:t>
            </a:r>
          </a:p>
        </p:txBody>
      </p:sp>
      <p:sp>
        <p:nvSpPr>
          <p:cNvPr id="31748" name="Верхний колонтитул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Unternehmenspräsentation</a:t>
            </a:r>
          </a:p>
        </p:txBody>
      </p:sp>
      <p:sp>
        <p:nvSpPr>
          <p:cNvPr id="31749" name="Нижний колонтитул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DEHN + SÖHNE 2008 _ Foliennummer 4000</a:t>
            </a:r>
          </a:p>
        </p:txBody>
      </p:sp>
      <p:sp>
        <p:nvSpPr>
          <p:cNvPr id="31750" name="Номер слайда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603E882-1228-4049-94BF-120294578E8B}" type="slidenum">
              <a:rPr lang="de-DE" smtClean="0"/>
              <a:pPr>
                <a:defRPr/>
              </a:pPr>
              <a:t>2</a:t>
            </a:fld>
            <a:endParaRPr lang="de-DE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Unternehmenspräsentation</a:t>
            </a:r>
          </a:p>
        </p:txBody>
      </p:sp>
      <p:sp>
        <p:nvSpPr>
          <p:cNvPr id="37891" name="Rectangle 6"/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DEHN + SÖHNE 2008 _ Foliennummer 4000</a:t>
            </a:r>
          </a:p>
        </p:txBody>
      </p:sp>
      <p:sp>
        <p:nvSpPr>
          <p:cNvPr id="3789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90B6246-9A0B-4B1E-A5DB-7C56E4FE2AC3}" type="slidenum">
              <a:rPr lang="de-DE" smtClean="0"/>
              <a:pPr>
                <a:defRPr/>
              </a:pPr>
              <a:t>20</a:t>
            </a:fld>
            <a:endParaRPr lang="de-DE" smtClean="0"/>
          </a:p>
        </p:txBody>
      </p:sp>
      <p:sp>
        <p:nvSpPr>
          <p:cNvPr id="6963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4875" y="4716463"/>
            <a:ext cx="4987925" cy="4465637"/>
          </a:xfrm>
          <a:noFill/>
          <a:ln/>
        </p:spPr>
        <p:txBody>
          <a:bodyPr lIns="88606" tIns="44302" rIns="88606" bIns="44302"/>
          <a:lstStyle/>
          <a:p>
            <a:endParaRPr lang="de-DE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Unternehmenspräsentation</a:t>
            </a:r>
          </a:p>
        </p:txBody>
      </p:sp>
      <p:sp>
        <p:nvSpPr>
          <p:cNvPr id="37891" name="Rectangle 6"/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DEHN + SÖHNE 2008 _ Foliennummer 4000</a:t>
            </a:r>
          </a:p>
        </p:txBody>
      </p:sp>
      <p:sp>
        <p:nvSpPr>
          <p:cNvPr id="3789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A2AE60D-EF29-48B5-88DB-A8D27D03EBD0}" type="slidenum">
              <a:rPr lang="de-DE" smtClean="0"/>
              <a:pPr>
                <a:defRPr/>
              </a:pPr>
              <a:t>21</a:t>
            </a:fld>
            <a:endParaRPr lang="de-DE" smtClean="0"/>
          </a:p>
        </p:txBody>
      </p:sp>
      <p:sp>
        <p:nvSpPr>
          <p:cNvPr id="7066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6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4875" y="4716463"/>
            <a:ext cx="4987925" cy="4465637"/>
          </a:xfrm>
          <a:noFill/>
          <a:ln/>
        </p:spPr>
        <p:txBody>
          <a:bodyPr lIns="88606" tIns="44302" rIns="88606" bIns="44302"/>
          <a:lstStyle/>
          <a:p>
            <a:endParaRPr lang="de-DE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1683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 smtClean="0"/>
              <a:t>Flex</a:t>
            </a:r>
            <a:r>
              <a:rPr lang="de-DE" dirty="0" smtClean="0"/>
              <a:t>i</a:t>
            </a:r>
            <a:r>
              <a:rPr lang="en-US" baseline="0" dirty="0" smtClean="0"/>
              <a:t> Snap (204 938) </a:t>
            </a:r>
            <a:r>
              <a:rPr lang="ru-RU" baseline="0" dirty="0" smtClean="0"/>
              <a:t>для крепления за фальц черепицы, с гибкой скобой, предусматривает свободное крепление проводника.</a:t>
            </a:r>
            <a:endParaRPr lang="de-DE" baseline="0" dirty="0" smtClean="0"/>
          </a:p>
          <a:p>
            <a:r>
              <a:rPr lang="ru-RU" baseline="0" dirty="0" smtClean="0"/>
              <a:t>Материалы: </a:t>
            </a:r>
            <a:r>
              <a:rPr lang="de-DE" baseline="0" dirty="0" smtClean="0"/>
              <a:t>NIRO, </a:t>
            </a:r>
            <a:r>
              <a:rPr lang="ru-RU" baseline="0" dirty="0" smtClean="0"/>
              <a:t>пластик.</a:t>
            </a:r>
          </a:p>
          <a:p>
            <a:endParaRPr lang="ru-RU" baseline="0" dirty="0" smtClean="0"/>
          </a:p>
          <a:p>
            <a:r>
              <a:rPr lang="de-DE" baseline="0" dirty="0" smtClean="0"/>
              <a:t>Dehn Snap (204171) c </a:t>
            </a:r>
            <a:r>
              <a:rPr lang="ru-RU" baseline="0" dirty="0" smtClean="0"/>
              <a:t>алюминиевой скобой, легко принимающей форму фальца, с зажимом </a:t>
            </a:r>
            <a:r>
              <a:rPr lang="de-DE" baseline="0" dirty="0" smtClean="0"/>
              <a:t>Dehn Snap, </a:t>
            </a:r>
            <a:r>
              <a:rPr lang="ru-RU" baseline="0" dirty="0" smtClean="0"/>
              <a:t>со свободным </a:t>
            </a:r>
            <a:r>
              <a:rPr lang="ru-RU" baseline="0" dirty="0" err="1" smtClean="0"/>
              <a:t>крепелением</a:t>
            </a:r>
            <a:r>
              <a:rPr lang="ru-RU" baseline="0" dirty="0" smtClean="0"/>
              <a:t> проводника.</a:t>
            </a:r>
          </a:p>
          <a:p>
            <a:endParaRPr lang="ru-RU" baseline="0" dirty="0" smtClean="0"/>
          </a:p>
          <a:p>
            <a:r>
              <a:rPr lang="de-DE" baseline="0" dirty="0" smtClean="0"/>
              <a:t>Uni Snap c </a:t>
            </a:r>
            <a:r>
              <a:rPr lang="ru-RU" baseline="0" dirty="0" smtClean="0"/>
              <a:t>подготовленными точками для загиба и монтажа на обрешётку кровли, с зажимом </a:t>
            </a:r>
            <a:r>
              <a:rPr lang="de-DE" baseline="0" dirty="0" smtClean="0"/>
              <a:t>Dehn Snap.</a:t>
            </a:r>
          </a:p>
          <a:p>
            <a:endParaRPr lang="de-DE" baseline="0" dirty="0" smtClean="0"/>
          </a:p>
          <a:p>
            <a:r>
              <a:rPr lang="de-DE" baseline="0" dirty="0" smtClean="0"/>
              <a:t>Uni </a:t>
            </a:r>
            <a:r>
              <a:rPr lang="de-DE" baseline="0" dirty="0" err="1" smtClean="0"/>
              <a:t>Grip</a:t>
            </a:r>
            <a:r>
              <a:rPr lang="de-DE" baseline="0" dirty="0" smtClean="0"/>
              <a:t> c </a:t>
            </a:r>
            <a:r>
              <a:rPr lang="ru-RU" baseline="0" dirty="0" smtClean="0"/>
              <a:t>подготовленными точками для загиба и монтажа на обрешётку кровли, с зажимом </a:t>
            </a:r>
            <a:r>
              <a:rPr lang="de-DE" baseline="0" dirty="0" smtClean="0"/>
              <a:t>Dehn </a:t>
            </a:r>
            <a:r>
              <a:rPr lang="de-DE" baseline="0" dirty="0" err="1" smtClean="0"/>
              <a:t>Grip</a:t>
            </a:r>
            <a:r>
              <a:rPr lang="de-DE" baseline="0" dirty="0" smtClean="0"/>
              <a:t>.</a:t>
            </a:r>
            <a:endParaRPr lang="ru-RU" baseline="0" dirty="0" smtClean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Beitrag - Autor</a:t>
            </a:r>
            <a:endParaRPr lang="de-DE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E2802E7-1F8A-4270-85D1-D1465950DAD2}" type="slidenum">
              <a:rPr lang="de-DE" smtClean="0"/>
              <a:pPr>
                <a:defRPr/>
              </a:pPr>
              <a:t>22</a:t>
            </a:fld>
            <a:endParaRPr lang="de-DE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На </a:t>
            </a:r>
            <a:r>
              <a:rPr lang="ru-RU" dirty="0" err="1" smtClean="0"/>
              <a:t>дапнном</a:t>
            </a:r>
            <a:r>
              <a:rPr lang="ru-RU" dirty="0" smtClean="0"/>
              <a:t> примере показан вариант монтажа держателя проводника с гибкой алюминиевой</a:t>
            </a:r>
            <a:r>
              <a:rPr lang="ru-RU" baseline="0" dirty="0" smtClean="0"/>
              <a:t> пластиной. Можно монтировать на существующей кровле. Легко принимает форму черепицы.</a:t>
            </a:r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Unternehmenspräsentation</a:t>
            </a:r>
            <a:endParaRPr lang="de-DE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DEHN + SÖHNE 2008 _ Foliennummer 4000</a:t>
            </a:r>
            <a:endParaRPr lang="de-DE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5F62C41-1826-4A9F-B04D-17880EE9B799}" type="slidenum">
              <a:rPr lang="de-DE" smtClean="0"/>
              <a:pPr>
                <a:defRPr/>
              </a:pPr>
              <a:t>23</a:t>
            </a:fld>
            <a:endParaRPr lang="de-DE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2707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ru-RU" dirty="0" smtClean="0"/>
              <a:t>Для монтажа на коньке кровли были разработаны следующие решения:</a:t>
            </a:r>
          </a:p>
          <a:p>
            <a:r>
              <a:rPr lang="ru-RU" dirty="0" smtClean="0"/>
              <a:t>Держатель </a:t>
            </a:r>
            <a:r>
              <a:rPr lang="de-DE" dirty="0" smtClean="0"/>
              <a:t>Dehn </a:t>
            </a:r>
            <a:r>
              <a:rPr lang="de-DE" dirty="0" err="1" smtClean="0"/>
              <a:t>Grip</a:t>
            </a:r>
            <a:r>
              <a:rPr lang="de-DE" baseline="0" dirty="0" smtClean="0"/>
              <a:t> c </a:t>
            </a:r>
            <a:r>
              <a:rPr lang="ru-RU" baseline="0" dirty="0" smtClean="0"/>
              <a:t>пружинным креплением на коньке кровли. Или же держатель </a:t>
            </a:r>
            <a:r>
              <a:rPr lang="de-DE" baseline="0" dirty="0" smtClean="0"/>
              <a:t>Dehn Snap </a:t>
            </a:r>
            <a:r>
              <a:rPr lang="ru-RU" baseline="0" dirty="0" smtClean="0"/>
              <a:t>с жестким креплением, с возможностью перемещения положения фиксатора проводника.</a:t>
            </a:r>
            <a:endParaRPr lang="ru-RU" dirty="0" smtClean="0"/>
          </a:p>
        </p:txBody>
      </p:sp>
      <p:sp>
        <p:nvSpPr>
          <p:cNvPr id="115716" name="Верхний колонтитул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de-DE" smtClean="0">
                <a:latin typeface="Arial" pitchFamily="34" charset="0"/>
              </a:rPr>
              <a:t>Beitrag - Autor</a:t>
            </a:r>
          </a:p>
        </p:txBody>
      </p:sp>
      <p:sp>
        <p:nvSpPr>
          <p:cNvPr id="115717" name="Номер слайда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0C62B46-2B0B-4449-B3A2-CE763A054E58}" type="slidenum">
              <a:rPr lang="de-DE" smtClean="0">
                <a:latin typeface="Arial" pitchFamily="34" charset="0"/>
              </a:rPr>
              <a:pPr>
                <a:defRPr/>
              </a:pPr>
              <a:t>24</a:t>
            </a:fld>
            <a:endParaRPr lang="de-DE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373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ru-RU" dirty="0" smtClean="0"/>
              <a:t>Для защиты надстроек или же выступающих конструкций на скатных</a:t>
            </a:r>
            <a:r>
              <a:rPr lang="ru-RU" baseline="0" dirty="0" smtClean="0"/>
              <a:t> кровлях</a:t>
            </a:r>
            <a:r>
              <a:rPr lang="ru-RU" dirty="0" smtClean="0"/>
              <a:t>( к примеру, солнечных батарей или генераторов)</a:t>
            </a:r>
            <a:r>
              <a:rPr lang="ru-RU" baseline="0" dirty="0" smtClean="0"/>
              <a:t> п</a:t>
            </a:r>
            <a:r>
              <a:rPr lang="ru-RU" dirty="0" smtClean="0"/>
              <a:t>лоскость </a:t>
            </a:r>
            <a:r>
              <a:rPr lang="ru-RU" dirty="0" err="1" smtClean="0"/>
              <a:t>молниезащитной</a:t>
            </a:r>
            <a:r>
              <a:rPr lang="ru-RU" dirty="0" smtClean="0"/>
              <a:t> сетки на кровле предусмотрены </a:t>
            </a:r>
            <a:r>
              <a:rPr lang="ru-RU" dirty="0" err="1" smtClean="0"/>
              <a:t>молниеприёмники</a:t>
            </a:r>
            <a:r>
              <a:rPr lang="ru-RU" baseline="0" dirty="0" smtClean="0"/>
              <a:t> с возможностью установки на коньковом держателе. Необходимо дополнительное  соединение с проводником сетки, обеспечивающее жёсткость конструкции и надёжный электрический контакт.</a:t>
            </a:r>
            <a:endParaRPr lang="ru-RU" dirty="0" smtClean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Beitrag - Autor</a:t>
            </a:r>
            <a:endParaRPr lang="de-DE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EA4394F-0F80-48AE-979F-82A1987FB715}" type="slidenum">
              <a:rPr lang="de-DE" smtClean="0"/>
              <a:pPr>
                <a:defRPr/>
              </a:pPr>
              <a:t>25</a:t>
            </a:fld>
            <a:endParaRPr lang="de-DE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4755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ru-RU" dirty="0" smtClean="0"/>
              <a:t>В</a:t>
            </a:r>
            <a:r>
              <a:rPr lang="ru-RU" baseline="0" dirty="0" smtClean="0"/>
              <a:t> каких случаях</a:t>
            </a:r>
            <a:r>
              <a:rPr lang="ru-RU" dirty="0" smtClean="0"/>
              <a:t> нам</a:t>
            </a:r>
            <a:r>
              <a:rPr lang="ru-RU" baseline="0" dirty="0" smtClean="0"/>
              <a:t> необходимо организовать защиту надстроек на кровле ?</a:t>
            </a:r>
          </a:p>
          <a:p>
            <a:r>
              <a:rPr lang="ru-RU" baseline="0" dirty="0" smtClean="0"/>
              <a:t>Европейские нормы(стандарт </a:t>
            </a:r>
            <a:r>
              <a:rPr lang="de-DE" baseline="0" dirty="0" smtClean="0"/>
              <a:t>EN 62305)</a:t>
            </a:r>
            <a:r>
              <a:rPr lang="ru-RU" baseline="0" dirty="0" smtClean="0"/>
              <a:t> обязывают провести данные мероприятия в следующих случаях:</a:t>
            </a:r>
          </a:p>
          <a:p>
            <a:r>
              <a:rPr lang="ru-RU" baseline="0" dirty="0" smtClean="0"/>
              <a:t>….</a:t>
            </a:r>
            <a:r>
              <a:rPr lang="de-DE" baseline="0" dirty="0" smtClean="0"/>
              <a:t> </a:t>
            </a:r>
            <a:endParaRPr lang="ru-RU" dirty="0" smtClean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Beitrag - Autor</a:t>
            </a:r>
            <a:endParaRPr lang="de-DE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C00D42E-6A7E-4D2F-A894-97BD4F26F90C}" type="slidenum">
              <a:rPr lang="de-DE" smtClean="0"/>
              <a:pPr>
                <a:defRPr/>
              </a:pPr>
              <a:t>26</a:t>
            </a:fld>
            <a:endParaRPr lang="de-DE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8"/>
          <p:cNvSpPr>
            <a:spLocks noGrp="1" noChangeArrowheads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de-DE" smtClean="0">
                <a:latin typeface="Arial" pitchFamily="34" charset="0"/>
              </a:rPr>
              <a:t>Beitrag - Autor</a:t>
            </a:r>
          </a:p>
        </p:txBody>
      </p:sp>
      <p:sp>
        <p:nvSpPr>
          <p:cNvPr id="120835" name="Rectangle 11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6F60FDB-8E35-43DE-BD41-BF3937095805}" type="slidenum">
              <a:rPr lang="de-DE" smtClean="0">
                <a:latin typeface="Arial" pitchFamily="34" charset="0"/>
              </a:rPr>
              <a:pPr>
                <a:defRPr/>
              </a:pPr>
              <a:t>27</a:t>
            </a:fld>
            <a:endParaRPr lang="de-DE" smtClean="0">
              <a:latin typeface="Arial" pitchFamily="34" charset="0"/>
            </a:endParaRPr>
          </a:p>
        </p:txBody>
      </p:sp>
      <p:sp>
        <p:nvSpPr>
          <p:cNvPr id="4" name="Заметки 3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Для крепления плоских и круглых проводников на плоской</a:t>
            </a:r>
            <a:r>
              <a:rPr lang="ru-RU" baseline="0" dirty="0" smtClean="0"/>
              <a:t> кровле, выполненной из полимерных материалов применяется держатель типа </a:t>
            </a:r>
            <a:r>
              <a:rPr lang="de-DE" baseline="0" dirty="0" smtClean="0"/>
              <a:t>KF. </a:t>
            </a:r>
            <a:r>
              <a:rPr lang="ru-RU" baseline="0" dirty="0" smtClean="0"/>
              <a:t>Он фиксируется на кровле с помощью специального клея.</a:t>
            </a:r>
          </a:p>
          <a:p>
            <a:r>
              <a:rPr lang="ru-RU" baseline="0" dirty="0" smtClean="0"/>
              <a:t>Здесь же Вы видите применение </a:t>
            </a:r>
            <a:r>
              <a:rPr lang="ru-RU" baseline="0" dirty="0" err="1" smtClean="0"/>
              <a:t>молниеприёмных</a:t>
            </a:r>
            <a:r>
              <a:rPr lang="ru-RU" baseline="0" dirty="0" smtClean="0"/>
              <a:t> стержней, необходимых для упомянутой в предыдущем слайде защиты надстроек на кровле.</a:t>
            </a:r>
            <a:endParaRPr lang="ru-RU" dirty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8"/>
          <p:cNvSpPr>
            <a:spLocks noGrp="1" noChangeArrowheads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de-DE" smtClean="0">
                <a:latin typeface="Arial" pitchFamily="34" charset="0"/>
              </a:rPr>
              <a:t>Beitrag - Autor</a:t>
            </a:r>
          </a:p>
        </p:txBody>
      </p:sp>
      <p:sp>
        <p:nvSpPr>
          <p:cNvPr id="138243" name="Rectangle 11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DF99580-1CB1-4406-BCB7-17CE40E98342}" type="slidenum">
              <a:rPr lang="de-DE" smtClean="0">
                <a:latin typeface="Arial" pitchFamily="34" charset="0"/>
              </a:rPr>
              <a:pPr>
                <a:defRPr/>
              </a:pPr>
              <a:t>28</a:t>
            </a:fld>
            <a:endParaRPr lang="de-DE" smtClean="0">
              <a:latin typeface="Arial" pitchFamily="34" charset="0"/>
            </a:endParaRPr>
          </a:p>
        </p:txBody>
      </p:sp>
      <p:sp>
        <p:nvSpPr>
          <p:cNvPr id="4" name="Заметки 3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В</a:t>
            </a:r>
            <a:r>
              <a:rPr lang="ru-RU" baseline="0" dirty="0" smtClean="0"/>
              <a:t> некоторых случаях надстройки требуется защищать </a:t>
            </a:r>
            <a:r>
              <a:rPr lang="ru-RU" baseline="0" dirty="0" err="1" smtClean="0"/>
              <a:t>молниеприёмниками</a:t>
            </a:r>
            <a:r>
              <a:rPr lang="ru-RU" baseline="0" dirty="0" smtClean="0"/>
              <a:t> с применением изолированной системы </a:t>
            </a:r>
            <a:r>
              <a:rPr lang="ru-RU" baseline="0" dirty="0" err="1" smtClean="0"/>
              <a:t>молниезащиты</a:t>
            </a:r>
            <a:r>
              <a:rPr lang="ru-RU" baseline="0" dirty="0" smtClean="0"/>
              <a:t>. Для того, чтобы  предотвратить электрических пробой на инженерные коммуникации внутри здания.</a:t>
            </a:r>
          </a:p>
          <a:p>
            <a:r>
              <a:rPr lang="ru-RU" baseline="0" dirty="0" smtClean="0"/>
              <a:t>Изолированная система является общепринятой. Но не всех случаях такую систему можно применить как с эстетической так и с технической точек зрения.</a:t>
            </a:r>
          </a:p>
          <a:p>
            <a:r>
              <a:rPr lang="ru-RU" baseline="0" dirty="0" smtClean="0"/>
              <a:t>Мы предлагаем в этом случае нашу разработку: систему проводника </a:t>
            </a:r>
            <a:r>
              <a:rPr lang="de-DE" baseline="0" dirty="0" smtClean="0"/>
              <a:t>HVI, </a:t>
            </a:r>
            <a:r>
              <a:rPr lang="ru-RU" baseline="0" dirty="0" smtClean="0"/>
              <a:t>которая представляет из себя набор компонентов, главным из которых является проводник с высоковольтной изоляцией и полупроводниковым покрытием на поверхности изделия. </a:t>
            </a:r>
          </a:p>
          <a:p>
            <a:r>
              <a:rPr lang="ru-RU" baseline="0" dirty="0" smtClean="0"/>
              <a:t>Токоотвод из этого проводника можно монтировать непосредственно на элементах конструкции здания или на надстройках . </a:t>
            </a:r>
            <a:endParaRPr lang="ru-RU" dirty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8"/>
          <p:cNvSpPr>
            <a:spLocks noGrp="1" noChangeArrowheads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de-DE" smtClean="0">
                <a:latin typeface="Arial" pitchFamily="34" charset="0"/>
              </a:rPr>
              <a:t>Beitrag - Autor</a:t>
            </a:r>
          </a:p>
        </p:txBody>
      </p:sp>
      <p:sp>
        <p:nvSpPr>
          <p:cNvPr id="133123" name="Rectangle 11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86F3964-CCD3-4234-A9CA-952A03100182}" type="slidenum">
              <a:rPr lang="de-DE" smtClean="0">
                <a:latin typeface="Arial" pitchFamily="34" charset="0"/>
              </a:rPr>
              <a:pPr>
                <a:defRPr/>
              </a:pPr>
              <a:t>29</a:t>
            </a:fld>
            <a:endParaRPr lang="de-DE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2227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ru-RU" smtClean="0"/>
              <a:t>Ханс Ден организовал своё предприятие в 1910 году как ремесленную мастерскую, специализирующуюся на электроинсталляционных работах.</a:t>
            </a:r>
          </a:p>
        </p:txBody>
      </p:sp>
      <p:sp>
        <p:nvSpPr>
          <p:cNvPr id="32772" name="Верхний колонтитул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Unternehmenspräsentation</a:t>
            </a:r>
          </a:p>
        </p:txBody>
      </p:sp>
      <p:sp>
        <p:nvSpPr>
          <p:cNvPr id="32773" name="Нижний колонтитул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DEHN + SÖHNE 2008 _ Foliennummer 4000</a:t>
            </a:r>
          </a:p>
        </p:txBody>
      </p:sp>
      <p:sp>
        <p:nvSpPr>
          <p:cNvPr id="32774" name="Номер слайда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019D3DA-3F39-44DE-AD6D-94208B871527}" type="slidenum">
              <a:rPr lang="de-DE" smtClean="0"/>
              <a:pPr>
                <a:defRPr/>
              </a:pPr>
              <a:t>3</a:t>
            </a:fld>
            <a:endParaRPr lang="de-DE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/>
          <p:cNvSpPr>
            <a:spLocks noGrp="1" noChangeArrowheads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Beitrag - Autor</a:t>
            </a: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B9EAE22-3FC5-427E-8467-F919CDE365A9}" type="slidenum">
              <a:rPr lang="de-DE"/>
              <a:pPr>
                <a:defRPr/>
              </a:pPr>
              <a:t>30</a:t>
            </a:fld>
            <a:endParaRPr lang="de-DE"/>
          </a:p>
        </p:txBody>
      </p:sp>
      <p:sp>
        <p:nvSpPr>
          <p:cNvPr id="7885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398838" y="2606675"/>
            <a:ext cx="0" cy="0"/>
          </a:xfrm>
          <a:solidFill>
            <a:srgbClr val="FFFFFF"/>
          </a:solidFill>
          <a:ln/>
        </p:spPr>
      </p:sp>
      <p:sp>
        <p:nvSpPr>
          <p:cNvPr id="7885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463" y="4714875"/>
            <a:ext cx="1887537" cy="200025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8"/>
          <p:cNvSpPr>
            <a:spLocks noGrp="1" noChangeArrowheads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de-DE" smtClean="0">
                <a:latin typeface="Arial" pitchFamily="34" charset="0"/>
              </a:rPr>
              <a:t>Beitrag - Autor</a:t>
            </a:r>
          </a:p>
        </p:txBody>
      </p:sp>
      <p:sp>
        <p:nvSpPr>
          <p:cNvPr id="139267" name="Rectangle 11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3FE4985-1E1C-4BC4-A2F6-50BF1FED41DC}" type="slidenum">
              <a:rPr lang="de-DE" smtClean="0">
                <a:latin typeface="Arial" pitchFamily="34" charset="0"/>
              </a:rPr>
              <a:pPr>
                <a:defRPr/>
              </a:pPr>
              <a:t>32</a:t>
            </a:fld>
            <a:endParaRPr lang="de-DE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Unternehmenspräsentation</a:t>
            </a:r>
            <a:endParaRPr lang="de-DE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DEHN + SÖHNE 2008 _ Foliennummer 4000</a:t>
            </a:r>
            <a:endParaRPr lang="de-DE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5F62C41-1826-4A9F-B04D-17880EE9B799}" type="slidenum">
              <a:rPr lang="de-DE" smtClean="0"/>
              <a:pPr>
                <a:defRPr/>
              </a:pPr>
              <a:t>33</a:t>
            </a:fld>
            <a:endParaRPr lang="de-DE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Unternehmenspräsentation</a:t>
            </a:r>
            <a:endParaRPr lang="de-DE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DEHN + SÖHNE 2008 _ Foliennummer 4000</a:t>
            </a:r>
            <a:endParaRPr lang="de-DE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5F62C41-1826-4A9F-B04D-17880EE9B799}" type="slidenum">
              <a:rPr lang="de-DE" smtClean="0"/>
              <a:pPr>
                <a:defRPr/>
              </a:pPr>
              <a:t>34</a:t>
            </a:fld>
            <a:endParaRPr lang="de-DE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325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ru-RU" smtClean="0"/>
              <a:t>История развития молниезащиты в этой фирме такова:</a:t>
            </a:r>
          </a:p>
          <a:p>
            <a:r>
              <a:rPr lang="ru-RU" smtClean="0"/>
              <a:t>Один из  друзей Ханса Дена обратился к нему с просьбой как к профессиональному электрику защитить склад с вооружением, которым он управлял, от молнии. Ханс Ден занялся этим вопросом вплотную и с тех пор монтаж систем молниезащиты, помимо других работ по электроинсталляции стал неотъемлемой частью его бизнеса. В 1923 году фирма Ден уже сама активно производит компоненты молниезащиты и заземления.</a:t>
            </a:r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Unternehmenspräsentation</a:t>
            </a:r>
            <a:endParaRPr lang="de-DE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DEHN + SÖHNE 2008 _ Foliennummer 4000</a:t>
            </a:r>
            <a:endParaRPr lang="de-DE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3282B4B-401D-4CA2-B5E2-B4E7FA4F9CE3}" type="slidenum">
              <a:rPr lang="de-DE" smtClean="0"/>
              <a:pPr>
                <a:defRPr/>
              </a:pPr>
              <a:t>4</a:t>
            </a:fld>
            <a:endParaRPr lang="de-DE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4275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ru-RU" smtClean="0"/>
              <a:t>В годы второй мировой войны фирме был нанесён значительный ущерб, но благодаря усилиям семьи Ден фирма смогла восстановиться. Следующим скачком в развитии фирмы явилось решение в 1948 году о строительстве цеха горячего цинкования в Ноймаркте, где впоследствии было развёрнуто основное производство и открыт главный офис компании.</a:t>
            </a:r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Unternehmenspräsentation</a:t>
            </a:r>
            <a:endParaRPr lang="de-DE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DEHN + SÖHNE 2008 _ Foliennummer 4000</a:t>
            </a:r>
            <a:endParaRPr lang="de-DE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4C4D9D4-2CC8-4DBB-99CC-EABE9437FE4C}" type="slidenum">
              <a:rPr lang="de-DE" smtClean="0"/>
              <a:pPr>
                <a:defRPr/>
              </a:pPr>
              <a:t>5</a:t>
            </a:fld>
            <a:endParaRPr lang="de-DE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5299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ru-RU" smtClean="0"/>
              <a:t>Уже в то время специалисты фирмы стали задумываться о комбинировании внешней молниезащиты с приборами защиты от перенапряжений. В те времена мало, кто верил в необходимость и эффективность защиты от перенапряжений, но в 1954 году именно в фирме Ден впервые было представлено первое поколение приборов защиты от перенапряжений.</a:t>
            </a:r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Unternehmenspräsentation</a:t>
            </a:r>
            <a:endParaRPr lang="de-DE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DEHN + SÖHNE 2008 _ Foliennummer 4000</a:t>
            </a:r>
            <a:endParaRPr lang="de-DE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E03DF1D-BF07-4018-8493-264C8A8B7B30}" type="slidenum">
              <a:rPr lang="de-DE" smtClean="0"/>
              <a:pPr>
                <a:defRPr/>
              </a:pPr>
              <a:t>6</a:t>
            </a:fld>
            <a:endParaRPr lang="de-DE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6323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ru-RU" smtClean="0"/>
              <a:t>Активно развивается и третье направление деятельности фирмы: Защита персонала, работающего в электроустановках. Так, в 1957 году фирма получает патент на шаровые крепления для короткозамыкающих и заземляющих устройств. Данное изобретение Ден становится впоследствии стандартом для производства элементов подключения подобных устройств.</a:t>
            </a:r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Unternehmenspräsentation</a:t>
            </a:r>
            <a:endParaRPr lang="de-DE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DEHN + SÖHNE 2008 _ Foliennummer 4000</a:t>
            </a:r>
            <a:endParaRPr lang="de-DE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5FDD50C-532B-4F04-81CB-7F09742954DD}" type="slidenum">
              <a:rPr lang="de-DE" smtClean="0"/>
              <a:pPr>
                <a:defRPr/>
              </a:pPr>
              <a:t>7</a:t>
            </a:fld>
            <a:endParaRPr lang="de-DE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7347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ru-RU" smtClean="0"/>
              <a:t>В 1958 году фирма представляет своё следующее изобретение: составлямые заземлители, позволяющие забивать эти заземлители на необходимую глубину без раскапывания грунта. При этом обеспечивается надёжное электрическое и механическое соединение составных элементов.</a:t>
            </a:r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Unternehmenspräsentation</a:t>
            </a:r>
            <a:endParaRPr lang="de-DE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DEHN + SÖHNE 2008 _ Foliennummer 4000</a:t>
            </a:r>
            <a:endParaRPr lang="de-DE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44F35EE-D360-4B39-8219-A7BAB4DF7ADD}" type="slidenum">
              <a:rPr lang="de-DE" smtClean="0"/>
              <a:pPr>
                <a:defRPr/>
              </a:pPr>
              <a:t>8</a:t>
            </a:fld>
            <a:endParaRPr lang="de-DE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837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ru-RU" smtClean="0"/>
              <a:t>В 70-е, 80-е годы всё большее развитие получает разработка новых приборов защиты от перенапряжений. Появляются известные в своё время приборы </a:t>
            </a:r>
            <a:r>
              <a:rPr lang="de-DE" smtClean="0"/>
              <a:t>VA280 </a:t>
            </a:r>
            <a:r>
              <a:rPr lang="ru-RU" smtClean="0"/>
              <a:t>и  </a:t>
            </a:r>
            <a:r>
              <a:rPr lang="de-DE" smtClean="0"/>
              <a:t>Blitzuductor. </a:t>
            </a:r>
            <a:r>
              <a:rPr lang="en-US" smtClean="0"/>
              <a:t>Blitzuductor </a:t>
            </a:r>
            <a:r>
              <a:rPr lang="ru-RU" smtClean="0"/>
              <a:t>впоследствии был многрактно видоизменён и усовершенствован. На сегодняшний день мы имеем прибор с таким же названием, но уже с несравненно лучшими техническими характеристиками. </a:t>
            </a:r>
            <a:endParaRPr lang="de-DE" smtClean="0"/>
          </a:p>
          <a:p>
            <a:endParaRPr lang="ru-RU" smtClean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Unternehmenspräsentation</a:t>
            </a:r>
            <a:endParaRPr lang="de-DE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DEHN + SÖHNE 2008 _ Foliennummer 4000</a:t>
            </a:r>
            <a:endParaRPr lang="de-DE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E6EEC93-D7D5-4423-9733-257FCD17BAE7}" type="slidenum">
              <a:rPr lang="de-DE" smtClean="0"/>
              <a:pPr>
                <a:defRPr/>
              </a:pPr>
              <a:t>9</a:t>
            </a:fld>
            <a:endParaRPr lang="de-DE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Unternehmenspräsentation      Stand: 2/2008</a:t>
            </a:r>
            <a:endParaRPr lang="en-US" sz="140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E20F82-31F2-481B-9B69-9D36FBBDF4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wipe dir="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Unternehmenspräsentation      Stand: 2/2008</a:t>
            </a:r>
            <a:endParaRPr lang="en-US" sz="140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6D37DF-B4F0-4359-A287-59F57EDC40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wipe dir="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86538" y="158750"/>
            <a:ext cx="1611312" cy="54356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749425" y="158750"/>
            <a:ext cx="4684713" cy="54356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Unternehmenspräsentation      Stand: 2/2008</a:t>
            </a:r>
            <a:endParaRPr lang="en-US" sz="140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A3F070-4635-451D-BAC5-E7331ED11F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wipe dir="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Unternehmenspräsentation      Stand: 2/2008</a:t>
            </a:r>
            <a:endParaRPr lang="en-US" sz="140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095DF6-3EF0-4A09-A01E-3B8155E0D3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wipe dir="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Unternehmenspräsentation      Stand: 2/2008</a:t>
            </a:r>
            <a:endParaRPr lang="en-US" sz="140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7BDCCA-8272-46BB-9EBE-B58075F19F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wipe dir="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749425" y="1479550"/>
            <a:ext cx="3148013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049838" y="1479550"/>
            <a:ext cx="3148012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Unternehmenspräsentation      Stand: 2/2008</a:t>
            </a:r>
            <a:endParaRPr lang="en-US" sz="140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1120C1-C29D-4BAD-BA9B-73C22804D5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wipe dir="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Unternehmenspräsentation      Stand: 2/2008</a:t>
            </a:r>
            <a:endParaRPr lang="en-US" sz="140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092E3E-8D5B-4955-AEDB-0014D56FED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wipe dir="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Unternehmenspräsentation      Stand: 2/2008</a:t>
            </a:r>
            <a:endParaRPr lang="en-US" sz="140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4E5ECF-51DC-44A9-9AA2-66AEA62AEC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wipe dir="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Unternehmenspräsentation      Stand: 2/2008</a:t>
            </a:r>
            <a:endParaRPr lang="en-US" sz="140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43FD2D-8EA3-4FDA-9FC0-D1CF508524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wipe dir="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Unternehmenspräsentation      Stand: 2/2008</a:t>
            </a:r>
            <a:endParaRPr lang="en-US" sz="140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959EAD-6A20-4946-BDC3-8E9EAB351F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wipe dir="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Unternehmenspräsentation      Stand: 2/2008</a:t>
            </a:r>
            <a:endParaRPr lang="en-US" sz="140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150C06-866B-4921-A2DD-CF7DBB4E62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wipe dir="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ChangeArrowheads="1"/>
          </p:cNvSpPr>
          <p:nvPr/>
        </p:nvSpPr>
        <p:spPr bwMode="auto">
          <a:xfrm>
            <a:off x="0" y="6673850"/>
            <a:ext cx="9144000" cy="184150"/>
          </a:xfrm>
          <a:prstGeom prst="rect">
            <a:avLst/>
          </a:prstGeom>
          <a:solidFill>
            <a:srgbClr val="111137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ru-RU" dirty="0">
              <a:cs typeface="+mn-cs"/>
            </a:endParaRP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2022475" y="158750"/>
            <a:ext cx="5597525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Hier klicken, um Master-Titelformat zu bearbeiten.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736725" y="6705600"/>
            <a:ext cx="28956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 sz="900" dirty="0" err="1">
                <a:solidFill>
                  <a:schemeClr val="folHlink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Unternehmenspräsentation      Stand: 2/2008</a:t>
            </a:r>
            <a:endParaRPr lang="en-US" sz="1400"/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 rot="10800000" flipV="1">
            <a:off x="793750" y="6705600"/>
            <a:ext cx="6858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r" eaLnBrk="0" hangingPunct="0">
              <a:defRPr sz="900">
                <a:solidFill>
                  <a:schemeClr val="folHlink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E6192B32-FF3B-43A3-A964-DC4E9B7F49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126" name="Text Box 6"/>
          <p:cNvSpPr txBox="1">
            <a:spLocks noChangeArrowheads="1"/>
          </p:cNvSpPr>
          <p:nvPr/>
        </p:nvSpPr>
        <p:spPr bwMode="auto">
          <a:xfrm>
            <a:off x="7766050" y="6708775"/>
            <a:ext cx="1008063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eaLnBrk="0" hangingPunct="0">
              <a:defRPr/>
            </a:pPr>
            <a:r>
              <a:rPr lang="de-DE" sz="900">
                <a:solidFill>
                  <a:schemeClr val="folHlink"/>
                </a:solidFill>
                <a:latin typeface="Arial" charset="0"/>
                <a:cs typeface="+mn-cs"/>
              </a:rPr>
              <a:t> © DEHN + SÖHNE</a:t>
            </a:r>
          </a:p>
        </p:txBody>
      </p:sp>
      <p:sp>
        <p:nvSpPr>
          <p:cNvPr id="3079" name="Rectangle 18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49425" y="1479550"/>
            <a:ext cx="6448425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Klicken Sie, um die Formate des Vorlagentextes zu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</a:p>
        </p:txBody>
      </p:sp>
      <p:pic>
        <p:nvPicPr>
          <p:cNvPr id="3080" name="Picture 19" descr="C:\Eigene Dateien\LOGO\Dehn_neg_-Linien weiss-5cm.gif"/>
          <p:cNvPicPr>
            <a:picLocks noChangeAspect="1" noChangeArrowheads="1"/>
          </p:cNvPicPr>
          <p:nvPr/>
        </p:nvPicPr>
        <p:blipFill>
          <a:blip r:embed="rId14" cstate="print"/>
          <a:srcRect b="15245"/>
          <a:stretch>
            <a:fillRect/>
          </a:stretch>
        </p:blipFill>
        <p:spPr bwMode="auto">
          <a:xfrm>
            <a:off x="7993063" y="0"/>
            <a:ext cx="762000" cy="827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1" name="Picture 20" descr="C:\Eigene Dateien\Das Unternehmen DEHN+SÖHNE\Zubehör\Picto_eb_150dpi-3cm.gif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68263" y="6191250"/>
            <a:ext cx="341312" cy="341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2" name="Picture 21" descr="C:\Eigene Dateien\Das Unternehmen DEHN+SÖHNE\Zubehör\Picto_ek_150dpi-3cm.gif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957263" y="6176963"/>
            <a:ext cx="339725" cy="35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3" name="Picture 22" descr="C:\Eigene Dateien\Das Unternehmen DEHN+SÖHNE\Zubehör\Picto_ue_150dpi-3cm.gif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512763" y="6183313"/>
            <a:ext cx="341312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44" name="AutoShape 24">
            <a:hlinkClick r:id="" action="ppaction://hlinkshowjump?jump=lastslideviewed" highlightClick="1"/>
          </p:cNvPr>
          <p:cNvSpPr>
            <a:spLocks noChangeArrowheads="1"/>
          </p:cNvSpPr>
          <p:nvPr/>
        </p:nvSpPr>
        <p:spPr bwMode="auto">
          <a:xfrm>
            <a:off x="925513" y="457200"/>
            <a:ext cx="801687" cy="801688"/>
          </a:xfrm>
          <a:prstGeom prst="actionButtonBlank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ru-RU"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transition>
    <p:wipe dir="d"/>
  </p:transition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folHlink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folHlink"/>
          </a:solidFill>
          <a:latin typeface="Arial Narrow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folHlink"/>
          </a:solidFill>
          <a:latin typeface="Arial Narrow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folHlink"/>
          </a:solidFill>
          <a:latin typeface="Arial Narrow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folHlink"/>
          </a:solidFill>
          <a:latin typeface="Arial Narrow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folHlink"/>
          </a:solidFill>
          <a:latin typeface="Arial Narrow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folHlink"/>
          </a:solidFill>
          <a:latin typeface="Arial Narrow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folHlink"/>
          </a:solidFill>
          <a:latin typeface="Arial Narrow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folHlink"/>
          </a:solidFill>
          <a:latin typeface="Arial Narrow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000">
          <a:solidFill>
            <a:srgbClr val="003399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defRPr sz="2000">
          <a:solidFill>
            <a:srgbClr val="003399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defRPr sz="2000">
          <a:solidFill>
            <a:srgbClr val="003399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defRPr sz="2000">
          <a:solidFill>
            <a:srgbClr val="003399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defRPr sz="2000">
          <a:solidFill>
            <a:srgbClr val="003399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defRPr sz="2000">
          <a:solidFill>
            <a:srgbClr val="003399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defRPr sz="2000">
          <a:solidFill>
            <a:srgbClr val="003399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defRPr sz="2000">
          <a:solidFill>
            <a:srgbClr val="003399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defRPr sz="2000">
          <a:solidFill>
            <a:srgbClr val="003399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4" Type="http://schemas.openxmlformats.org/officeDocument/2006/relationships/slide" Target="slide1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" Target="slide25.xml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6" Type="http://schemas.openxmlformats.org/officeDocument/2006/relationships/slide" Target="slide20.xml"/><Relationship Id="rId5" Type="http://schemas.openxmlformats.org/officeDocument/2006/relationships/image" Target="../media/image4.png"/><Relationship Id="rId10" Type="http://schemas.openxmlformats.org/officeDocument/2006/relationships/slide" Target="slide19.xml"/><Relationship Id="rId4" Type="http://schemas.openxmlformats.org/officeDocument/2006/relationships/slide" Target="slide18.xml"/><Relationship Id="rId9" Type="http://schemas.openxmlformats.org/officeDocument/2006/relationships/slide" Target="slide24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9.png"/><Relationship Id="rId18" Type="http://schemas.openxmlformats.org/officeDocument/2006/relationships/image" Target="../media/image54.png"/><Relationship Id="rId3" Type="http://schemas.openxmlformats.org/officeDocument/2006/relationships/image" Target="../media/image39.png"/><Relationship Id="rId21" Type="http://schemas.openxmlformats.org/officeDocument/2006/relationships/image" Target="../media/image57.png"/><Relationship Id="rId7" Type="http://schemas.openxmlformats.org/officeDocument/2006/relationships/image" Target="../media/image43.png"/><Relationship Id="rId12" Type="http://schemas.openxmlformats.org/officeDocument/2006/relationships/image" Target="../media/image48.png"/><Relationship Id="rId17" Type="http://schemas.openxmlformats.org/officeDocument/2006/relationships/image" Target="../media/image53.png"/><Relationship Id="rId2" Type="http://schemas.openxmlformats.org/officeDocument/2006/relationships/notesSlide" Target="../notesSlides/notesSlide23.xml"/><Relationship Id="rId16" Type="http://schemas.openxmlformats.org/officeDocument/2006/relationships/image" Target="../media/image52.png"/><Relationship Id="rId20" Type="http://schemas.openxmlformats.org/officeDocument/2006/relationships/image" Target="../media/image5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24" Type="http://schemas.openxmlformats.org/officeDocument/2006/relationships/image" Target="../media/image60.png"/><Relationship Id="rId5" Type="http://schemas.openxmlformats.org/officeDocument/2006/relationships/image" Target="../media/image41.png"/><Relationship Id="rId15" Type="http://schemas.openxmlformats.org/officeDocument/2006/relationships/image" Target="../media/image51.png"/><Relationship Id="rId23" Type="http://schemas.openxmlformats.org/officeDocument/2006/relationships/image" Target="../media/image59.png"/><Relationship Id="rId10" Type="http://schemas.openxmlformats.org/officeDocument/2006/relationships/image" Target="../media/image46.png"/><Relationship Id="rId19" Type="http://schemas.openxmlformats.org/officeDocument/2006/relationships/image" Target="../media/image55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Relationship Id="rId14" Type="http://schemas.openxmlformats.org/officeDocument/2006/relationships/image" Target="../media/image50.png"/><Relationship Id="rId22" Type="http://schemas.openxmlformats.org/officeDocument/2006/relationships/image" Target="../media/image5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7" Type="http://schemas.openxmlformats.org/officeDocument/2006/relationships/image" Target="../media/image64.jpe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63.jpeg"/><Relationship Id="rId5" Type="http://schemas.openxmlformats.org/officeDocument/2006/relationships/oleObject" Target="../embeddings/oleObject1.bin"/><Relationship Id="rId4" Type="http://schemas.openxmlformats.org/officeDocument/2006/relationships/image" Target="../media/image6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oleObject" Target="../embeddings/oleObject3.bin"/><Relationship Id="rId4" Type="http://schemas.openxmlformats.org/officeDocument/2006/relationships/oleObject" Target="../embeddings/oleObject2.bin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file:///G:\&#1042;&#1085;&#1077;&#1096;&#1085;&#1103;&#1103;%20&#1084;&#1086;&#1083;&#1085;&#1080;&#1077;&#1079;&#1072;&#1097;&#1080;&#1090;&#1072;%20&#1079;&#1076;&#1072;&#1085;&#1080;&#1103;.wmv" TargetMode="External"/><Relationship Id="rId1" Type="http://schemas.openxmlformats.org/officeDocument/2006/relationships/video" Target="file:///\\192.168.0.32\Volume_1\08%20&#1042;&#1080;&#1076;&#1077;&#1086;\&#1040;&#1085;&#1080;&#1084;&#1072;&#1094;&#1080;&#1086;&#1085;&#1085;&#1099;&#1077;%20&#1092;&#1080;&#1083;&#1100;&#1084;&#1099;\&#1042;&#1085;&#1077;&#1096;&#1085;&#1103;&#1103;%20&#1084;&#1086;&#1083;&#1085;&#1080;&#1077;&#1079;&#1072;&#1097;&#1080;&#1090;&#1072;%20&#1079;&#1076;&#1072;&#1085;&#1080;&#1103;.wmv" TargetMode="External"/><Relationship Id="rId6" Type="http://schemas.openxmlformats.org/officeDocument/2006/relationships/image" Target="../media/image80.jpeg"/><Relationship Id="rId5" Type="http://schemas.openxmlformats.org/officeDocument/2006/relationships/image" Target="../media/image79.png"/><Relationship Id="rId4" Type="http://schemas.openxmlformats.org/officeDocument/2006/relationships/notesSlide" Target="../notesSlides/notesSlide3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slide" Target="slide2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err="1" smtClean="0"/>
              <a:t>Unternehmenspräsentation</a:t>
            </a:r>
            <a:r>
              <a:rPr lang="en-US" smtClean="0"/>
              <a:t>      Stand: 2/2008</a:t>
            </a:r>
            <a:endParaRPr lang="en-US" sz="1400" smtClean="0"/>
          </a:p>
        </p:txBody>
      </p:sp>
      <p:sp>
        <p:nvSpPr>
          <p:cNvPr id="2051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C1DE534-735B-4590-9049-19820CA9E11D}" type="slidenum">
              <a:rPr lang="en-US" smtClean="0"/>
              <a:pPr>
                <a:defRPr/>
              </a:pPr>
              <a:t>1</a:t>
            </a:fld>
            <a:endParaRPr lang="en-US" smtClean="0"/>
          </a:p>
        </p:txBody>
      </p:sp>
      <p:sp>
        <p:nvSpPr>
          <p:cNvPr id="15364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1736725" y="2781300"/>
            <a:ext cx="2500313" cy="822325"/>
          </a:xfrm>
        </p:spPr>
        <p:txBody>
          <a:bodyPr wrap="none"/>
          <a:lstStyle/>
          <a:p>
            <a:r>
              <a:rPr lang="de-DE" sz="5400" b="1" smtClean="0">
                <a:solidFill>
                  <a:srgbClr val="000099"/>
                </a:solidFill>
              </a:rPr>
              <a:t>DEHN + SÖHNE</a:t>
            </a:r>
            <a:endParaRPr lang="de-DE" sz="5000" b="1" smtClean="0">
              <a:solidFill>
                <a:schemeClr val="accent2"/>
              </a:solidFill>
              <a:latin typeface="Arial" charset="0"/>
            </a:endParaRPr>
          </a:p>
        </p:txBody>
      </p:sp>
      <p:sp>
        <p:nvSpPr>
          <p:cNvPr id="15365" name="Text Box 3"/>
          <p:cNvSpPr txBox="1">
            <a:spLocks noChangeArrowheads="1"/>
          </p:cNvSpPr>
          <p:nvPr/>
        </p:nvSpPr>
        <p:spPr bwMode="auto">
          <a:xfrm>
            <a:off x="1782763" y="3937000"/>
            <a:ext cx="6490559" cy="600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>
            <a:spAutoFit/>
          </a:bodyPr>
          <a:lstStyle/>
          <a:p>
            <a:pPr>
              <a:spcBef>
                <a:spcPct val="20000"/>
              </a:spcBef>
            </a:pPr>
            <a:r>
              <a:rPr lang="ru-RU" sz="3600" b="1" dirty="0" smtClean="0">
                <a:solidFill>
                  <a:srgbClr val="000099"/>
                </a:solidFill>
              </a:rPr>
              <a:t>Ваша безопасность </a:t>
            </a:r>
            <a:r>
              <a:rPr lang="en-US" sz="3600" b="1" dirty="0" smtClean="0">
                <a:solidFill>
                  <a:srgbClr val="000099"/>
                </a:solidFill>
              </a:rPr>
              <a:t>- </a:t>
            </a:r>
            <a:r>
              <a:rPr lang="ru-RU" sz="3600" b="1" dirty="0" smtClean="0">
                <a:solidFill>
                  <a:srgbClr val="000099"/>
                </a:solidFill>
              </a:rPr>
              <a:t>наша забота</a:t>
            </a:r>
            <a:r>
              <a:rPr lang="en-US" sz="3600" b="1" dirty="0" smtClean="0">
                <a:solidFill>
                  <a:srgbClr val="000099"/>
                </a:solidFill>
              </a:rPr>
              <a:t>.</a:t>
            </a:r>
            <a:endParaRPr lang="de-DE" sz="3200" b="1" dirty="0">
              <a:solidFill>
                <a:srgbClr val="000099"/>
              </a:solidFill>
              <a:latin typeface="Arial" charset="0"/>
            </a:endParaRPr>
          </a:p>
        </p:txBody>
      </p:sp>
      <p:grpSp>
        <p:nvGrpSpPr>
          <p:cNvPr id="15366" name="Группа 39"/>
          <p:cNvGrpSpPr>
            <a:grpSpLocks/>
          </p:cNvGrpSpPr>
          <p:nvPr/>
        </p:nvGrpSpPr>
        <p:grpSpPr bwMode="auto">
          <a:xfrm>
            <a:off x="63500" y="2560638"/>
            <a:ext cx="1258888" cy="1736725"/>
            <a:chOff x="63500" y="2832098"/>
            <a:chExt cx="1258889" cy="1738301"/>
          </a:xfrm>
        </p:grpSpPr>
        <p:grpSp>
          <p:nvGrpSpPr>
            <p:cNvPr id="15370" name="Group 224"/>
            <p:cNvGrpSpPr>
              <a:grpSpLocks/>
            </p:cNvGrpSpPr>
            <p:nvPr/>
          </p:nvGrpSpPr>
          <p:grpSpPr bwMode="auto">
            <a:xfrm>
              <a:off x="63500" y="3003558"/>
              <a:ext cx="1216025" cy="184151"/>
              <a:chOff x="40" y="1892"/>
              <a:chExt cx="766" cy="116"/>
            </a:xfrm>
          </p:grpSpPr>
          <p:sp>
            <p:nvSpPr>
              <p:cNvPr id="15394" name="Rectangle 190"/>
              <p:cNvSpPr>
                <a:spLocks noChangeArrowheads="1"/>
              </p:cNvSpPr>
              <p:nvPr/>
            </p:nvSpPr>
            <p:spPr bwMode="auto">
              <a:xfrm>
                <a:off x="40" y="1915"/>
                <a:ext cx="64" cy="69"/>
              </a:xfrm>
              <a:prstGeom prst="rect">
                <a:avLst/>
              </a:prstGeom>
              <a:solidFill>
                <a:srgbClr val="7C79AF"/>
              </a:solidFill>
              <a:ln w="6350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ru-RU"/>
              </a:p>
            </p:txBody>
          </p:sp>
          <p:sp>
            <p:nvSpPr>
              <p:cNvPr id="15395" name="Text Box 191"/>
              <p:cNvSpPr txBox="1">
                <a:spLocks noChangeArrowheads="1"/>
              </p:cNvSpPr>
              <p:nvPr/>
            </p:nvSpPr>
            <p:spPr bwMode="auto">
              <a:xfrm>
                <a:off x="139" y="1892"/>
                <a:ext cx="667" cy="1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 eaLnBrk="0" hangingPunct="0"/>
                <a:r>
                  <a:rPr lang="ru-RU" sz="1200">
                    <a:solidFill>
                      <a:srgbClr val="CCCCFF"/>
                    </a:solidFill>
                  </a:rPr>
                  <a:t>История</a:t>
                </a:r>
                <a:endParaRPr lang="de-DE" sz="1200">
                  <a:solidFill>
                    <a:srgbClr val="CCCCFF"/>
                  </a:solidFill>
                </a:endParaRPr>
              </a:p>
            </p:txBody>
          </p:sp>
        </p:grpSp>
        <p:grpSp>
          <p:nvGrpSpPr>
            <p:cNvPr id="15371" name="Group 225"/>
            <p:cNvGrpSpPr>
              <a:grpSpLocks/>
            </p:cNvGrpSpPr>
            <p:nvPr/>
          </p:nvGrpSpPr>
          <p:grpSpPr bwMode="auto">
            <a:xfrm>
              <a:off x="63500" y="3175009"/>
              <a:ext cx="1216025" cy="184151"/>
              <a:chOff x="40" y="2000"/>
              <a:chExt cx="766" cy="116"/>
            </a:xfrm>
          </p:grpSpPr>
          <p:sp>
            <p:nvSpPr>
              <p:cNvPr id="15392" name="Rectangle 193"/>
              <p:cNvSpPr>
                <a:spLocks noChangeArrowheads="1"/>
              </p:cNvSpPr>
              <p:nvPr/>
            </p:nvSpPr>
            <p:spPr bwMode="auto">
              <a:xfrm>
                <a:off x="40" y="2023"/>
                <a:ext cx="64" cy="69"/>
              </a:xfrm>
              <a:prstGeom prst="rect">
                <a:avLst/>
              </a:prstGeom>
              <a:solidFill>
                <a:srgbClr val="7C79AF"/>
              </a:solidFill>
              <a:ln w="6350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ru-RU"/>
              </a:p>
            </p:txBody>
          </p:sp>
          <p:sp>
            <p:nvSpPr>
              <p:cNvPr id="15393" name="Text Box 194"/>
              <p:cNvSpPr txBox="1">
                <a:spLocks noChangeArrowheads="1"/>
              </p:cNvSpPr>
              <p:nvPr/>
            </p:nvSpPr>
            <p:spPr bwMode="auto">
              <a:xfrm>
                <a:off x="139" y="2000"/>
                <a:ext cx="667" cy="1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 eaLnBrk="0" hangingPunct="0"/>
                <a:r>
                  <a:rPr lang="ru-RU" sz="1200">
                    <a:solidFill>
                      <a:srgbClr val="CCCCFF"/>
                    </a:solidFill>
                  </a:rPr>
                  <a:t>Группы продуктов</a:t>
                </a:r>
                <a:endParaRPr lang="de-DE" sz="1200">
                  <a:solidFill>
                    <a:srgbClr val="CCCCFF"/>
                  </a:solidFill>
                </a:endParaRPr>
              </a:p>
            </p:txBody>
          </p:sp>
        </p:grpSp>
        <p:grpSp>
          <p:nvGrpSpPr>
            <p:cNvPr id="15372" name="Group 195"/>
            <p:cNvGrpSpPr>
              <a:grpSpLocks/>
            </p:cNvGrpSpPr>
            <p:nvPr/>
          </p:nvGrpSpPr>
          <p:grpSpPr bwMode="auto">
            <a:xfrm>
              <a:off x="63500" y="3346462"/>
              <a:ext cx="1216025" cy="184151"/>
              <a:chOff x="40" y="2916"/>
              <a:chExt cx="766" cy="116"/>
            </a:xfrm>
          </p:grpSpPr>
          <p:sp>
            <p:nvSpPr>
              <p:cNvPr id="15390" name="Rectangle 196"/>
              <p:cNvSpPr>
                <a:spLocks noChangeArrowheads="1"/>
              </p:cNvSpPr>
              <p:nvPr/>
            </p:nvSpPr>
            <p:spPr bwMode="auto">
              <a:xfrm>
                <a:off x="40" y="2940"/>
                <a:ext cx="64" cy="69"/>
              </a:xfrm>
              <a:prstGeom prst="rect">
                <a:avLst/>
              </a:prstGeom>
              <a:solidFill>
                <a:srgbClr val="7C79AF"/>
              </a:solidFill>
              <a:ln w="6350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ru-RU"/>
              </a:p>
            </p:txBody>
          </p:sp>
          <p:sp>
            <p:nvSpPr>
              <p:cNvPr id="15391" name="Text Box 197"/>
              <p:cNvSpPr txBox="1">
                <a:spLocks noChangeArrowheads="1"/>
              </p:cNvSpPr>
              <p:nvPr/>
            </p:nvSpPr>
            <p:spPr bwMode="auto">
              <a:xfrm>
                <a:off x="139" y="2916"/>
                <a:ext cx="667" cy="1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 eaLnBrk="0" hangingPunct="0"/>
                <a:r>
                  <a:rPr lang="ru-RU" sz="1200">
                    <a:solidFill>
                      <a:srgbClr val="CCCCFF"/>
                    </a:solidFill>
                  </a:rPr>
                  <a:t>Развитие</a:t>
                </a:r>
                <a:endParaRPr lang="de-DE" sz="1200">
                  <a:solidFill>
                    <a:srgbClr val="CCCCFF"/>
                  </a:solidFill>
                </a:endParaRPr>
              </a:p>
            </p:txBody>
          </p:sp>
        </p:grpSp>
        <p:grpSp>
          <p:nvGrpSpPr>
            <p:cNvPr id="15373" name="Group 198"/>
            <p:cNvGrpSpPr>
              <a:grpSpLocks/>
            </p:cNvGrpSpPr>
            <p:nvPr/>
          </p:nvGrpSpPr>
          <p:grpSpPr bwMode="auto">
            <a:xfrm>
              <a:off x="63500" y="4054490"/>
              <a:ext cx="1254125" cy="184151"/>
              <a:chOff x="40" y="3250"/>
              <a:chExt cx="790" cy="116"/>
            </a:xfrm>
          </p:grpSpPr>
          <p:sp>
            <p:nvSpPr>
              <p:cNvPr id="15388" name="Rectangle 199"/>
              <p:cNvSpPr>
                <a:spLocks noChangeArrowheads="1"/>
              </p:cNvSpPr>
              <p:nvPr/>
            </p:nvSpPr>
            <p:spPr bwMode="auto">
              <a:xfrm>
                <a:off x="40" y="3282"/>
                <a:ext cx="64" cy="69"/>
              </a:xfrm>
              <a:prstGeom prst="rect">
                <a:avLst/>
              </a:prstGeom>
              <a:solidFill>
                <a:srgbClr val="7C79AF"/>
              </a:solidFill>
              <a:ln w="6350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ru-RU"/>
              </a:p>
            </p:txBody>
          </p:sp>
          <p:sp>
            <p:nvSpPr>
              <p:cNvPr id="15389" name="Text Box 200"/>
              <p:cNvSpPr txBox="1">
                <a:spLocks noChangeArrowheads="1"/>
              </p:cNvSpPr>
              <p:nvPr/>
            </p:nvSpPr>
            <p:spPr bwMode="auto">
              <a:xfrm>
                <a:off x="163" y="3250"/>
                <a:ext cx="667" cy="1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 eaLnBrk="0" hangingPunct="0"/>
                <a:r>
                  <a:rPr lang="ru-RU" sz="1200">
                    <a:solidFill>
                      <a:srgbClr val="CCCCFF"/>
                    </a:solidFill>
                  </a:rPr>
                  <a:t>Сотрудники</a:t>
                </a:r>
                <a:endParaRPr lang="de-DE" sz="1200">
                  <a:solidFill>
                    <a:srgbClr val="CCCCFF"/>
                  </a:solidFill>
                </a:endParaRPr>
              </a:p>
            </p:txBody>
          </p:sp>
        </p:grpSp>
        <p:grpSp>
          <p:nvGrpSpPr>
            <p:cNvPr id="15374" name="Group 201"/>
            <p:cNvGrpSpPr>
              <a:grpSpLocks/>
            </p:cNvGrpSpPr>
            <p:nvPr/>
          </p:nvGrpSpPr>
          <p:grpSpPr bwMode="auto">
            <a:xfrm>
              <a:off x="63500" y="3517921"/>
              <a:ext cx="1254125" cy="369890"/>
              <a:chOff x="40" y="3234"/>
              <a:chExt cx="790" cy="233"/>
            </a:xfrm>
          </p:grpSpPr>
          <p:sp>
            <p:nvSpPr>
              <p:cNvPr id="15386" name="Rectangle 202"/>
              <p:cNvSpPr>
                <a:spLocks noChangeArrowheads="1"/>
              </p:cNvSpPr>
              <p:nvPr/>
            </p:nvSpPr>
            <p:spPr bwMode="auto">
              <a:xfrm>
                <a:off x="40" y="3258"/>
                <a:ext cx="64" cy="69"/>
              </a:xfrm>
              <a:prstGeom prst="rect">
                <a:avLst/>
              </a:prstGeom>
              <a:solidFill>
                <a:srgbClr val="7C79AF"/>
              </a:solidFill>
              <a:ln w="6350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ru-RU"/>
              </a:p>
            </p:txBody>
          </p:sp>
          <p:sp>
            <p:nvSpPr>
              <p:cNvPr id="15387" name="Text Box 203"/>
              <p:cNvSpPr txBox="1">
                <a:spLocks noChangeArrowheads="1"/>
              </p:cNvSpPr>
              <p:nvPr/>
            </p:nvSpPr>
            <p:spPr bwMode="auto">
              <a:xfrm>
                <a:off x="139" y="3234"/>
                <a:ext cx="691" cy="2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 eaLnBrk="0" hangingPunct="0"/>
                <a:r>
                  <a:rPr lang="de-DE" sz="1200">
                    <a:solidFill>
                      <a:srgbClr val="CCCCFF"/>
                    </a:solidFill>
                  </a:rPr>
                  <a:t>Dehn </a:t>
                </a:r>
                <a:r>
                  <a:rPr lang="ru-RU" sz="1200">
                    <a:solidFill>
                      <a:srgbClr val="CCCCFF"/>
                    </a:solidFill>
                  </a:rPr>
                  <a:t>на мировом</a:t>
                </a:r>
              </a:p>
              <a:p>
                <a:pPr eaLnBrk="0" hangingPunct="0"/>
                <a:r>
                  <a:rPr lang="ru-RU" sz="1200">
                    <a:solidFill>
                      <a:srgbClr val="CCCCFF"/>
                    </a:solidFill>
                  </a:rPr>
                  <a:t>рынке</a:t>
                </a:r>
                <a:endParaRPr lang="de-DE" sz="1200">
                  <a:solidFill>
                    <a:srgbClr val="CCCCFF"/>
                  </a:solidFill>
                </a:endParaRPr>
              </a:p>
            </p:txBody>
          </p:sp>
        </p:grpSp>
        <p:grpSp>
          <p:nvGrpSpPr>
            <p:cNvPr id="15375" name="Group 204"/>
            <p:cNvGrpSpPr>
              <a:grpSpLocks/>
            </p:cNvGrpSpPr>
            <p:nvPr/>
          </p:nvGrpSpPr>
          <p:grpSpPr bwMode="auto">
            <a:xfrm>
              <a:off x="63501" y="3871927"/>
              <a:ext cx="1258888" cy="184151"/>
              <a:chOff x="40" y="3339"/>
              <a:chExt cx="793" cy="116"/>
            </a:xfrm>
          </p:grpSpPr>
          <p:sp>
            <p:nvSpPr>
              <p:cNvPr id="15384" name="Rectangle 205"/>
              <p:cNvSpPr>
                <a:spLocks noChangeArrowheads="1"/>
              </p:cNvSpPr>
              <p:nvPr/>
            </p:nvSpPr>
            <p:spPr bwMode="auto">
              <a:xfrm>
                <a:off x="40" y="3363"/>
                <a:ext cx="64" cy="69"/>
              </a:xfrm>
              <a:prstGeom prst="rect">
                <a:avLst/>
              </a:prstGeom>
              <a:solidFill>
                <a:srgbClr val="7C79AF"/>
              </a:solidFill>
              <a:ln w="6350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ru-RU"/>
              </a:p>
            </p:txBody>
          </p:sp>
          <p:sp>
            <p:nvSpPr>
              <p:cNvPr id="15385" name="Text Box 206"/>
              <p:cNvSpPr txBox="1">
                <a:spLocks noChangeArrowheads="1"/>
              </p:cNvSpPr>
              <p:nvPr/>
            </p:nvSpPr>
            <p:spPr bwMode="auto">
              <a:xfrm>
                <a:off x="166" y="3339"/>
                <a:ext cx="667" cy="1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 eaLnBrk="0" hangingPunct="0"/>
                <a:r>
                  <a:rPr lang="ru-RU" sz="1200">
                    <a:solidFill>
                      <a:srgbClr val="CCCCFF"/>
                    </a:solidFill>
                  </a:rPr>
                  <a:t>Рекомендации</a:t>
                </a:r>
                <a:endParaRPr lang="de-DE" sz="1200">
                  <a:solidFill>
                    <a:srgbClr val="CCCCFF"/>
                  </a:solidFill>
                </a:endParaRPr>
              </a:p>
            </p:txBody>
          </p:sp>
        </p:grpSp>
        <p:grpSp>
          <p:nvGrpSpPr>
            <p:cNvPr id="15376" name="Group 207"/>
            <p:cNvGrpSpPr>
              <a:grpSpLocks/>
            </p:cNvGrpSpPr>
            <p:nvPr/>
          </p:nvGrpSpPr>
          <p:grpSpPr bwMode="auto">
            <a:xfrm>
              <a:off x="63500" y="4214827"/>
              <a:ext cx="1258888" cy="184151"/>
              <a:chOff x="40" y="3243"/>
              <a:chExt cx="793" cy="116"/>
            </a:xfrm>
          </p:grpSpPr>
          <p:sp>
            <p:nvSpPr>
              <p:cNvPr id="15382" name="Rectangle 208"/>
              <p:cNvSpPr>
                <a:spLocks noChangeArrowheads="1"/>
              </p:cNvSpPr>
              <p:nvPr/>
            </p:nvSpPr>
            <p:spPr bwMode="auto">
              <a:xfrm>
                <a:off x="40" y="3281"/>
                <a:ext cx="64" cy="69"/>
              </a:xfrm>
              <a:prstGeom prst="rect">
                <a:avLst/>
              </a:prstGeom>
              <a:solidFill>
                <a:srgbClr val="7C79AF"/>
              </a:solidFill>
              <a:ln w="6350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ru-RU"/>
              </a:p>
            </p:txBody>
          </p:sp>
          <p:sp>
            <p:nvSpPr>
              <p:cNvPr id="15383" name="Text Box 209"/>
              <p:cNvSpPr txBox="1">
                <a:spLocks noChangeArrowheads="1"/>
              </p:cNvSpPr>
              <p:nvPr/>
            </p:nvSpPr>
            <p:spPr bwMode="auto">
              <a:xfrm>
                <a:off x="166" y="3243"/>
                <a:ext cx="667" cy="1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 eaLnBrk="0" hangingPunct="0"/>
                <a:r>
                  <a:rPr lang="ru-RU" sz="1200">
                    <a:solidFill>
                      <a:srgbClr val="CCCCFF"/>
                    </a:solidFill>
                  </a:rPr>
                  <a:t>Образование</a:t>
                </a:r>
                <a:endParaRPr lang="de-DE" sz="1200">
                  <a:solidFill>
                    <a:srgbClr val="CCCCFF"/>
                  </a:solidFill>
                </a:endParaRPr>
              </a:p>
            </p:txBody>
          </p:sp>
        </p:grpSp>
        <p:grpSp>
          <p:nvGrpSpPr>
            <p:cNvPr id="15377" name="Group 210"/>
            <p:cNvGrpSpPr>
              <a:grpSpLocks/>
            </p:cNvGrpSpPr>
            <p:nvPr/>
          </p:nvGrpSpPr>
          <p:grpSpPr bwMode="auto">
            <a:xfrm>
              <a:off x="63500" y="4386250"/>
              <a:ext cx="1254125" cy="184149"/>
              <a:chOff x="40" y="2843"/>
              <a:chExt cx="790" cy="116"/>
            </a:xfrm>
          </p:grpSpPr>
          <p:sp>
            <p:nvSpPr>
              <p:cNvPr id="15380" name="Rectangle 211"/>
              <p:cNvSpPr>
                <a:spLocks noChangeArrowheads="1"/>
              </p:cNvSpPr>
              <p:nvPr/>
            </p:nvSpPr>
            <p:spPr bwMode="auto">
              <a:xfrm>
                <a:off x="40" y="2866"/>
                <a:ext cx="64" cy="69"/>
              </a:xfrm>
              <a:prstGeom prst="rect">
                <a:avLst/>
              </a:prstGeom>
              <a:solidFill>
                <a:srgbClr val="7C79AF"/>
              </a:solidFill>
              <a:ln w="6350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ru-RU"/>
              </a:p>
            </p:txBody>
          </p:sp>
          <p:sp>
            <p:nvSpPr>
              <p:cNvPr id="15381" name="Text Box 212"/>
              <p:cNvSpPr txBox="1">
                <a:spLocks noChangeArrowheads="1"/>
              </p:cNvSpPr>
              <p:nvPr/>
            </p:nvSpPr>
            <p:spPr bwMode="auto">
              <a:xfrm>
                <a:off x="163" y="2843"/>
                <a:ext cx="667" cy="1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 eaLnBrk="0" hangingPunct="0"/>
                <a:r>
                  <a:rPr lang="ru-RU" sz="1200">
                    <a:solidFill>
                      <a:srgbClr val="CCCCFF"/>
                    </a:solidFill>
                  </a:rPr>
                  <a:t>Философия</a:t>
                </a:r>
                <a:endParaRPr lang="de-DE" sz="1200">
                  <a:solidFill>
                    <a:srgbClr val="CCCCFF"/>
                  </a:solidFill>
                </a:endParaRPr>
              </a:p>
            </p:txBody>
          </p:sp>
        </p:grpSp>
        <p:sp>
          <p:nvSpPr>
            <p:cNvPr id="15378" name="Rectangle 214"/>
            <p:cNvSpPr>
              <a:spLocks noChangeArrowheads="1"/>
            </p:cNvSpPr>
            <p:nvPr/>
          </p:nvSpPr>
          <p:spPr bwMode="auto">
            <a:xfrm>
              <a:off x="63500" y="2868613"/>
              <a:ext cx="101600" cy="109537"/>
            </a:xfrm>
            <a:prstGeom prst="rect">
              <a:avLst/>
            </a:prstGeom>
            <a:solidFill>
              <a:srgbClr val="FF3300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eaLnBrk="0" hangingPunct="0"/>
              <a:endParaRPr lang="ru-RU"/>
            </a:p>
          </p:txBody>
        </p:sp>
        <p:sp>
          <p:nvSpPr>
            <p:cNvPr id="15379" name="Text Box 215"/>
            <p:cNvSpPr txBox="1">
              <a:spLocks noChangeArrowheads="1"/>
            </p:cNvSpPr>
            <p:nvPr/>
          </p:nvSpPr>
          <p:spPr bwMode="auto">
            <a:xfrm>
              <a:off x="220663" y="2832098"/>
              <a:ext cx="1058862" cy="1846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eaLnBrk="0" hangingPunct="0"/>
              <a:r>
                <a:rPr lang="ru-RU" sz="1200">
                  <a:solidFill>
                    <a:srgbClr val="FF3300"/>
                  </a:solidFill>
                </a:rPr>
                <a:t>Старт</a:t>
              </a:r>
              <a:endParaRPr lang="de-DE" sz="1200">
                <a:solidFill>
                  <a:srgbClr val="FF3300"/>
                </a:solidFill>
              </a:endParaRPr>
            </a:p>
          </p:txBody>
        </p:sp>
      </p:grpSp>
      <p:sp>
        <p:nvSpPr>
          <p:cNvPr id="15367" name="AutoShape 220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346075" y="3732213"/>
            <a:ext cx="1133475" cy="128587"/>
          </a:xfrm>
          <a:prstGeom prst="actionButtonBlank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ru-RU"/>
          </a:p>
        </p:txBody>
      </p:sp>
      <p:sp>
        <p:nvSpPr>
          <p:cNvPr id="15368" name="AutoShape 221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 flipV="1">
            <a:off x="0" y="4237038"/>
            <a:ext cx="1069975" cy="173037"/>
          </a:xfrm>
          <a:prstGeom prst="actionButtonBlank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ru-RU"/>
          </a:p>
        </p:txBody>
      </p:sp>
      <p:sp>
        <p:nvSpPr>
          <p:cNvPr id="15369" name="AutoShape 222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63500" y="4541838"/>
            <a:ext cx="1133475" cy="239712"/>
          </a:xfrm>
          <a:prstGeom prst="actionButtonBlank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ru-RU"/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Нижний колонтитул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Unternehmenspräsentation      Stand: 2/2008</a:t>
            </a:r>
            <a:endParaRPr lang="en-US" sz="1400" smtClean="0"/>
          </a:p>
        </p:txBody>
      </p:sp>
      <p:sp>
        <p:nvSpPr>
          <p:cNvPr id="11267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806E5C4-B114-422B-A38C-7A05CF5C0274}" type="slidenum">
              <a:rPr lang="en-US" smtClean="0"/>
              <a:pPr>
                <a:defRPr/>
              </a:pPr>
              <a:t>10</a:t>
            </a:fld>
            <a:endParaRPr lang="en-US" smtClean="0"/>
          </a:p>
        </p:txBody>
      </p:sp>
      <p:sp>
        <p:nvSpPr>
          <p:cNvPr id="24580" name="Rectangle 2"/>
          <p:cNvSpPr>
            <a:spLocks noGrp="1" noChangeArrowheads="1"/>
          </p:cNvSpPr>
          <p:nvPr>
            <p:ph type="title"/>
          </p:nvPr>
        </p:nvSpPr>
        <p:spPr>
          <a:xfrm>
            <a:off x="2022475" y="158750"/>
            <a:ext cx="5597525" cy="427038"/>
          </a:xfrm>
        </p:spPr>
        <p:txBody>
          <a:bodyPr/>
          <a:lstStyle/>
          <a:p>
            <a:r>
              <a:rPr lang="de-DE" smtClean="0"/>
              <a:t>DEHN </a:t>
            </a:r>
            <a:r>
              <a:rPr lang="ru-RU" smtClean="0"/>
              <a:t>История</a:t>
            </a:r>
            <a:endParaRPr lang="de-DE" smtClean="0"/>
          </a:p>
        </p:txBody>
      </p:sp>
      <p:sp>
        <p:nvSpPr>
          <p:cNvPr id="24581" name="WordArt 65"/>
          <p:cNvSpPr>
            <a:spLocks noChangeArrowheads="1" noChangeShapeType="1" noTextEdit="1"/>
          </p:cNvSpPr>
          <p:nvPr/>
        </p:nvSpPr>
        <p:spPr bwMode="auto">
          <a:xfrm>
            <a:off x="1893888" y="942975"/>
            <a:ext cx="935037" cy="3333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3175">
                  <a:solidFill>
                    <a:srgbClr val="7C79AF"/>
                  </a:solidFill>
                  <a:round/>
                  <a:headEnd/>
                  <a:tailEnd/>
                </a:ln>
                <a:solidFill>
                  <a:srgbClr val="A69CF0"/>
                </a:solidFill>
                <a:effectLst>
                  <a:outerShdw dist="17961" dir="13500000" algn="ctr" rotWithShape="0">
                    <a:srgbClr val="000099"/>
                  </a:outerShdw>
                </a:effectLst>
                <a:latin typeface="Tahoma"/>
                <a:ea typeface="Tahoma"/>
                <a:cs typeface="Tahoma"/>
              </a:rPr>
              <a:t>1983</a:t>
            </a:r>
          </a:p>
        </p:txBody>
      </p:sp>
      <p:sp>
        <p:nvSpPr>
          <p:cNvPr id="24582" name="Rectangle 76"/>
          <p:cNvSpPr>
            <a:spLocks noChangeArrowheads="1"/>
          </p:cNvSpPr>
          <p:nvPr/>
        </p:nvSpPr>
        <p:spPr bwMode="auto">
          <a:xfrm>
            <a:off x="1776413" y="1466850"/>
            <a:ext cx="6834187" cy="528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90000">
            <a:spAutoFit/>
          </a:bodyPr>
          <a:lstStyle/>
          <a:p>
            <a:pPr eaLnBrk="0" hangingPunct="0"/>
            <a:r>
              <a:rPr lang="ru-RU">
                <a:solidFill>
                  <a:srgbClr val="003399"/>
                </a:solidFill>
              </a:rPr>
              <a:t>На рынке представлен первый разрядник, способный отвести ток молнии</a:t>
            </a:r>
            <a:r>
              <a:rPr lang="de-DE">
                <a:solidFill>
                  <a:srgbClr val="003399"/>
                </a:solidFill>
              </a:rPr>
              <a:t>:</a:t>
            </a:r>
          </a:p>
          <a:p>
            <a:pPr eaLnBrk="0" hangingPunct="0"/>
            <a:r>
              <a:rPr lang="de-DE">
                <a:solidFill>
                  <a:srgbClr val="003399"/>
                </a:solidFill>
              </a:rPr>
              <a:t> </a:t>
            </a:r>
            <a:r>
              <a:rPr lang="de-DE" b="1">
                <a:solidFill>
                  <a:srgbClr val="003399"/>
                </a:solidFill>
              </a:rPr>
              <a:t>DEHNventil</a:t>
            </a:r>
            <a:r>
              <a:rPr lang="de-DE" b="1" baseline="22000">
                <a:solidFill>
                  <a:srgbClr val="003399"/>
                </a:solidFill>
              </a:rPr>
              <a:t>®</a:t>
            </a:r>
            <a:r>
              <a:rPr lang="de-DE">
                <a:solidFill>
                  <a:srgbClr val="003399"/>
                </a:solidFill>
              </a:rPr>
              <a:t>.</a:t>
            </a:r>
          </a:p>
          <a:p>
            <a:pPr eaLnBrk="0" hangingPunct="0"/>
            <a:r>
              <a:rPr lang="de-DE" sz="1200">
                <a:solidFill>
                  <a:srgbClr val="003399"/>
                </a:solidFill>
              </a:rPr>
              <a:t> </a:t>
            </a:r>
          </a:p>
          <a:p>
            <a:pPr eaLnBrk="0" hangingPunct="0"/>
            <a:r>
              <a:rPr lang="ru-RU">
                <a:solidFill>
                  <a:srgbClr val="003399"/>
                </a:solidFill>
              </a:rPr>
              <a:t>Его название становится </a:t>
            </a:r>
          </a:p>
          <a:p>
            <a:pPr eaLnBrk="0" hangingPunct="0"/>
            <a:r>
              <a:rPr lang="ru-RU">
                <a:solidFill>
                  <a:srgbClr val="003399"/>
                </a:solidFill>
              </a:rPr>
              <a:t>синонимом по всему миру </a:t>
            </a:r>
          </a:p>
          <a:p>
            <a:pPr eaLnBrk="0" hangingPunct="0"/>
            <a:r>
              <a:rPr lang="ru-RU">
                <a:solidFill>
                  <a:srgbClr val="003399"/>
                </a:solidFill>
              </a:rPr>
              <a:t>для нового поколения </a:t>
            </a:r>
          </a:p>
          <a:p>
            <a:pPr eaLnBrk="0" hangingPunct="0"/>
            <a:r>
              <a:rPr lang="ru-RU">
                <a:solidFill>
                  <a:srgbClr val="003399"/>
                </a:solidFill>
              </a:rPr>
              <a:t>разрядников.</a:t>
            </a:r>
            <a:endParaRPr lang="de-DE">
              <a:solidFill>
                <a:srgbClr val="003399"/>
              </a:solidFill>
            </a:endParaRPr>
          </a:p>
          <a:p>
            <a:pPr eaLnBrk="0" hangingPunct="0"/>
            <a:endParaRPr lang="en-GB" sz="1200">
              <a:solidFill>
                <a:srgbClr val="003399"/>
              </a:solidFill>
            </a:endParaRPr>
          </a:p>
          <a:p>
            <a:pPr eaLnBrk="0" hangingPunct="0"/>
            <a:r>
              <a:rPr lang="de-DE" sz="2300">
                <a:solidFill>
                  <a:srgbClr val="003399"/>
                </a:solidFill>
              </a:rPr>
              <a:t>DEHN + SÖHNE </a:t>
            </a:r>
            <a:r>
              <a:rPr lang="ru-RU" sz="2300">
                <a:solidFill>
                  <a:srgbClr val="003399"/>
                </a:solidFill>
              </a:rPr>
              <a:t>завоёвывает</a:t>
            </a:r>
          </a:p>
          <a:p>
            <a:pPr eaLnBrk="0" hangingPunct="0"/>
            <a:r>
              <a:rPr lang="ru-RU" sz="2300">
                <a:solidFill>
                  <a:srgbClr val="003399"/>
                </a:solidFill>
              </a:rPr>
              <a:t>ведущие позиции в области</a:t>
            </a:r>
          </a:p>
          <a:p>
            <a:pPr eaLnBrk="0" hangingPunct="0"/>
            <a:r>
              <a:rPr lang="ru-RU" sz="2300">
                <a:solidFill>
                  <a:srgbClr val="003399"/>
                </a:solidFill>
              </a:rPr>
              <a:t>защиты от импульсных </a:t>
            </a:r>
          </a:p>
          <a:p>
            <a:pPr eaLnBrk="0" hangingPunct="0"/>
            <a:r>
              <a:rPr lang="ru-RU" sz="2300">
                <a:solidFill>
                  <a:srgbClr val="003399"/>
                </a:solidFill>
              </a:rPr>
              <a:t>перенапряжений.</a:t>
            </a:r>
            <a:endParaRPr lang="de-DE" sz="2300">
              <a:solidFill>
                <a:srgbClr val="003399"/>
              </a:solidFill>
            </a:endParaRPr>
          </a:p>
          <a:p>
            <a:pPr eaLnBrk="0" hangingPunct="0">
              <a:spcBef>
                <a:spcPct val="20000"/>
              </a:spcBef>
            </a:pPr>
            <a:endParaRPr lang="de-DE">
              <a:solidFill>
                <a:srgbClr val="003399"/>
              </a:solidFill>
            </a:endParaRPr>
          </a:p>
          <a:p>
            <a:pPr>
              <a:spcBef>
                <a:spcPct val="20000"/>
              </a:spcBef>
            </a:pPr>
            <a:r>
              <a:rPr lang="de-DE" sz="2000">
                <a:solidFill>
                  <a:srgbClr val="003399"/>
                </a:solidFill>
              </a:rPr>
              <a:t> </a:t>
            </a:r>
            <a:endParaRPr lang="en-GB" sz="2000">
              <a:solidFill>
                <a:srgbClr val="003399"/>
              </a:solidFill>
            </a:endParaRPr>
          </a:p>
        </p:txBody>
      </p:sp>
      <p:pic>
        <p:nvPicPr>
          <p:cNvPr id="24583" name="Picture 77" descr="N:\Transfer\ESC\Das Unternehmen DEHN+SÖHNE\DV_weiß.jpg"/>
          <p:cNvPicPr>
            <a:picLocks noChangeAspect="1" noChangeArrowheads="1"/>
          </p:cNvPicPr>
          <p:nvPr/>
        </p:nvPicPr>
        <p:blipFill>
          <a:blip r:embed="rId3" cstate="print">
            <a:lum bright="12000" contrast="6000"/>
          </a:blip>
          <a:srcRect/>
          <a:stretch>
            <a:fillRect/>
          </a:stretch>
        </p:blipFill>
        <p:spPr bwMode="auto">
          <a:xfrm>
            <a:off x="5334000" y="3092450"/>
            <a:ext cx="3433763" cy="3433763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</p:pic>
      <p:grpSp>
        <p:nvGrpSpPr>
          <p:cNvPr id="24584" name="Группа 39"/>
          <p:cNvGrpSpPr>
            <a:grpSpLocks/>
          </p:cNvGrpSpPr>
          <p:nvPr/>
        </p:nvGrpSpPr>
        <p:grpSpPr bwMode="auto">
          <a:xfrm>
            <a:off x="63500" y="2560638"/>
            <a:ext cx="1258888" cy="1736725"/>
            <a:chOff x="63500" y="2832098"/>
            <a:chExt cx="1258889" cy="1738301"/>
          </a:xfrm>
        </p:grpSpPr>
        <p:grpSp>
          <p:nvGrpSpPr>
            <p:cNvPr id="24585" name="Group 224"/>
            <p:cNvGrpSpPr>
              <a:grpSpLocks/>
            </p:cNvGrpSpPr>
            <p:nvPr/>
          </p:nvGrpSpPr>
          <p:grpSpPr bwMode="auto">
            <a:xfrm>
              <a:off x="63500" y="3003558"/>
              <a:ext cx="1216025" cy="184151"/>
              <a:chOff x="40" y="1892"/>
              <a:chExt cx="766" cy="116"/>
            </a:xfrm>
          </p:grpSpPr>
          <p:sp>
            <p:nvSpPr>
              <p:cNvPr id="24609" name="Rectangle 190"/>
              <p:cNvSpPr>
                <a:spLocks noChangeArrowheads="1"/>
              </p:cNvSpPr>
              <p:nvPr/>
            </p:nvSpPr>
            <p:spPr bwMode="auto">
              <a:xfrm>
                <a:off x="40" y="1915"/>
                <a:ext cx="64" cy="69"/>
              </a:xfrm>
              <a:prstGeom prst="rect">
                <a:avLst/>
              </a:prstGeom>
              <a:solidFill>
                <a:srgbClr val="FF0000"/>
              </a:solidFill>
              <a:ln w="6350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ru-RU"/>
              </a:p>
            </p:txBody>
          </p:sp>
          <p:sp>
            <p:nvSpPr>
              <p:cNvPr id="24610" name="Text Box 191"/>
              <p:cNvSpPr txBox="1">
                <a:spLocks noChangeArrowheads="1"/>
              </p:cNvSpPr>
              <p:nvPr/>
            </p:nvSpPr>
            <p:spPr bwMode="auto">
              <a:xfrm>
                <a:off x="139" y="1892"/>
                <a:ext cx="667" cy="1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 eaLnBrk="0" hangingPunct="0"/>
                <a:r>
                  <a:rPr lang="ru-RU" sz="1200">
                    <a:solidFill>
                      <a:srgbClr val="FF0000"/>
                    </a:solidFill>
                  </a:rPr>
                  <a:t>История</a:t>
                </a:r>
                <a:endParaRPr lang="de-DE" sz="1200">
                  <a:solidFill>
                    <a:srgbClr val="FF0000"/>
                  </a:solidFill>
                </a:endParaRPr>
              </a:p>
            </p:txBody>
          </p:sp>
        </p:grpSp>
        <p:grpSp>
          <p:nvGrpSpPr>
            <p:cNvPr id="24586" name="Group 225"/>
            <p:cNvGrpSpPr>
              <a:grpSpLocks/>
            </p:cNvGrpSpPr>
            <p:nvPr/>
          </p:nvGrpSpPr>
          <p:grpSpPr bwMode="auto">
            <a:xfrm>
              <a:off x="63500" y="3175009"/>
              <a:ext cx="1216025" cy="184151"/>
              <a:chOff x="40" y="2000"/>
              <a:chExt cx="766" cy="116"/>
            </a:xfrm>
          </p:grpSpPr>
          <p:sp>
            <p:nvSpPr>
              <p:cNvPr id="24607" name="Rectangle 193"/>
              <p:cNvSpPr>
                <a:spLocks noChangeArrowheads="1"/>
              </p:cNvSpPr>
              <p:nvPr/>
            </p:nvSpPr>
            <p:spPr bwMode="auto">
              <a:xfrm>
                <a:off x="40" y="2023"/>
                <a:ext cx="64" cy="69"/>
              </a:xfrm>
              <a:prstGeom prst="rect">
                <a:avLst/>
              </a:prstGeom>
              <a:solidFill>
                <a:srgbClr val="7C79AF"/>
              </a:solidFill>
              <a:ln w="6350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ru-RU"/>
              </a:p>
            </p:txBody>
          </p:sp>
          <p:sp>
            <p:nvSpPr>
              <p:cNvPr id="24608" name="Text Box 194"/>
              <p:cNvSpPr txBox="1">
                <a:spLocks noChangeArrowheads="1"/>
              </p:cNvSpPr>
              <p:nvPr/>
            </p:nvSpPr>
            <p:spPr bwMode="auto">
              <a:xfrm>
                <a:off x="139" y="2000"/>
                <a:ext cx="667" cy="1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 eaLnBrk="0" hangingPunct="0"/>
                <a:r>
                  <a:rPr lang="ru-RU" sz="1200">
                    <a:solidFill>
                      <a:srgbClr val="CCCCFF"/>
                    </a:solidFill>
                  </a:rPr>
                  <a:t>Группы продуктов</a:t>
                </a:r>
                <a:endParaRPr lang="de-DE" sz="1200">
                  <a:solidFill>
                    <a:srgbClr val="CCCCFF"/>
                  </a:solidFill>
                </a:endParaRPr>
              </a:p>
            </p:txBody>
          </p:sp>
        </p:grpSp>
        <p:grpSp>
          <p:nvGrpSpPr>
            <p:cNvPr id="24587" name="Group 195"/>
            <p:cNvGrpSpPr>
              <a:grpSpLocks/>
            </p:cNvGrpSpPr>
            <p:nvPr/>
          </p:nvGrpSpPr>
          <p:grpSpPr bwMode="auto">
            <a:xfrm>
              <a:off x="63500" y="3346462"/>
              <a:ext cx="1216025" cy="184151"/>
              <a:chOff x="40" y="2916"/>
              <a:chExt cx="766" cy="116"/>
            </a:xfrm>
          </p:grpSpPr>
          <p:sp>
            <p:nvSpPr>
              <p:cNvPr id="24605" name="Rectangle 196"/>
              <p:cNvSpPr>
                <a:spLocks noChangeArrowheads="1"/>
              </p:cNvSpPr>
              <p:nvPr/>
            </p:nvSpPr>
            <p:spPr bwMode="auto">
              <a:xfrm>
                <a:off x="40" y="2940"/>
                <a:ext cx="64" cy="69"/>
              </a:xfrm>
              <a:prstGeom prst="rect">
                <a:avLst/>
              </a:prstGeom>
              <a:solidFill>
                <a:srgbClr val="7C79AF"/>
              </a:solidFill>
              <a:ln w="6350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ru-RU"/>
              </a:p>
            </p:txBody>
          </p:sp>
          <p:sp>
            <p:nvSpPr>
              <p:cNvPr id="24606" name="Text Box 197"/>
              <p:cNvSpPr txBox="1">
                <a:spLocks noChangeArrowheads="1"/>
              </p:cNvSpPr>
              <p:nvPr/>
            </p:nvSpPr>
            <p:spPr bwMode="auto">
              <a:xfrm>
                <a:off x="139" y="2916"/>
                <a:ext cx="667" cy="1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 eaLnBrk="0" hangingPunct="0"/>
                <a:r>
                  <a:rPr lang="ru-RU" sz="1200">
                    <a:solidFill>
                      <a:srgbClr val="CCCCFF"/>
                    </a:solidFill>
                  </a:rPr>
                  <a:t>Развитие</a:t>
                </a:r>
                <a:endParaRPr lang="de-DE" sz="1200">
                  <a:solidFill>
                    <a:srgbClr val="CCCCFF"/>
                  </a:solidFill>
                </a:endParaRPr>
              </a:p>
            </p:txBody>
          </p:sp>
        </p:grpSp>
        <p:grpSp>
          <p:nvGrpSpPr>
            <p:cNvPr id="24588" name="Group 198"/>
            <p:cNvGrpSpPr>
              <a:grpSpLocks/>
            </p:cNvGrpSpPr>
            <p:nvPr/>
          </p:nvGrpSpPr>
          <p:grpSpPr bwMode="auto">
            <a:xfrm>
              <a:off x="63500" y="4054490"/>
              <a:ext cx="1254125" cy="184151"/>
              <a:chOff x="40" y="3250"/>
              <a:chExt cx="790" cy="116"/>
            </a:xfrm>
          </p:grpSpPr>
          <p:sp>
            <p:nvSpPr>
              <p:cNvPr id="24603" name="Rectangle 199"/>
              <p:cNvSpPr>
                <a:spLocks noChangeArrowheads="1"/>
              </p:cNvSpPr>
              <p:nvPr/>
            </p:nvSpPr>
            <p:spPr bwMode="auto">
              <a:xfrm>
                <a:off x="40" y="3282"/>
                <a:ext cx="64" cy="69"/>
              </a:xfrm>
              <a:prstGeom prst="rect">
                <a:avLst/>
              </a:prstGeom>
              <a:solidFill>
                <a:srgbClr val="7C79AF"/>
              </a:solidFill>
              <a:ln w="6350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ru-RU"/>
              </a:p>
            </p:txBody>
          </p:sp>
          <p:sp>
            <p:nvSpPr>
              <p:cNvPr id="24604" name="Text Box 200"/>
              <p:cNvSpPr txBox="1">
                <a:spLocks noChangeArrowheads="1"/>
              </p:cNvSpPr>
              <p:nvPr/>
            </p:nvSpPr>
            <p:spPr bwMode="auto">
              <a:xfrm>
                <a:off x="163" y="3250"/>
                <a:ext cx="667" cy="1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 eaLnBrk="0" hangingPunct="0"/>
                <a:r>
                  <a:rPr lang="ru-RU" sz="1200">
                    <a:solidFill>
                      <a:srgbClr val="CCCCFF"/>
                    </a:solidFill>
                  </a:rPr>
                  <a:t>Сотрудники</a:t>
                </a:r>
                <a:endParaRPr lang="de-DE" sz="1200">
                  <a:solidFill>
                    <a:srgbClr val="CCCCFF"/>
                  </a:solidFill>
                </a:endParaRPr>
              </a:p>
            </p:txBody>
          </p:sp>
        </p:grpSp>
        <p:grpSp>
          <p:nvGrpSpPr>
            <p:cNvPr id="24589" name="Group 201"/>
            <p:cNvGrpSpPr>
              <a:grpSpLocks/>
            </p:cNvGrpSpPr>
            <p:nvPr/>
          </p:nvGrpSpPr>
          <p:grpSpPr bwMode="auto">
            <a:xfrm>
              <a:off x="63500" y="3517907"/>
              <a:ext cx="1254125" cy="369889"/>
              <a:chOff x="40" y="3234"/>
              <a:chExt cx="790" cy="233"/>
            </a:xfrm>
          </p:grpSpPr>
          <p:sp>
            <p:nvSpPr>
              <p:cNvPr id="24601" name="Rectangle 202"/>
              <p:cNvSpPr>
                <a:spLocks noChangeArrowheads="1"/>
              </p:cNvSpPr>
              <p:nvPr/>
            </p:nvSpPr>
            <p:spPr bwMode="auto">
              <a:xfrm>
                <a:off x="40" y="3258"/>
                <a:ext cx="64" cy="69"/>
              </a:xfrm>
              <a:prstGeom prst="rect">
                <a:avLst/>
              </a:prstGeom>
              <a:solidFill>
                <a:srgbClr val="7C79AF"/>
              </a:solidFill>
              <a:ln w="6350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ru-RU"/>
              </a:p>
            </p:txBody>
          </p:sp>
          <p:sp>
            <p:nvSpPr>
              <p:cNvPr id="24602" name="Text Box 203"/>
              <p:cNvSpPr txBox="1">
                <a:spLocks noChangeArrowheads="1"/>
              </p:cNvSpPr>
              <p:nvPr/>
            </p:nvSpPr>
            <p:spPr bwMode="auto">
              <a:xfrm>
                <a:off x="139" y="3234"/>
                <a:ext cx="691" cy="2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 eaLnBrk="0" hangingPunct="0"/>
                <a:r>
                  <a:rPr lang="de-DE" sz="1200">
                    <a:solidFill>
                      <a:srgbClr val="CCCCFF"/>
                    </a:solidFill>
                  </a:rPr>
                  <a:t>Dehn </a:t>
                </a:r>
                <a:r>
                  <a:rPr lang="ru-RU" sz="1200">
                    <a:solidFill>
                      <a:srgbClr val="CCCCFF"/>
                    </a:solidFill>
                  </a:rPr>
                  <a:t>на мировом</a:t>
                </a:r>
              </a:p>
              <a:p>
                <a:pPr eaLnBrk="0" hangingPunct="0"/>
                <a:r>
                  <a:rPr lang="ru-RU" sz="1200">
                    <a:solidFill>
                      <a:srgbClr val="CCCCFF"/>
                    </a:solidFill>
                  </a:rPr>
                  <a:t>рынке</a:t>
                </a:r>
                <a:endParaRPr lang="de-DE" sz="1200">
                  <a:solidFill>
                    <a:srgbClr val="CCCCFF"/>
                  </a:solidFill>
                </a:endParaRPr>
              </a:p>
            </p:txBody>
          </p:sp>
        </p:grpSp>
        <p:grpSp>
          <p:nvGrpSpPr>
            <p:cNvPr id="24590" name="Group 204"/>
            <p:cNvGrpSpPr>
              <a:grpSpLocks/>
            </p:cNvGrpSpPr>
            <p:nvPr/>
          </p:nvGrpSpPr>
          <p:grpSpPr bwMode="auto">
            <a:xfrm>
              <a:off x="63501" y="3871927"/>
              <a:ext cx="1258888" cy="184151"/>
              <a:chOff x="40" y="3339"/>
              <a:chExt cx="793" cy="116"/>
            </a:xfrm>
          </p:grpSpPr>
          <p:sp>
            <p:nvSpPr>
              <p:cNvPr id="24599" name="Rectangle 205"/>
              <p:cNvSpPr>
                <a:spLocks noChangeArrowheads="1"/>
              </p:cNvSpPr>
              <p:nvPr/>
            </p:nvSpPr>
            <p:spPr bwMode="auto">
              <a:xfrm>
                <a:off x="40" y="3363"/>
                <a:ext cx="64" cy="69"/>
              </a:xfrm>
              <a:prstGeom prst="rect">
                <a:avLst/>
              </a:prstGeom>
              <a:solidFill>
                <a:srgbClr val="7C79AF"/>
              </a:solidFill>
              <a:ln w="6350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ru-RU"/>
              </a:p>
            </p:txBody>
          </p:sp>
          <p:sp>
            <p:nvSpPr>
              <p:cNvPr id="24600" name="Text Box 206"/>
              <p:cNvSpPr txBox="1">
                <a:spLocks noChangeArrowheads="1"/>
              </p:cNvSpPr>
              <p:nvPr/>
            </p:nvSpPr>
            <p:spPr bwMode="auto">
              <a:xfrm>
                <a:off x="166" y="3339"/>
                <a:ext cx="667" cy="1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 eaLnBrk="0" hangingPunct="0"/>
                <a:r>
                  <a:rPr lang="ru-RU" sz="1200">
                    <a:solidFill>
                      <a:srgbClr val="CCCCFF"/>
                    </a:solidFill>
                  </a:rPr>
                  <a:t>Рекомендации</a:t>
                </a:r>
                <a:endParaRPr lang="de-DE" sz="1200">
                  <a:solidFill>
                    <a:srgbClr val="CCCCFF"/>
                  </a:solidFill>
                </a:endParaRPr>
              </a:p>
            </p:txBody>
          </p:sp>
        </p:grpSp>
        <p:grpSp>
          <p:nvGrpSpPr>
            <p:cNvPr id="24591" name="Group 207"/>
            <p:cNvGrpSpPr>
              <a:grpSpLocks/>
            </p:cNvGrpSpPr>
            <p:nvPr/>
          </p:nvGrpSpPr>
          <p:grpSpPr bwMode="auto">
            <a:xfrm>
              <a:off x="63500" y="4214827"/>
              <a:ext cx="1258888" cy="184151"/>
              <a:chOff x="40" y="3243"/>
              <a:chExt cx="793" cy="116"/>
            </a:xfrm>
          </p:grpSpPr>
          <p:sp>
            <p:nvSpPr>
              <p:cNvPr id="24597" name="Rectangle 208"/>
              <p:cNvSpPr>
                <a:spLocks noChangeArrowheads="1"/>
              </p:cNvSpPr>
              <p:nvPr/>
            </p:nvSpPr>
            <p:spPr bwMode="auto">
              <a:xfrm>
                <a:off x="40" y="3281"/>
                <a:ext cx="64" cy="69"/>
              </a:xfrm>
              <a:prstGeom prst="rect">
                <a:avLst/>
              </a:prstGeom>
              <a:solidFill>
                <a:srgbClr val="7C79AF"/>
              </a:solidFill>
              <a:ln w="6350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ru-RU"/>
              </a:p>
            </p:txBody>
          </p:sp>
          <p:sp>
            <p:nvSpPr>
              <p:cNvPr id="24598" name="Text Box 209"/>
              <p:cNvSpPr txBox="1">
                <a:spLocks noChangeArrowheads="1"/>
              </p:cNvSpPr>
              <p:nvPr/>
            </p:nvSpPr>
            <p:spPr bwMode="auto">
              <a:xfrm>
                <a:off x="166" y="3243"/>
                <a:ext cx="667" cy="1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 eaLnBrk="0" hangingPunct="0"/>
                <a:r>
                  <a:rPr lang="ru-RU" sz="1200">
                    <a:solidFill>
                      <a:srgbClr val="CCCCFF"/>
                    </a:solidFill>
                  </a:rPr>
                  <a:t>Образование</a:t>
                </a:r>
                <a:endParaRPr lang="de-DE" sz="1200">
                  <a:solidFill>
                    <a:srgbClr val="CCCCFF"/>
                  </a:solidFill>
                </a:endParaRPr>
              </a:p>
            </p:txBody>
          </p:sp>
        </p:grpSp>
        <p:grpSp>
          <p:nvGrpSpPr>
            <p:cNvPr id="24592" name="Group 210"/>
            <p:cNvGrpSpPr>
              <a:grpSpLocks/>
            </p:cNvGrpSpPr>
            <p:nvPr/>
          </p:nvGrpSpPr>
          <p:grpSpPr bwMode="auto">
            <a:xfrm>
              <a:off x="63500" y="4386250"/>
              <a:ext cx="1254125" cy="184149"/>
              <a:chOff x="40" y="2843"/>
              <a:chExt cx="790" cy="116"/>
            </a:xfrm>
          </p:grpSpPr>
          <p:sp>
            <p:nvSpPr>
              <p:cNvPr id="24595" name="Rectangle 211"/>
              <p:cNvSpPr>
                <a:spLocks noChangeArrowheads="1"/>
              </p:cNvSpPr>
              <p:nvPr/>
            </p:nvSpPr>
            <p:spPr bwMode="auto">
              <a:xfrm>
                <a:off x="40" y="2866"/>
                <a:ext cx="64" cy="69"/>
              </a:xfrm>
              <a:prstGeom prst="rect">
                <a:avLst/>
              </a:prstGeom>
              <a:solidFill>
                <a:srgbClr val="7C79AF"/>
              </a:solidFill>
              <a:ln w="6350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ru-RU"/>
              </a:p>
            </p:txBody>
          </p:sp>
          <p:sp>
            <p:nvSpPr>
              <p:cNvPr id="24596" name="Text Box 212"/>
              <p:cNvSpPr txBox="1">
                <a:spLocks noChangeArrowheads="1"/>
              </p:cNvSpPr>
              <p:nvPr/>
            </p:nvSpPr>
            <p:spPr bwMode="auto">
              <a:xfrm>
                <a:off x="163" y="2843"/>
                <a:ext cx="667" cy="1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 eaLnBrk="0" hangingPunct="0"/>
                <a:r>
                  <a:rPr lang="ru-RU" sz="1200">
                    <a:solidFill>
                      <a:srgbClr val="CCCCFF"/>
                    </a:solidFill>
                  </a:rPr>
                  <a:t>Философия</a:t>
                </a:r>
                <a:endParaRPr lang="de-DE" sz="1200">
                  <a:solidFill>
                    <a:srgbClr val="CCCCFF"/>
                  </a:solidFill>
                </a:endParaRPr>
              </a:p>
            </p:txBody>
          </p:sp>
        </p:grpSp>
        <p:sp>
          <p:nvSpPr>
            <p:cNvPr id="11281" name="Rectangle 214"/>
            <p:cNvSpPr>
              <a:spLocks noChangeArrowheads="1"/>
            </p:cNvSpPr>
            <p:nvPr/>
          </p:nvSpPr>
          <p:spPr bwMode="auto">
            <a:xfrm>
              <a:off x="63500" y="2868643"/>
              <a:ext cx="101600" cy="109637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eaLnBrk="0" hangingPunct="0">
                <a:defRPr/>
              </a:pPr>
              <a:endParaRPr lang="ru-RU"/>
            </a:p>
          </p:txBody>
        </p:sp>
        <p:sp>
          <p:nvSpPr>
            <p:cNvPr id="11282" name="Text Box 215"/>
            <p:cNvSpPr txBox="1">
              <a:spLocks noChangeArrowheads="1"/>
            </p:cNvSpPr>
            <p:nvPr/>
          </p:nvSpPr>
          <p:spPr bwMode="auto">
            <a:xfrm>
              <a:off x="220663" y="2832098"/>
              <a:ext cx="1058863" cy="1843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eaLnBrk="0" hangingPunct="0">
                <a:defRPr/>
              </a:pPr>
              <a:r>
                <a:rPr lang="ru-RU" sz="1200" dirty="0">
                  <a:solidFill>
                    <a:schemeClr val="accent5">
                      <a:lumMod val="60000"/>
                      <a:lumOff val="40000"/>
                    </a:schemeClr>
                  </a:solidFill>
                </a:rPr>
                <a:t>Старт</a:t>
              </a:r>
              <a:endParaRPr lang="de-DE" sz="1200" dirty="0">
                <a:solidFill>
                  <a:schemeClr val="accent5">
                    <a:lumMod val="60000"/>
                    <a:lumOff val="40000"/>
                  </a:schemeClr>
                </a:solidFill>
              </a:endParaRPr>
            </a:p>
          </p:txBody>
        </p:sp>
      </p:grp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Нижний колонтитул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Unternehmenspräsentation      Stand: 2/2008</a:t>
            </a:r>
            <a:endParaRPr lang="en-US" sz="1400" smtClean="0"/>
          </a:p>
        </p:txBody>
      </p:sp>
      <p:sp>
        <p:nvSpPr>
          <p:cNvPr id="12291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7856120-20DF-4353-9263-B9609C850D6E}" type="slidenum">
              <a:rPr lang="en-US" smtClean="0"/>
              <a:pPr>
                <a:defRPr/>
              </a:pPr>
              <a:t>11</a:t>
            </a:fld>
            <a:endParaRPr lang="en-US" smtClean="0"/>
          </a:p>
        </p:txBody>
      </p:sp>
      <p:sp>
        <p:nvSpPr>
          <p:cNvPr id="25604" name="Rectangle 1026"/>
          <p:cNvSpPr>
            <a:spLocks noGrp="1" noChangeArrowheads="1"/>
          </p:cNvSpPr>
          <p:nvPr>
            <p:ph type="title"/>
          </p:nvPr>
        </p:nvSpPr>
        <p:spPr>
          <a:xfrm>
            <a:off x="2022475" y="158750"/>
            <a:ext cx="5597525" cy="427038"/>
          </a:xfrm>
        </p:spPr>
        <p:txBody>
          <a:bodyPr/>
          <a:lstStyle/>
          <a:p>
            <a:r>
              <a:rPr lang="de-DE" smtClean="0"/>
              <a:t>DEHN</a:t>
            </a:r>
            <a:r>
              <a:rPr lang="ru-RU" smtClean="0"/>
              <a:t> История</a:t>
            </a:r>
            <a:endParaRPr lang="de-DE" smtClean="0"/>
          </a:p>
        </p:txBody>
      </p:sp>
      <p:sp>
        <p:nvSpPr>
          <p:cNvPr id="25605" name="WordArt 1089"/>
          <p:cNvSpPr>
            <a:spLocks noChangeArrowheads="1" noChangeShapeType="1" noTextEdit="1"/>
          </p:cNvSpPr>
          <p:nvPr/>
        </p:nvSpPr>
        <p:spPr bwMode="auto">
          <a:xfrm>
            <a:off x="1763713" y="1506538"/>
            <a:ext cx="935037" cy="3333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3175">
                  <a:solidFill>
                    <a:srgbClr val="7C79AF"/>
                  </a:solidFill>
                  <a:round/>
                  <a:headEnd/>
                  <a:tailEnd/>
                </a:ln>
                <a:solidFill>
                  <a:srgbClr val="A69CF0"/>
                </a:solidFill>
                <a:effectLst>
                  <a:outerShdw dist="17961" dir="13500000" algn="ctr" rotWithShape="0">
                    <a:srgbClr val="000099"/>
                  </a:outerShdw>
                </a:effectLst>
                <a:latin typeface="Tahoma"/>
                <a:ea typeface="Tahoma"/>
                <a:cs typeface="Tahoma"/>
              </a:rPr>
              <a:t>1993</a:t>
            </a:r>
          </a:p>
        </p:txBody>
      </p:sp>
      <p:pic>
        <p:nvPicPr>
          <p:cNvPr id="25606" name="Picture 1096" descr="C:\Eigene Dateien\Das Unternehmen DEHN+SÖHNE\Zubehör\Fotos\Red-Lin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38825" y="1828800"/>
            <a:ext cx="2952750" cy="4703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7" name="Rectangle 1097"/>
          <p:cNvSpPr>
            <a:spLocks noChangeArrowheads="1"/>
          </p:cNvSpPr>
          <p:nvPr/>
        </p:nvSpPr>
        <p:spPr bwMode="auto">
          <a:xfrm>
            <a:off x="1765300" y="2212975"/>
            <a:ext cx="4178300" cy="300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90000">
            <a:spAutoFit/>
          </a:bodyPr>
          <a:lstStyle/>
          <a:p>
            <a:pPr eaLnBrk="0" hangingPunct="0"/>
            <a:r>
              <a:rPr lang="ru-RU">
                <a:solidFill>
                  <a:srgbClr val="003399"/>
                </a:solidFill>
              </a:rPr>
              <a:t>На рынке представлена новая энергетически скоординированная линейка УЗИП «Красная линия»для </a:t>
            </a:r>
          </a:p>
          <a:p>
            <a:pPr eaLnBrk="0" hangingPunct="0"/>
            <a:r>
              <a:rPr lang="ru-RU">
                <a:solidFill>
                  <a:srgbClr val="003399"/>
                </a:solidFill>
              </a:rPr>
              <a:t>для</a:t>
            </a:r>
            <a:r>
              <a:rPr lang="de-DE">
                <a:solidFill>
                  <a:srgbClr val="003399"/>
                </a:solidFill>
              </a:rPr>
              <a:t> </a:t>
            </a:r>
            <a:r>
              <a:rPr lang="ru-RU">
                <a:solidFill>
                  <a:srgbClr val="003399"/>
                </a:solidFill>
              </a:rPr>
              <a:t>низковольтных устройств</a:t>
            </a:r>
            <a:r>
              <a:rPr lang="de-DE">
                <a:solidFill>
                  <a:srgbClr val="003399"/>
                </a:solidFill>
              </a:rPr>
              <a:t>. </a:t>
            </a:r>
          </a:p>
          <a:p>
            <a:pPr eaLnBrk="0" hangingPunct="0"/>
            <a:endParaRPr lang="de-DE">
              <a:solidFill>
                <a:srgbClr val="003399"/>
              </a:solidFill>
            </a:endParaRPr>
          </a:p>
          <a:p>
            <a:pPr eaLnBrk="0" hangingPunct="0"/>
            <a:r>
              <a:rPr lang="ru-RU">
                <a:solidFill>
                  <a:srgbClr val="003399"/>
                </a:solidFill>
              </a:rPr>
              <a:t>УЗИП</a:t>
            </a:r>
            <a:r>
              <a:rPr lang="de-DE">
                <a:solidFill>
                  <a:srgbClr val="003399"/>
                </a:solidFill>
              </a:rPr>
              <a:t> DEHNport</a:t>
            </a:r>
            <a:r>
              <a:rPr lang="de-DE" baseline="30000">
                <a:solidFill>
                  <a:srgbClr val="003399"/>
                </a:solidFill>
                <a:sym typeface="Symbol" pitchFamily="18" charset="2"/>
              </a:rPr>
              <a:t></a:t>
            </a:r>
            <a:r>
              <a:rPr lang="de-DE">
                <a:solidFill>
                  <a:srgbClr val="003399"/>
                </a:solidFill>
                <a:sym typeface="Symbol" pitchFamily="18" charset="2"/>
              </a:rPr>
              <a:t> </a:t>
            </a:r>
            <a:r>
              <a:rPr lang="ru-RU">
                <a:solidFill>
                  <a:srgbClr val="003399"/>
                </a:solidFill>
                <a:sym typeface="Symbol" pitchFamily="18" charset="2"/>
              </a:rPr>
              <a:t>и</a:t>
            </a:r>
            <a:r>
              <a:rPr lang="de-DE">
                <a:solidFill>
                  <a:srgbClr val="003399"/>
                </a:solidFill>
                <a:sym typeface="Symbol" pitchFamily="18" charset="2"/>
              </a:rPr>
              <a:t> DEHNguard</a:t>
            </a:r>
            <a:r>
              <a:rPr lang="de-DE" baseline="30000">
                <a:solidFill>
                  <a:srgbClr val="003399"/>
                </a:solidFill>
                <a:sym typeface="Symbol" pitchFamily="18" charset="2"/>
              </a:rPr>
              <a:t></a:t>
            </a:r>
            <a:r>
              <a:rPr lang="de-DE">
                <a:solidFill>
                  <a:srgbClr val="003399"/>
                </a:solidFill>
                <a:sym typeface="Symbol" pitchFamily="18" charset="2"/>
              </a:rPr>
              <a:t> </a:t>
            </a:r>
            <a:r>
              <a:rPr lang="ru-RU">
                <a:solidFill>
                  <a:srgbClr val="003399"/>
                </a:solidFill>
                <a:sym typeface="Symbol" pitchFamily="18" charset="2"/>
              </a:rPr>
              <a:t>начинают свой успешный путь</a:t>
            </a:r>
            <a:r>
              <a:rPr lang="de-DE">
                <a:solidFill>
                  <a:srgbClr val="003399"/>
                </a:solidFill>
                <a:sym typeface="Symbol" pitchFamily="18" charset="2"/>
              </a:rPr>
              <a:t>.</a:t>
            </a:r>
            <a:r>
              <a:rPr lang="de-DE">
                <a:solidFill>
                  <a:srgbClr val="003399"/>
                </a:solidFill>
              </a:rPr>
              <a:t> </a:t>
            </a:r>
            <a:endParaRPr lang="en-GB">
              <a:solidFill>
                <a:srgbClr val="003399"/>
              </a:solidFill>
            </a:endParaRPr>
          </a:p>
        </p:txBody>
      </p:sp>
      <p:sp>
        <p:nvSpPr>
          <p:cNvPr id="25608" name="AutoShape 1224">
            <a:hlinkClick r:id="rId4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38100" y="4243388"/>
            <a:ext cx="1133475" cy="128587"/>
          </a:xfrm>
          <a:prstGeom prst="actionButtonBlank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ru-RU"/>
          </a:p>
        </p:txBody>
      </p:sp>
      <p:grpSp>
        <p:nvGrpSpPr>
          <p:cNvPr id="25609" name="Группа 39"/>
          <p:cNvGrpSpPr>
            <a:grpSpLocks/>
          </p:cNvGrpSpPr>
          <p:nvPr/>
        </p:nvGrpSpPr>
        <p:grpSpPr bwMode="auto">
          <a:xfrm>
            <a:off x="63500" y="2560638"/>
            <a:ext cx="1258888" cy="1736725"/>
            <a:chOff x="63500" y="2832098"/>
            <a:chExt cx="1258889" cy="1738301"/>
          </a:xfrm>
        </p:grpSpPr>
        <p:grpSp>
          <p:nvGrpSpPr>
            <p:cNvPr id="25610" name="Group 224"/>
            <p:cNvGrpSpPr>
              <a:grpSpLocks/>
            </p:cNvGrpSpPr>
            <p:nvPr/>
          </p:nvGrpSpPr>
          <p:grpSpPr bwMode="auto">
            <a:xfrm>
              <a:off x="63500" y="3003558"/>
              <a:ext cx="1216025" cy="184151"/>
              <a:chOff x="40" y="1892"/>
              <a:chExt cx="766" cy="116"/>
            </a:xfrm>
          </p:grpSpPr>
          <p:sp>
            <p:nvSpPr>
              <p:cNvPr id="25634" name="Rectangle 190"/>
              <p:cNvSpPr>
                <a:spLocks noChangeArrowheads="1"/>
              </p:cNvSpPr>
              <p:nvPr/>
            </p:nvSpPr>
            <p:spPr bwMode="auto">
              <a:xfrm>
                <a:off x="40" y="1915"/>
                <a:ext cx="64" cy="69"/>
              </a:xfrm>
              <a:prstGeom prst="rect">
                <a:avLst/>
              </a:prstGeom>
              <a:solidFill>
                <a:srgbClr val="FF0000"/>
              </a:solidFill>
              <a:ln w="6350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ru-RU"/>
              </a:p>
            </p:txBody>
          </p:sp>
          <p:sp>
            <p:nvSpPr>
              <p:cNvPr id="25635" name="Text Box 191"/>
              <p:cNvSpPr txBox="1">
                <a:spLocks noChangeArrowheads="1"/>
              </p:cNvSpPr>
              <p:nvPr/>
            </p:nvSpPr>
            <p:spPr bwMode="auto">
              <a:xfrm>
                <a:off x="139" y="1892"/>
                <a:ext cx="667" cy="1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 eaLnBrk="0" hangingPunct="0"/>
                <a:r>
                  <a:rPr lang="ru-RU" sz="1200">
                    <a:solidFill>
                      <a:srgbClr val="FF0000"/>
                    </a:solidFill>
                  </a:rPr>
                  <a:t>История</a:t>
                </a:r>
                <a:endParaRPr lang="de-DE" sz="1200">
                  <a:solidFill>
                    <a:srgbClr val="FF0000"/>
                  </a:solidFill>
                </a:endParaRPr>
              </a:p>
            </p:txBody>
          </p:sp>
        </p:grpSp>
        <p:grpSp>
          <p:nvGrpSpPr>
            <p:cNvPr id="25611" name="Group 225"/>
            <p:cNvGrpSpPr>
              <a:grpSpLocks/>
            </p:cNvGrpSpPr>
            <p:nvPr/>
          </p:nvGrpSpPr>
          <p:grpSpPr bwMode="auto">
            <a:xfrm>
              <a:off x="63500" y="3175009"/>
              <a:ext cx="1216025" cy="184151"/>
              <a:chOff x="40" y="2000"/>
              <a:chExt cx="766" cy="116"/>
            </a:xfrm>
          </p:grpSpPr>
          <p:sp>
            <p:nvSpPr>
              <p:cNvPr id="25632" name="Rectangle 193"/>
              <p:cNvSpPr>
                <a:spLocks noChangeArrowheads="1"/>
              </p:cNvSpPr>
              <p:nvPr/>
            </p:nvSpPr>
            <p:spPr bwMode="auto">
              <a:xfrm>
                <a:off x="40" y="2023"/>
                <a:ext cx="64" cy="69"/>
              </a:xfrm>
              <a:prstGeom prst="rect">
                <a:avLst/>
              </a:prstGeom>
              <a:solidFill>
                <a:srgbClr val="7C79AF"/>
              </a:solidFill>
              <a:ln w="6350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ru-RU"/>
              </a:p>
            </p:txBody>
          </p:sp>
          <p:sp>
            <p:nvSpPr>
              <p:cNvPr id="25633" name="Text Box 194"/>
              <p:cNvSpPr txBox="1">
                <a:spLocks noChangeArrowheads="1"/>
              </p:cNvSpPr>
              <p:nvPr/>
            </p:nvSpPr>
            <p:spPr bwMode="auto">
              <a:xfrm>
                <a:off x="139" y="2000"/>
                <a:ext cx="667" cy="1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 eaLnBrk="0" hangingPunct="0"/>
                <a:r>
                  <a:rPr lang="ru-RU" sz="1200">
                    <a:solidFill>
                      <a:srgbClr val="CCCCFF"/>
                    </a:solidFill>
                  </a:rPr>
                  <a:t>Группы продуктов</a:t>
                </a:r>
                <a:endParaRPr lang="de-DE" sz="1200">
                  <a:solidFill>
                    <a:srgbClr val="CCCCFF"/>
                  </a:solidFill>
                </a:endParaRPr>
              </a:p>
            </p:txBody>
          </p:sp>
        </p:grpSp>
        <p:grpSp>
          <p:nvGrpSpPr>
            <p:cNvPr id="25612" name="Group 195"/>
            <p:cNvGrpSpPr>
              <a:grpSpLocks/>
            </p:cNvGrpSpPr>
            <p:nvPr/>
          </p:nvGrpSpPr>
          <p:grpSpPr bwMode="auto">
            <a:xfrm>
              <a:off x="63500" y="3346462"/>
              <a:ext cx="1216025" cy="184151"/>
              <a:chOff x="40" y="2916"/>
              <a:chExt cx="766" cy="116"/>
            </a:xfrm>
          </p:grpSpPr>
          <p:sp>
            <p:nvSpPr>
              <p:cNvPr id="25630" name="Rectangle 196"/>
              <p:cNvSpPr>
                <a:spLocks noChangeArrowheads="1"/>
              </p:cNvSpPr>
              <p:nvPr/>
            </p:nvSpPr>
            <p:spPr bwMode="auto">
              <a:xfrm>
                <a:off x="40" y="2940"/>
                <a:ext cx="64" cy="69"/>
              </a:xfrm>
              <a:prstGeom prst="rect">
                <a:avLst/>
              </a:prstGeom>
              <a:solidFill>
                <a:srgbClr val="7C79AF"/>
              </a:solidFill>
              <a:ln w="6350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ru-RU"/>
              </a:p>
            </p:txBody>
          </p:sp>
          <p:sp>
            <p:nvSpPr>
              <p:cNvPr id="25631" name="Text Box 197"/>
              <p:cNvSpPr txBox="1">
                <a:spLocks noChangeArrowheads="1"/>
              </p:cNvSpPr>
              <p:nvPr/>
            </p:nvSpPr>
            <p:spPr bwMode="auto">
              <a:xfrm>
                <a:off x="139" y="2916"/>
                <a:ext cx="667" cy="1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 eaLnBrk="0" hangingPunct="0"/>
                <a:r>
                  <a:rPr lang="ru-RU" sz="1200">
                    <a:solidFill>
                      <a:srgbClr val="CCCCFF"/>
                    </a:solidFill>
                  </a:rPr>
                  <a:t>Развитие</a:t>
                </a:r>
                <a:endParaRPr lang="de-DE" sz="1200">
                  <a:solidFill>
                    <a:srgbClr val="CCCCFF"/>
                  </a:solidFill>
                </a:endParaRPr>
              </a:p>
            </p:txBody>
          </p:sp>
        </p:grpSp>
        <p:grpSp>
          <p:nvGrpSpPr>
            <p:cNvPr id="25613" name="Group 198"/>
            <p:cNvGrpSpPr>
              <a:grpSpLocks/>
            </p:cNvGrpSpPr>
            <p:nvPr/>
          </p:nvGrpSpPr>
          <p:grpSpPr bwMode="auto">
            <a:xfrm>
              <a:off x="63500" y="4054490"/>
              <a:ext cx="1254125" cy="184151"/>
              <a:chOff x="40" y="3250"/>
              <a:chExt cx="790" cy="116"/>
            </a:xfrm>
          </p:grpSpPr>
          <p:sp>
            <p:nvSpPr>
              <p:cNvPr id="25628" name="Rectangle 199"/>
              <p:cNvSpPr>
                <a:spLocks noChangeArrowheads="1"/>
              </p:cNvSpPr>
              <p:nvPr/>
            </p:nvSpPr>
            <p:spPr bwMode="auto">
              <a:xfrm>
                <a:off x="40" y="3282"/>
                <a:ext cx="64" cy="69"/>
              </a:xfrm>
              <a:prstGeom prst="rect">
                <a:avLst/>
              </a:prstGeom>
              <a:solidFill>
                <a:srgbClr val="7C79AF"/>
              </a:solidFill>
              <a:ln w="6350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ru-RU"/>
              </a:p>
            </p:txBody>
          </p:sp>
          <p:sp>
            <p:nvSpPr>
              <p:cNvPr id="25629" name="Text Box 200"/>
              <p:cNvSpPr txBox="1">
                <a:spLocks noChangeArrowheads="1"/>
              </p:cNvSpPr>
              <p:nvPr/>
            </p:nvSpPr>
            <p:spPr bwMode="auto">
              <a:xfrm>
                <a:off x="163" y="3250"/>
                <a:ext cx="667" cy="1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 eaLnBrk="0" hangingPunct="0"/>
                <a:r>
                  <a:rPr lang="ru-RU" sz="1200">
                    <a:solidFill>
                      <a:srgbClr val="CCCCFF"/>
                    </a:solidFill>
                  </a:rPr>
                  <a:t>Сотрудники</a:t>
                </a:r>
                <a:endParaRPr lang="de-DE" sz="1200">
                  <a:solidFill>
                    <a:srgbClr val="CCCCFF"/>
                  </a:solidFill>
                </a:endParaRPr>
              </a:p>
            </p:txBody>
          </p:sp>
        </p:grpSp>
        <p:grpSp>
          <p:nvGrpSpPr>
            <p:cNvPr id="25614" name="Group 201"/>
            <p:cNvGrpSpPr>
              <a:grpSpLocks/>
            </p:cNvGrpSpPr>
            <p:nvPr/>
          </p:nvGrpSpPr>
          <p:grpSpPr bwMode="auto">
            <a:xfrm>
              <a:off x="63500" y="3517907"/>
              <a:ext cx="1254125" cy="369889"/>
              <a:chOff x="40" y="3234"/>
              <a:chExt cx="790" cy="233"/>
            </a:xfrm>
          </p:grpSpPr>
          <p:sp>
            <p:nvSpPr>
              <p:cNvPr id="25626" name="Rectangle 202"/>
              <p:cNvSpPr>
                <a:spLocks noChangeArrowheads="1"/>
              </p:cNvSpPr>
              <p:nvPr/>
            </p:nvSpPr>
            <p:spPr bwMode="auto">
              <a:xfrm>
                <a:off x="40" y="3258"/>
                <a:ext cx="64" cy="69"/>
              </a:xfrm>
              <a:prstGeom prst="rect">
                <a:avLst/>
              </a:prstGeom>
              <a:solidFill>
                <a:srgbClr val="7C79AF"/>
              </a:solidFill>
              <a:ln w="6350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ru-RU"/>
              </a:p>
            </p:txBody>
          </p:sp>
          <p:sp>
            <p:nvSpPr>
              <p:cNvPr id="25627" name="Text Box 203"/>
              <p:cNvSpPr txBox="1">
                <a:spLocks noChangeArrowheads="1"/>
              </p:cNvSpPr>
              <p:nvPr/>
            </p:nvSpPr>
            <p:spPr bwMode="auto">
              <a:xfrm>
                <a:off x="139" y="3234"/>
                <a:ext cx="691" cy="2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 eaLnBrk="0" hangingPunct="0"/>
                <a:r>
                  <a:rPr lang="de-DE" sz="1200">
                    <a:solidFill>
                      <a:srgbClr val="CCCCFF"/>
                    </a:solidFill>
                  </a:rPr>
                  <a:t>Dehn </a:t>
                </a:r>
                <a:r>
                  <a:rPr lang="ru-RU" sz="1200">
                    <a:solidFill>
                      <a:srgbClr val="CCCCFF"/>
                    </a:solidFill>
                  </a:rPr>
                  <a:t>на мировом</a:t>
                </a:r>
              </a:p>
              <a:p>
                <a:pPr eaLnBrk="0" hangingPunct="0"/>
                <a:r>
                  <a:rPr lang="ru-RU" sz="1200">
                    <a:solidFill>
                      <a:srgbClr val="CCCCFF"/>
                    </a:solidFill>
                  </a:rPr>
                  <a:t>рынке</a:t>
                </a:r>
                <a:endParaRPr lang="de-DE" sz="1200">
                  <a:solidFill>
                    <a:srgbClr val="CCCCFF"/>
                  </a:solidFill>
                </a:endParaRPr>
              </a:p>
            </p:txBody>
          </p:sp>
        </p:grpSp>
        <p:grpSp>
          <p:nvGrpSpPr>
            <p:cNvPr id="25615" name="Group 204"/>
            <p:cNvGrpSpPr>
              <a:grpSpLocks/>
            </p:cNvGrpSpPr>
            <p:nvPr/>
          </p:nvGrpSpPr>
          <p:grpSpPr bwMode="auto">
            <a:xfrm>
              <a:off x="63501" y="3871927"/>
              <a:ext cx="1258888" cy="184151"/>
              <a:chOff x="40" y="3339"/>
              <a:chExt cx="793" cy="116"/>
            </a:xfrm>
          </p:grpSpPr>
          <p:sp>
            <p:nvSpPr>
              <p:cNvPr id="25624" name="Rectangle 205"/>
              <p:cNvSpPr>
                <a:spLocks noChangeArrowheads="1"/>
              </p:cNvSpPr>
              <p:nvPr/>
            </p:nvSpPr>
            <p:spPr bwMode="auto">
              <a:xfrm>
                <a:off x="40" y="3363"/>
                <a:ext cx="64" cy="69"/>
              </a:xfrm>
              <a:prstGeom prst="rect">
                <a:avLst/>
              </a:prstGeom>
              <a:solidFill>
                <a:srgbClr val="7C79AF"/>
              </a:solidFill>
              <a:ln w="6350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ru-RU"/>
              </a:p>
            </p:txBody>
          </p:sp>
          <p:sp>
            <p:nvSpPr>
              <p:cNvPr id="25625" name="Text Box 206"/>
              <p:cNvSpPr txBox="1">
                <a:spLocks noChangeArrowheads="1"/>
              </p:cNvSpPr>
              <p:nvPr/>
            </p:nvSpPr>
            <p:spPr bwMode="auto">
              <a:xfrm>
                <a:off x="166" y="3339"/>
                <a:ext cx="667" cy="1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 eaLnBrk="0" hangingPunct="0"/>
                <a:r>
                  <a:rPr lang="ru-RU" sz="1200">
                    <a:solidFill>
                      <a:srgbClr val="CCCCFF"/>
                    </a:solidFill>
                  </a:rPr>
                  <a:t>Рекомендации</a:t>
                </a:r>
                <a:endParaRPr lang="de-DE" sz="1200">
                  <a:solidFill>
                    <a:srgbClr val="CCCCFF"/>
                  </a:solidFill>
                </a:endParaRPr>
              </a:p>
            </p:txBody>
          </p:sp>
        </p:grpSp>
        <p:grpSp>
          <p:nvGrpSpPr>
            <p:cNvPr id="25616" name="Group 207"/>
            <p:cNvGrpSpPr>
              <a:grpSpLocks/>
            </p:cNvGrpSpPr>
            <p:nvPr/>
          </p:nvGrpSpPr>
          <p:grpSpPr bwMode="auto">
            <a:xfrm>
              <a:off x="63500" y="4214827"/>
              <a:ext cx="1258888" cy="184151"/>
              <a:chOff x="40" y="3243"/>
              <a:chExt cx="793" cy="116"/>
            </a:xfrm>
          </p:grpSpPr>
          <p:sp>
            <p:nvSpPr>
              <p:cNvPr id="25622" name="Rectangle 208"/>
              <p:cNvSpPr>
                <a:spLocks noChangeArrowheads="1"/>
              </p:cNvSpPr>
              <p:nvPr/>
            </p:nvSpPr>
            <p:spPr bwMode="auto">
              <a:xfrm>
                <a:off x="40" y="3281"/>
                <a:ext cx="64" cy="69"/>
              </a:xfrm>
              <a:prstGeom prst="rect">
                <a:avLst/>
              </a:prstGeom>
              <a:solidFill>
                <a:srgbClr val="7C79AF"/>
              </a:solidFill>
              <a:ln w="6350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ru-RU"/>
              </a:p>
            </p:txBody>
          </p:sp>
          <p:sp>
            <p:nvSpPr>
              <p:cNvPr id="25623" name="Text Box 209"/>
              <p:cNvSpPr txBox="1">
                <a:spLocks noChangeArrowheads="1"/>
              </p:cNvSpPr>
              <p:nvPr/>
            </p:nvSpPr>
            <p:spPr bwMode="auto">
              <a:xfrm>
                <a:off x="166" y="3243"/>
                <a:ext cx="667" cy="1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 eaLnBrk="0" hangingPunct="0"/>
                <a:r>
                  <a:rPr lang="ru-RU" sz="1200">
                    <a:solidFill>
                      <a:srgbClr val="CCCCFF"/>
                    </a:solidFill>
                  </a:rPr>
                  <a:t>Образование</a:t>
                </a:r>
                <a:endParaRPr lang="de-DE" sz="1200">
                  <a:solidFill>
                    <a:srgbClr val="CCCCFF"/>
                  </a:solidFill>
                </a:endParaRPr>
              </a:p>
            </p:txBody>
          </p:sp>
        </p:grpSp>
        <p:grpSp>
          <p:nvGrpSpPr>
            <p:cNvPr id="25617" name="Group 210"/>
            <p:cNvGrpSpPr>
              <a:grpSpLocks/>
            </p:cNvGrpSpPr>
            <p:nvPr/>
          </p:nvGrpSpPr>
          <p:grpSpPr bwMode="auto">
            <a:xfrm>
              <a:off x="63500" y="4386250"/>
              <a:ext cx="1254125" cy="184149"/>
              <a:chOff x="40" y="2843"/>
              <a:chExt cx="790" cy="116"/>
            </a:xfrm>
          </p:grpSpPr>
          <p:sp>
            <p:nvSpPr>
              <p:cNvPr id="25620" name="Rectangle 211"/>
              <p:cNvSpPr>
                <a:spLocks noChangeArrowheads="1"/>
              </p:cNvSpPr>
              <p:nvPr/>
            </p:nvSpPr>
            <p:spPr bwMode="auto">
              <a:xfrm>
                <a:off x="40" y="2866"/>
                <a:ext cx="64" cy="69"/>
              </a:xfrm>
              <a:prstGeom prst="rect">
                <a:avLst/>
              </a:prstGeom>
              <a:solidFill>
                <a:srgbClr val="7C79AF"/>
              </a:solidFill>
              <a:ln w="6350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ru-RU"/>
              </a:p>
            </p:txBody>
          </p:sp>
          <p:sp>
            <p:nvSpPr>
              <p:cNvPr id="25621" name="Text Box 212"/>
              <p:cNvSpPr txBox="1">
                <a:spLocks noChangeArrowheads="1"/>
              </p:cNvSpPr>
              <p:nvPr/>
            </p:nvSpPr>
            <p:spPr bwMode="auto">
              <a:xfrm>
                <a:off x="163" y="2843"/>
                <a:ext cx="667" cy="1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 eaLnBrk="0" hangingPunct="0"/>
                <a:r>
                  <a:rPr lang="ru-RU" sz="1200">
                    <a:solidFill>
                      <a:srgbClr val="CCCCFF"/>
                    </a:solidFill>
                  </a:rPr>
                  <a:t>Философия</a:t>
                </a:r>
                <a:endParaRPr lang="de-DE" sz="1200">
                  <a:solidFill>
                    <a:srgbClr val="CCCCFF"/>
                  </a:solidFill>
                </a:endParaRPr>
              </a:p>
            </p:txBody>
          </p:sp>
        </p:grpSp>
        <p:sp>
          <p:nvSpPr>
            <p:cNvPr id="12306" name="Rectangle 214"/>
            <p:cNvSpPr>
              <a:spLocks noChangeArrowheads="1"/>
            </p:cNvSpPr>
            <p:nvPr/>
          </p:nvSpPr>
          <p:spPr bwMode="auto">
            <a:xfrm>
              <a:off x="63500" y="2868643"/>
              <a:ext cx="101600" cy="109637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eaLnBrk="0" hangingPunct="0">
                <a:defRPr/>
              </a:pPr>
              <a:endParaRPr lang="ru-RU"/>
            </a:p>
          </p:txBody>
        </p:sp>
        <p:sp>
          <p:nvSpPr>
            <p:cNvPr id="12307" name="Text Box 215"/>
            <p:cNvSpPr txBox="1">
              <a:spLocks noChangeArrowheads="1"/>
            </p:cNvSpPr>
            <p:nvPr/>
          </p:nvSpPr>
          <p:spPr bwMode="auto">
            <a:xfrm>
              <a:off x="220663" y="2832098"/>
              <a:ext cx="1058863" cy="1843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eaLnBrk="0" hangingPunct="0">
                <a:defRPr/>
              </a:pPr>
              <a:r>
                <a:rPr lang="ru-RU" sz="1200" dirty="0">
                  <a:solidFill>
                    <a:schemeClr val="accent5">
                      <a:lumMod val="60000"/>
                      <a:lumOff val="40000"/>
                    </a:schemeClr>
                  </a:solidFill>
                </a:rPr>
                <a:t>Старт</a:t>
              </a:r>
              <a:endParaRPr lang="de-DE" sz="1200" dirty="0">
                <a:solidFill>
                  <a:schemeClr val="accent5">
                    <a:lumMod val="60000"/>
                    <a:lumOff val="40000"/>
                  </a:schemeClr>
                </a:solidFill>
              </a:endParaRPr>
            </a:p>
          </p:txBody>
        </p:sp>
      </p:grp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Нижний колонтитул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Unternehmenspräsentation      Stand: 2/2008</a:t>
            </a:r>
            <a:endParaRPr lang="en-US" sz="1400" smtClean="0"/>
          </a:p>
        </p:txBody>
      </p:sp>
      <p:sp>
        <p:nvSpPr>
          <p:cNvPr id="13315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ED818EF-99B6-447E-8385-CA2C2E304DB5}" type="slidenum">
              <a:rPr lang="en-US" smtClean="0"/>
              <a:pPr>
                <a:defRPr/>
              </a:pPr>
              <a:t>12</a:t>
            </a:fld>
            <a:endParaRPr lang="en-US" smtClean="0"/>
          </a:p>
        </p:txBody>
      </p:sp>
      <p:sp>
        <p:nvSpPr>
          <p:cNvPr id="26628" name="Rectangle 2"/>
          <p:cNvSpPr>
            <a:spLocks noGrp="1" noChangeArrowheads="1"/>
          </p:cNvSpPr>
          <p:nvPr>
            <p:ph type="title"/>
          </p:nvPr>
        </p:nvSpPr>
        <p:spPr>
          <a:xfrm>
            <a:off x="2022475" y="158750"/>
            <a:ext cx="5292725" cy="427038"/>
          </a:xfrm>
        </p:spPr>
        <p:txBody>
          <a:bodyPr/>
          <a:lstStyle/>
          <a:p>
            <a:r>
              <a:rPr lang="de-DE" smtClean="0"/>
              <a:t>DEHN </a:t>
            </a:r>
            <a:r>
              <a:rPr lang="ru-RU" smtClean="0"/>
              <a:t>История</a:t>
            </a:r>
            <a:endParaRPr lang="de-DE" smtClean="0"/>
          </a:p>
        </p:txBody>
      </p:sp>
      <p:sp>
        <p:nvSpPr>
          <p:cNvPr id="26629" name="WordArt 65"/>
          <p:cNvSpPr>
            <a:spLocks noChangeArrowheads="1" noChangeShapeType="1" noTextEdit="1"/>
          </p:cNvSpPr>
          <p:nvPr/>
        </p:nvSpPr>
        <p:spPr bwMode="auto">
          <a:xfrm>
            <a:off x="1763713" y="1506538"/>
            <a:ext cx="884237" cy="3333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3175">
                  <a:solidFill>
                    <a:srgbClr val="7C79AF"/>
                  </a:solidFill>
                  <a:round/>
                  <a:headEnd/>
                  <a:tailEnd/>
                </a:ln>
                <a:solidFill>
                  <a:srgbClr val="A69CF0"/>
                </a:solidFill>
                <a:effectLst>
                  <a:outerShdw dist="17961" dir="13500000" algn="ctr" rotWithShape="0">
                    <a:srgbClr val="000099"/>
                  </a:outerShdw>
                </a:effectLst>
                <a:latin typeface="Tahoma"/>
                <a:ea typeface="Tahoma"/>
                <a:cs typeface="Tahoma"/>
              </a:rPr>
              <a:t>1995</a:t>
            </a:r>
          </a:p>
        </p:txBody>
      </p:sp>
      <p:sp>
        <p:nvSpPr>
          <p:cNvPr id="26630" name="Rectangle 72"/>
          <p:cNvSpPr>
            <a:spLocks noChangeArrowheads="1"/>
          </p:cNvSpPr>
          <p:nvPr/>
        </p:nvSpPr>
        <p:spPr bwMode="auto">
          <a:xfrm>
            <a:off x="1754188" y="2219325"/>
            <a:ext cx="7389812" cy="189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90000">
            <a:spAutoFit/>
          </a:bodyPr>
          <a:lstStyle/>
          <a:p>
            <a:pPr eaLnBrk="0" hangingPunct="0"/>
            <a:r>
              <a:rPr lang="ru-RU">
                <a:solidFill>
                  <a:srgbClr val="003399"/>
                </a:solidFill>
              </a:rPr>
              <a:t>Новая энергетически скоординированная</a:t>
            </a:r>
            <a:r>
              <a:rPr lang="de-DE">
                <a:solidFill>
                  <a:srgbClr val="003399"/>
                </a:solidFill>
              </a:rPr>
              <a:t> </a:t>
            </a:r>
            <a:r>
              <a:rPr lang="ru-RU">
                <a:solidFill>
                  <a:srgbClr val="003399"/>
                </a:solidFill>
              </a:rPr>
              <a:t>линейка УЗИП «Жёлтая линия» для устройств передачи данных и автоматизации с её ключевым продуктом </a:t>
            </a:r>
            <a:r>
              <a:rPr lang="de-DE">
                <a:solidFill>
                  <a:srgbClr val="003399"/>
                </a:solidFill>
              </a:rPr>
              <a:t> </a:t>
            </a:r>
          </a:p>
          <a:p>
            <a:pPr eaLnBrk="0" hangingPunct="0"/>
            <a:r>
              <a:rPr lang="de-DE">
                <a:solidFill>
                  <a:srgbClr val="003399"/>
                </a:solidFill>
              </a:rPr>
              <a:t>BLITZDUCTOR</a:t>
            </a:r>
            <a:r>
              <a:rPr lang="de-DE" baseline="30000">
                <a:solidFill>
                  <a:srgbClr val="003399"/>
                </a:solidFill>
                <a:sym typeface="Symbol" pitchFamily="18" charset="2"/>
              </a:rPr>
              <a:t></a:t>
            </a:r>
            <a:r>
              <a:rPr lang="de-DE">
                <a:solidFill>
                  <a:srgbClr val="003399"/>
                </a:solidFill>
              </a:rPr>
              <a:t> CT</a:t>
            </a:r>
            <a:r>
              <a:rPr lang="ru-RU">
                <a:solidFill>
                  <a:srgbClr val="003399"/>
                </a:solidFill>
              </a:rPr>
              <a:t> явилась следующей</a:t>
            </a:r>
          </a:p>
          <a:p>
            <a:pPr eaLnBrk="0" hangingPunct="0"/>
            <a:r>
              <a:rPr lang="ru-RU">
                <a:solidFill>
                  <a:srgbClr val="003399"/>
                </a:solidFill>
              </a:rPr>
              <a:t> вехой нашего развития.</a:t>
            </a:r>
            <a:endParaRPr lang="en-GB">
              <a:solidFill>
                <a:srgbClr val="003399"/>
              </a:solidFill>
            </a:endParaRPr>
          </a:p>
        </p:txBody>
      </p:sp>
      <p:pic>
        <p:nvPicPr>
          <p:cNvPr id="26631" name="Picture 107" descr="C:\Eigene Dateien\Fotos\Bauteile-Fotos\UE\919506a1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515100" y="3359150"/>
            <a:ext cx="1563688" cy="290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6632" name="Группа 39"/>
          <p:cNvGrpSpPr>
            <a:grpSpLocks/>
          </p:cNvGrpSpPr>
          <p:nvPr/>
        </p:nvGrpSpPr>
        <p:grpSpPr bwMode="auto">
          <a:xfrm>
            <a:off x="63500" y="2560638"/>
            <a:ext cx="1258888" cy="1736725"/>
            <a:chOff x="63500" y="2832098"/>
            <a:chExt cx="1258889" cy="1738301"/>
          </a:xfrm>
        </p:grpSpPr>
        <p:grpSp>
          <p:nvGrpSpPr>
            <p:cNvPr id="26633" name="Group 224"/>
            <p:cNvGrpSpPr>
              <a:grpSpLocks/>
            </p:cNvGrpSpPr>
            <p:nvPr/>
          </p:nvGrpSpPr>
          <p:grpSpPr bwMode="auto">
            <a:xfrm>
              <a:off x="63500" y="3003558"/>
              <a:ext cx="1216025" cy="184151"/>
              <a:chOff x="40" y="1892"/>
              <a:chExt cx="766" cy="116"/>
            </a:xfrm>
          </p:grpSpPr>
          <p:sp>
            <p:nvSpPr>
              <p:cNvPr id="26657" name="Rectangle 190"/>
              <p:cNvSpPr>
                <a:spLocks noChangeArrowheads="1"/>
              </p:cNvSpPr>
              <p:nvPr/>
            </p:nvSpPr>
            <p:spPr bwMode="auto">
              <a:xfrm>
                <a:off x="40" y="1915"/>
                <a:ext cx="64" cy="69"/>
              </a:xfrm>
              <a:prstGeom prst="rect">
                <a:avLst/>
              </a:prstGeom>
              <a:solidFill>
                <a:srgbClr val="FF0000"/>
              </a:solidFill>
              <a:ln w="6350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ru-RU"/>
              </a:p>
            </p:txBody>
          </p:sp>
          <p:sp>
            <p:nvSpPr>
              <p:cNvPr id="26658" name="Text Box 191"/>
              <p:cNvSpPr txBox="1">
                <a:spLocks noChangeArrowheads="1"/>
              </p:cNvSpPr>
              <p:nvPr/>
            </p:nvSpPr>
            <p:spPr bwMode="auto">
              <a:xfrm>
                <a:off x="139" y="1892"/>
                <a:ext cx="667" cy="1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 eaLnBrk="0" hangingPunct="0"/>
                <a:r>
                  <a:rPr lang="ru-RU" sz="1200">
                    <a:solidFill>
                      <a:srgbClr val="FF0000"/>
                    </a:solidFill>
                  </a:rPr>
                  <a:t>История</a:t>
                </a:r>
                <a:endParaRPr lang="de-DE" sz="1200">
                  <a:solidFill>
                    <a:srgbClr val="FF0000"/>
                  </a:solidFill>
                </a:endParaRPr>
              </a:p>
            </p:txBody>
          </p:sp>
        </p:grpSp>
        <p:grpSp>
          <p:nvGrpSpPr>
            <p:cNvPr id="26634" name="Group 225"/>
            <p:cNvGrpSpPr>
              <a:grpSpLocks/>
            </p:cNvGrpSpPr>
            <p:nvPr/>
          </p:nvGrpSpPr>
          <p:grpSpPr bwMode="auto">
            <a:xfrm>
              <a:off x="63500" y="3175009"/>
              <a:ext cx="1216025" cy="184151"/>
              <a:chOff x="40" y="2000"/>
              <a:chExt cx="766" cy="116"/>
            </a:xfrm>
          </p:grpSpPr>
          <p:sp>
            <p:nvSpPr>
              <p:cNvPr id="26655" name="Rectangle 193"/>
              <p:cNvSpPr>
                <a:spLocks noChangeArrowheads="1"/>
              </p:cNvSpPr>
              <p:nvPr/>
            </p:nvSpPr>
            <p:spPr bwMode="auto">
              <a:xfrm>
                <a:off x="40" y="2023"/>
                <a:ext cx="64" cy="69"/>
              </a:xfrm>
              <a:prstGeom prst="rect">
                <a:avLst/>
              </a:prstGeom>
              <a:solidFill>
                <a:srgbClr val="7C79AF"/>
              </a:solidFill>
              <a:ln w="6350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ru-RU"/>
              </a:p>
            </p:txBody>
          </p:sp>
          <p:sp>
            <p:nvSpPr>
              <p:cNvPr id="26656" name="Text Box 194"/>
              <p:cNvSpPr txBox="1">
                <a:spLocks noChangeArrowheads="1"/>
              </p:cNvSpPr>
              <p:nvPr/>
            </p:nvSpPr>
            <p:spPr bwMode="auto">
              <a:xfrm>
                <a:off x="139" y="2000"/>
                <a:ext cx="667" cy="1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 eaLnBrk="0" hangingPunct="0"/>
                <a:r>
                  <a:rPr lang="ru-RU" sz="1200">
                    <a:solidFill>
                      <a:srgbClr val="CCCCFF"/>
                    </a:solidFill>
                  </a:rPr>
                  <a:t>Группы продуктов</a:t>
                </a:r>
                <a:endParaRPr lang="de-DE" sz="1200">
                  <a:solidFill>
                    <a:srgbClr val="CCCCFF"/>
                  </a:solidFill>
                </a:endParaRPr>
              </a:p>
            </p:txBody>
          </p:sp>
        </p:grpSp>
        <p:grpSp>
          <p:nvGrpSpPr>
            <p:cNvPr id="26635" name="Group 195"/>
            <p:cNvGrpSpPr>
              <a:grpSpLocks/>
            </p:cNvGrpSpPr>
            <p:nvPr/>
          </p:nvGrpSpPr>
          <p:grpSpPr bwMode="auto">
            <a:xfrm>
              <a:off x="63500" y="3346462"/>
              <a:ext cx="1216025" cy="184151"/>
              <a:chOff x="40" y="2916"/>
              <a:chExt cx="766" cy="116"/>
            </a:xfrm>
          </p:grpSpPr>
          <p:sp>
            <p:nvSpPr>
              <p:cNvPr id="26653" name="Rectangle 196"/>
              <p:cNvSpPr>
                <a:spLocks noChangeArrowheads="1"/>
              </p:cNvSpPr>
              <p:nvPr/>
            </p:nvSpPr>
            <p:spPr bwMode="auto">
              <a:xfrm>
                <a:off x="40" y="2940"/>
                <a:ext cx="64" cy="69"/>
              </a:xfrm>
              <a:prstGeom prst="rect">
                <a:avLst/>
              </a:prstGeom>
              <a:solidFill>
                <a:srgbClr val="7C79AF"/>
              </a:solidFill>
              <a:ln w="6350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ru-RU"/>
              </a:p>
            </p:txBody>
          </p:sp>
          <p:sp>
            <p:nvSpPr>
              <p:cNvPr id="26654" name="Text Box 197"/>
              <p:cNvSpPr txBox="1">
                <a:spLocks noChangeArrowheads="1"/>
              </p:cNvSpPr>
              <p:nvPr/>
            </p:nvSpPr>
            <p:spPr bwMode="auto">
              <a:xfrm>
                <a:off x="139" y="2916"/>
                <a:ext cx="667" cy="1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 eaLnBrk="0" hangingPunct="0"/>
                <a:r>
                  <a:rPr lang="ru-RU" sz="1200">
                    <a:solidFill>
                      <a:srgbClr val="CCCCFF"/>
                    </a:solidFill>
                  </a:rPr>
                  <a:t>Развитие</a:t>
                </a:r>
                <a:endParaRPr lang="de-DE" sz="1200">
                  <a:solidFill>
                    <a:srgbClr val="CCCCFF"/>
                  </a:solidFill>
                </a:endParaRPr>
              </a:p>
            </p:txBody>
          </p:sp>
        </p:grpSp>
        <p:grpSp>
          <p:nvGrpSpPr>
            <p:cNvPr id="26636" name="Group 198"/>
            <p:cNvGrpSpPr>
              <a:grpSpLocks/>
            </p:cNvGrpSpPr>
            <p:nvPr/>
          </p:nvGrpSpPr>
          <p:grpSpPr bwMode="auto">
            <a:xfrm>
              <a:off x="63500" y="4054490"/>
              <a:ext cx="1254125" cy="184151"/>
              <a:chOff x="40" y="3250"/>
              <a:chExt cx="790" cy="116"/>
            </a:xfrm>
          </p:grpSpPr>
          <p:sp>
            <p:nvSpPr>
              <p:cNvPr id="26651" name="Rectangle 199"/>
              <p:cNvSpPr>
                <a:spLocks noChangeArrowheads="1"/>
              </p:cNvSpPr>
              <p:nvPr/>
            </p:nvSpPr>
            <p:spPr bwMode="auto">
              <a:xfrm>
                <a:off x="40" y="3282"/>
                <a:ext cx="64" cy="69"/>
              </a:xfrm>
              <a:prstGeom prst="rect">
                <a:avLst/>
              </a:prstGeom>
              <a:solidFill>
                <a:srgbClr val="7C79AF"/>
              </a:solidFill>
              <a:ln w="6350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ru-RU"/>
              </a:p>
            </p:txBody>
          </p:sp>
          <p:sp>
            <p:nvSpPr>
              <p:cNvPr id="26652" name="Text Box 200"/>
              <p:cNvSpPr txBox="1">
                <a:spLocks noChangeArrowheads="1"/>
              </p:cNvSpPr>
              <p:nvPr/>
            </p:nvSpPr>
            <p:spPr bwMode="auto">
              <a:xfrm>
                <a:off x="163" y="3250"/>
                <a:ext cx="667" cy="1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 eaLnBrk="0" hangingPunct="0"/>
                <a:r>
                  <a:rPr lang="ru-RU" sz="1200">
                    <a:solidFill>
                      <a:srgbClr val="CCCCFF"/>
                    </a:solidFill>
                  </a:rPr>
                  <a:t>Сотрудники</a:t>
                </a:r>
                <a:endParaRPr lang="de-DE" sz="1200">
                  <a:solidFill>
                    <a:srgbClr val="CCCCFF"/>
                  </a:solidFill>
                </a:endParaRPr>
              </a:p>
            </p:txBody>
          </p:sp>
        </p:grpSp>
        <p:grpSp>
          <p:nvGrpSpPr>
            <p:cNvPr id="26637" name="Group 201"/>
            <p:cNvGrpSpPr>
              <a:grpSpLocks/>
            </p:cNvGrpSpPr>
            <p:nvPr/>
          </p:nvGrpSpPr>
          <p:grpSpPr bwMode="auto">
            <a:xfrm>
              <a:off x="63500" y="3517907"/>
              <a:ext cx="1254125" cy="369889"/>
              <a:chOff x="40" y="3234"/>
              <a:chExt cx="790" cy="233"/>
            </a:xfrm>
          </p:grpSpPr>
          <p:sp>
            <p:nvSpPr>
              <p:cNvPr id="26649" name="Rectangle 202"/>
              <p:cNvSpPr>
                <a:spLocks noChangeArrowheads="1"/>
              </p:cNvSpPr>
              <p:nvPr/>
            </p:nvSpPr>
            <p:spPr bwMode="auto">
              <a:xfrm>
                <a:off x="40" y="3258"/>
                <a:ext cx="64" cy="69"/>
              </a:xfrm>
              <a:prstGeom prst="rect">
                <a:avLst/>
              </a:prstGeom>
              <a:solidFill>
                <a:srgbClr val="7C79AF"/>
              </a:solidFill>
              <a:ln w="6350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ru-RU"/>
              </a:p>
            </p:txBody>
          </p:sp>
          <p:sp>
            <p:nvSpPr>
              <p:cNvPr id="26650" name="Text Box 203"/>
              <p:cNvSpPr txBox="1">
                <a:spLocks noChangeArrowheads="1"/>
              </p:cNvSpPr>
              <p:nvPr/>
            </p:nvSpPr>
            <p:spPr bwMode="auto">
              <a:xfrm>
                <a:off x="139" y="3234"/>
                <a:ext cx="691" cy="2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 eaLnBrk="0" hangingPunct="0"/>
                <a:r>
                  <a:rPr lang="de-DE" sz="1200">
                    <a:solidFill>
                      <a:srgbClr val="CCCCFF"/>
                    </a:solidFill>
                  </a:rPr>
                  <a:t>Dehn </a:t>
                </a:r>
                <a:r>
                  <a:rPr lang="ru-RU" sz="1200">
                    <a:solidFill>
                      <a:srgbClr val="CCCCFF"/>
                    </a:solidFill>
                  </a:rPr>
                  <a:t>на мировом</a:t>
                </a:r>
              </a:p>
              <a:p>
                <a:pPr eaLnBrk="0" hangingPunct="0"/>
                <a:r>
                  <a:rPr lang="ru-RU" sz="1200">
                    <a:solidFill>
                      <a:srgbClr val="CCCCFF"/>
                    </a:solidFill>
                  </a:rPr>
                  <a:t>рынке</a:t>
                </a:r>
                <a:endParaRPr lang="de-DE" sz="1200">
                  <a:solidFill>
                    <a:srgbClr val="CCCCFF"/>
                  </a:solidFill>
                </a:endParaRPr>
              </a:p>
            </p:txBody>
          </p:sp>
        </p:grpSp>
        <p:grpSp>
          <p:nvGrpSpPr>
            <p:cNvPr id="26638" name="Group 204"/>
            <p:cNvGrpSpPr>
              <a:grpSpLocks/>
            </p:cNvGrpSpPr>
            <p:nvPr/>
          </p:nvGrpSpPr>
          <p:grpSpPr bwMode="auto">
            <a:xfrm>
              <a:off x="63501" y="3871927"/>
              <a:ext cx="1258888" cy="184151"/>
              <a:chOff x="40" y="3339"/>
              <a:chExt cx="793" cy="116"/>
            </a:xfrm>
          </p:grpSpPr>
          <p:sp>
            <p:nvSpPr>
              <p:cNvPr id="26647" name="Rectangle 205"/>
              <p:cNvSpPr>
                <a:spLocks noChangeArrowheads="1"/>
              </p:cNvSpPr>
              <p:nvPr/>
            </p:nvSpPr>
            <p:spPr bwMode="auto">
              <a:xfrm>
                <a:off x="40" y="3363"/>
                <a:ext cx="64" cy="69"/>
              </a:xfrm>
              <a:prstGeom prst="rect">
                <a:avLst/>
              </a:prstGeom>
              <a:solidFill>
                <a:srgbClr val="7C79AF"/>
              </a:solidFill>
              <a:ln w="6350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ru-RU"/>
              </a:p>
            </p:txBody>
          </p:sp>
          <p:sp>
            <p:nvSpPr>
              <p:cNvPr id="26648" name="Text Box 206"/>
              <p:cNvSpPr txBox="1">
                <a:spLocks noChangeArrowheads="1"/>
              </p:cNvSpPr>
              <p:nvPr/>
            </p:nvSpPr>
            <p:spPr bwMode="auto">
              <a:xfrm>
                <a:off x="166" y="3339"/>
                <a:ext cx="667" cy="1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 eaLnBrk="0" hangingPunct="0"/>
                <a:r>
                  <a:rPr lang="ru-RU" sz="1200">
                    <a:solidFill>
                      <a:srgbClr val="CCCCFF"/>
                    </a:solidFill>
                  </a:rPr>
                  <a:t>Рекомендации</a:t>
                </a:r>
                <a:endParaRPr lang="de-DE" sz="1200">
                  <a:solidFill>
                    <a:srgbClr val="CCCCFF"/>
                  </a:solidFill>
                </a:endParaRPr>
              </a:p>
            </p:txBody>
          </p:sp>
        </p:grpSp>
        <p:grpSp>
          <p:nvGrpSpPr>
            <p:cNvPr id="26639" name="Group 207"/>
            <p:cNvGrpSpPr>
              <a:grpSpLocks/>
            </p:cNvGrpSpPr>
            <p:nvPr/>
          </p:nvGrpSpPr>
          <p:grpSpPr bwMode="auto">
            <a:xfrm>
              <a:off x="63500" y="4214827"/>
              <a:ext cx="1258888" cy="184151"/>
              <a:chOff x="40" y="3243"/>
              <a:chExt cx="793" cy="116"/>
            </a:xfrm>
          </p:grpSpPr>
          <p:sp>
            <p:nvSpPr>
              <p:cNvPr id="26645" name="Rectangle 208"/>
              <p:cNvSpPr>
                <a:spLocks noChangeArrowheads="1"/>
              </p:cNvSpPr>
              <p:nvPr/>
            </p:nvSpPr>
            <p:spPr bwMode="auto">
              <a:xfrm>
                <a:off x="40" y="3281"/>
                <a:ext cx="64" cy="69"/>
              </a:xfrm>
              <a:prstGeom prst="rect">
                <a:avLst/>
              </a:prstGeom>
              <a:solidFill>
                <a:srgbClr val="7C79AF"/>
              </a:solidFill>
              <a:ln w="6350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ru-RU"/>
              </a:p>
            </p:txBody>
          </p:sp>
          <p:sp>
            <p:nvSpPr>
              <p:cNvPr id="26646" name="Text Box 209"/>
              <p:cNvSpPr txBox="1">
                <a:spLocks noChangeArrowheads="1"/>
              </p:cNvSpPr>
              <p:nvPr/>
            </p:nvSpPr>
            <p:spPr bwMode="auto">
              <a:xfrm>
                <a:off x="166" y="3243"/>
                <a:ext cx="667" cy="1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 eaLnBrk="0" hangingPunct="0"/>
                <a:r>
                  <a:rPr lang="ru-RU" sz="1200">
                    <a:solidFill>
                      <a:srgbClr val="CCCCFF"/>
                    </a:solidFill>
                  </a:rPr>
                  <a:t>Образование</a:t>
                </a:r>
                <a:endParaRPr lang="de-DE" sz="1200">
                  <a:solidFill>
                    <a:srgbClr val="CCCCFF"/>
                  </a:solidFill>
                </a:endParaRPr>
              </a:p>
            </p:txBody>
          </p:sp>
        </p:grpSp>
        <p:grpSp>
          <p:nvGrpSpPr>
            <p:cNvPr id="26640" name="Group 210"/>
            <p:cNvGrpSpPr>
              <a:grpSpLocks/>
            </p:cNvGrpSpPr>
            <p:nvPr/>
          </p:nvGrpSpPr>
          <p:grpSpPr bwMode="auto">
            <a:xfrm>
              <a:off x="63500" y="4386250"/>
              <a:ext cx="1254125" cy="184149"/>
              <a:chOff x="40" y="2843"/>
              <a:chExt cx="790" cy="116"/>
            </a:xfrm>
          </p:grpSpPr>
          <p:sp>
            <p:nvSpPr>
              <p:cNvPr id="26643" name="Rectangle 211"/>
              <p:cNvSpPr>
                <a:spLocks noChangeArrowheads="1"/>
              </p:cNvSpPr>
              <p:nvPr/>
            </p:nvSpPr>
            <p:spPr bwMode="auto">
              <a:xfrm>
                <a:off x="40" y="2866"/>
                <a:ext cx="64" cy="69"/>
              </a:xfrm>
              <a:prstGeom prst="rect">
                <a:avLst/>
              </a:prstGeom>
              <a:solidFill>
                <a:srgbClr val="7C79AF"/>
              </a:solidFill>
              <a:ln w="6350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ru-RU"/>
              </a:p>
            </p:txBody>
          </p:sp>
          <p:sp>
            <p:nvSpPr>
              <p:cNvPr id="26644" name="Text Box 212"/>
              <p:cNvSpPr txBox="1">
                <a:spLocks noChangeArrowheads="1"/>
              </p:cNvSpPr>
              <p:nvPr/>
            </p:nvSpPr>
            <p:spPr bwMode="auto">
              <a:xfrm>
                <a:off x="163" y="2843"/>
                <a:ext cx="667" cy="1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 eaLnBrk="0" hangingPunct="0"/>
                <a:r>
                  <a:rPr lang="ru-RU" sz="1200">
                    <a:solidFill>
                      <a:srgbClr val="CCCCFF"/>
                    </a:solidFill>
                  </a:rPr>
                  <a:t>Философия</a:t>
                </a:r>
                <a:endParaRPr lang="de-DE" sz="1200">
                  <a:solidFill>
                    <a:srgbClr val="CCCCFF"/>
                  </a:solidFill>
                </a:endParaRPr>
              </a:p>
            </p:txBody>
          </p:sp>
        </p:grpSp>
        <p:sp>
          <p:nvSpPr>
            <p:cNvPr id="13329" name="Rectangle 214"/>
            <p:cNvSpPr>
              <a:spLocks noChangeArrowheads="1"/>
            </p:cNvSpPr>
            <p:nvPr/>
          </p:nvSpPr>
          <p:spPr bwMode="auto">
            <a:xfrm>
              <a:off x="63500" y="2868643"/>
              <a:ext cx="101600" cy="109637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eaLnBrk="0" hangingPunct="0">
                <a:defRPr/>
              </a:pPr>
              <a:endParaRPr lang="ru-RU"/>
            </a:p>
          </p:txBody>
        </p:sp>
        <p:sp>
          <p:nvSpPr>
            <p:cNvPr id="13330" name="Text Box 215"/>
            <p:cNvSpPr txBox="1">
              <a:spLocks noChangeArrowheads="1"/>
            </p:cNvSpPr>
            <p:nvPr/>
          </p:nvSpPr>
          <p:spPr bwMode="auto">
            <a:xfrm>
              <a:off x="220663" y="2832098"/>
              <a:ext cx="1058863" cy="1843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eaLnBrk="0" hangingPunct="0">
                <a:defRPr/>
              </a:pPr>
              <a:r>
                <a:rPr lang="ru-RU" sz="1200" dirty="0">
                  <a:solidFill>
                    <a:schemeClr val="accent5">
                      <a:lumMod val="60000"/>
                      <a:lumOff val="40000"/>
                    </a:schemeClr>
                  </a:solidFill>
                </a:rPr>
                <a:t>Старт</a:t>
              </a:r>
              <a:endParaRPr lang="de-DE" sz="1200" dirty="0">
                <a:solidFill>
                  <a:schemeClr val="accent5">
                    <a:lumMod val="60000"/>
                    <a:lumOff val="40000"/>
                  </a:schemeClr>
                </a:solidFill>
              </a:endParaRPr>
            </a:p>
          </p:txBody>
        </p:sp>
      </p:grp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Нижний колонтитул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Unternehmenspräsentation      Stand: 2/2008</a:t>
            </a:r>
            <a:endParaRPr lang="en-US" sz="1400" smtClean="0"/>
          </a:p>
        </p:txBody>
      </p:sp>
      <p:sp>
        <p:nvSpPr>
          <p:cNvPr id="14339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F6C0E77-7E1E-49EC-80DF-CB7B170C5028}" type="slidenum">
              <a:rPr lang="en-US" smtClean="0"/>
              <a:pPr>
                <a:defRPr/>
              </a:pPr>
              <a:t>13</a:t>
            </a:fld>
            <a:endParaRPr lang="en-US" smtClean="0"/>
          </a:p>
        </p:txBody>
      </p:sp>
      <p:pic>
        <p:nvPicPr>
          <p:cNvPr id="27652" name="Picture 316" descr="L:\Transfer\ESC\Unternehmenspräsentation 2004\900374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151438" y="4491038"/>
            <a:ext cx="2752725" cy="1903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3" name="WordArt 6"/>
          <p:cNvSpPr>
            <a:spLocks noChangeArrowheads="1" noChangeShapeType="1" noTextEdit="1"/>
          </p:cNvSpPr>
          <p:nvPr/>
        </p:nvSpPr>
        <p:spPr bwMode="auto">
          <a:xfrm>
            <a:off x="1778000" y="1508125"/>
            <a:ext cx="892175" cy="3333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3175">
                  <a:solidFill>
                    <a:srgbClr val="7C79AF"/>
                  </a:solidFill>
                  <a:round/>
                  <a:headEnd/>
                  <a:tailEnd/>
                </a:ln>
                <a:solidFill>
                  <a:srgbClr val="A69CF0"/>
                </a:solidFill>
                <a:effectLst>
                  <a:outerShdw dist="17961" dir="13500000" algn="ctr" rotWithShape="0">
                    <a:srgbClr val="000099"/>
                  </a:outerShdw>
                </a:effectLst>
                <a:latin typeface="Tahoma"/>
                <a:ea typeface="Tahoma"/>
                <a:cs typeface="Tahoma"/>
              </a:rPr>
              <a:t>2001</a:t>
            </a:r>
          </a:p>
        </p:txBody>
      </p:sp>
      <p:sp>
        <p:nvSpPr>
          <p:cNvPr id="27654" name="Rectangle 12"/>
          <p:cNvSpPr>
            <a:spLocks noGrp="1" noChangeArrowheads="1"/>
          </p:cNvSpPr>
          <p:nvPr>
            <p:ph type="title"/>
          </p:nvPr>
        </p:nvSpPr>
        <p:spPr>
          <a:xfrm>
            <a:off x="2022475" y="158750"/>
            <a:ext cx="5597525" cy="427038"/>
          </a:xfrm>
        </p:spPr>
        <p:txBody>
          <a:bodyPr/>
          <a:lstStyle/>
          <a:p>
            <a:r>
              <a:rPr lang="de-DE" smtClean="0"/>
              <a:t>DEHN </a:t>
            </a:r>
            <a:r>
              <a:rPr lang="ru-RU" smtClean="0"/>
              <a:t>История</a:t>
            </a:r>
            <a:endParaRPr lang="de-DE" smtClean="0"/>
          </a:p>
        </p:txBody>
      </p:sp>
      <p:sp>
        <p:nvSpPr>
          <p:cNvPr id="27655" name="Rectangle 184"/>
          <p:cNvSpPr>
            <a:spLocks noChangeArrowheads="1"/>
          </p:cNvSpPr>
          <p:nvPr/>
        </p:nvSpPr>
        <p:spPr bwMode="auto">
          <a:xfrm>
            <a:off x="1781175" y="2219325"/>
            <a:ext cx="7134225" cy="2262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90000">
            <a:spAutoFit/>
          </a:bodyPr>
          <a:lstStyle/>
          <a:p>
            <a:pPr eaLnBrk="0" hangingPunct="0">
              <a:tabLst>
                <a:tab pos="3810000" algn="l"/>
              </a:tabLst>
            </a:pPr>
            <a:r>
              <a:rPr lang="ru-RU">
                <a:solidFill>
                  <a:srgbClr val="003399"/>
                </a:solidFill>
              </a:rPr>
              <a:t>У успешного </a:t>
            </a:r>
            <a:r>
              <a:rPr lang="de-DE">
                <a:solidFill>
                  <a:srgbClr val="003399"/>
                </a:solidFill>
              </a:rPr>
              <a:t> DEHNventil</a:t>
            </a:r>
            <a:r>
              <a:rPr lang="de-DE" baseline="30000">
                <a:solidFill>
                  <a:srgbClr val="003399"/>
                </a:solidFill>
                <a:sym typeface="Symbol" pitchFamily="18" charset="2"/>
              </a:rPr>
              <a:t></a:t>
            </a:r>
            <a:r>
              <a:rPr lang="de-DE">
                <a:solidFill>
                  <a:srgbClr val="003399"/>
                </a:solidFill>
                <a:sym typeface="Symbol" pitchFamily="18" charset="2"/>
              </a:rPr>
              <a:t> </a:t>
            </a:r>
            <a:r>
              <a:rPr lang="ru-RU">
                <a:solidFill>
                  <a:srgbClr val="003399"/>
                </a:solidFill>
                <a:sym typeface="Symbol" pitchFamily="18" charset="2"/>
              </a:rPr>
              <a:t>появляется сильный преемник</a:t>
            </a:r>
            <a:r>
              <a:rPr lang="de-DE">
                <a:solidFill>
                  <a:srgbClr val="003399"/>
                </a:solidFill>
                <a:sym typeface="Symbol" pitchFamily="18" charset="2"/>
              </a:rPr>
              <a:t>:</a:t>
            </a:r>
            <a:endParaRPr lang="de-DE">
              <a:solidFill>
                <a:srgbClr val="003399"/>
              </a:solidFill>
            </a:endParaRPr>
          </a:p>
          <a:p>
            <a:pPr eaLnBrk="0" hangingPunct="0">
              <a:tabLst>
                <a:tab pos="3810000" algn="l"/>
              </a:tabLst>
            </a:pPr>
            <a:r>
              <a:rPr lang="ru-RU" b="1">
                <a:solidFill>
                  <a:srgbClr val="003399"/>
                </a:solidFill>
              </a:rPr>
              <a:t>новый </a:t>
            </a:r>
            <a:r>
              <a:rPr lang="de-DE" b="1">
                <a:solidFill>
                  <a:srgbClr val="003399"/>
                </a:solidFill>
              </a:rPr>
              <a:t> DEHNventil</a:t>
            </a:r>
            <a:r>
              <a:rPr lang="de-DE" b="1" baseline="30000">
                <a:solidFill>
                  <a:srgbClr val="003399"/>
                </a:solidFill>
                <a:sym typeface="Symbol" pitchFamily="18" charset="2"/>
              </a:rPr>
              <a:t></a:t>
            </a:r>
            <a:r>
              <a:rPr lang="de-DE">
                <a:solidFill>
                  <a:srgbClr val="003399"/>
                </a:solidFill>
                <a:sym typeface="Symbol" pitchFamily="18" charset="2"/>
              </a:rPr>
              <a:t> </a:t>
            </a:r>
          </a:p>
          <a:p>
            <a:pPr eaLnBrk="0" hangingPunct="0">
              <a:tabLst>
                <a:tab pos="3810000" algn="l"/>
              </a:tabLst>
            </a:pPr>
            <a:endParaRPr lang="de-DE">
              <a:solidFill>
                <a:srgbClr val="003399"/>
              </a:solidFill>
              <a:sym typeface="Symbol" pitchFamily="18" charset="2"/>
            </a:endParaRPr>
          </a:p>
          <a:p>
            <a:pPr eaLnBrk="0" hangingPunct="0">
              <a:tabLst>
                <a:tab pos="3810000" algn="l"/>
              </a:tabLst>
            </a:pPr>
            <a:r>
              <a:rPr lang="ru-RU">
                <a:solidFill>
                  <a:srgbClr val="003399"/>
                </a:solidFill>
                <a:sym typeface="Symbol" pitchFamily="18" charset="2"/>
              </a:rPr>
              <a:t>Это решение можно назвать совершенным ,«всё в одном».</a:t>
            </a:r>
            <a:r>
              <a:rPr lang="de-DE">
                <a:solidFill>
                  <a:srgbClr val="003399"/>
                </a:solidFill>
                <a:sym typeface="Symbol" pitchFamily="18" charset="2"/>
              </a:rPr>
              <a:t> </a:t>
            </a:r>
          </a:p>
          <a:p>
            <a:pPr eaLnBrk="0" hangingPunct="0">
              <a:tabLst>
                <a:tab pos="3810000" algn="l"/>
              </a:tabLst>
            </a:pPr>
            <a:r>
              <a:rPr lang="ru-RU">
                <a:solidFill>
                  <a:srgbClr val="003399"/>
                </a:solidFill>
                <a:sym typeface="Symbol" pitchFamily="18" charset="2"/>
              </a:rPr>
              <a:t>Комплектные устройства  для всех систем электроснабжения </a:t>
            </a:r>
            <a:r>
              <a:rPr lang="de-DE">
                <a:solidFill>
                  <a:srgbClr val="003399"/>
                </a:solidFill>
                <a:sym typeface="Symbol" pitchFamily="18" charset="2"/>
              </a:rPr>
              <a:t>(TN-C, TN-S, TT).</a:t>
            </a:r>
            <a:endParaRPr lang="en-GB">
              <a:solidFill>
                <a:srgbClr val="003399"/>
              </a:solidFill>
              <a:sym typeface="Symbol" pitchFamily="18" charset="2"/>
            </a:endParaRPr>
          </a:p>
        </p:txBody>
      </p:sp>
      <p:grpSp>
        <p:nvGrpSpPr>
          <p:cNvPr id="27656" name="Группа 39"/>
          <p:cNvGrpSpPr>
            <a:grpSpLocks/>
          </p:cNvGrpSpPr>
          <p:nvPr/>
        </p:nvGrpSpPr>
        <p:grpSpPr bwMode="auto">
          <a:xfrm>
            <a:off x="63500" y="2560638"/>
            <a:ext cx="1258888" cy="1736725"/>
            <a:chOff x="63500" y="2832098"/>
            <a:chExt cx="1258889" cy="1738301"/>
          </a:xfrm>
        </p:grpSpPr>
        <p:grpSp>
          <p:nvGrpSpPr>
            <p:cNvPr id="27657" name="Group 224"/>
            <p:cNvGrpSpPr>
              <a:grpSpLocks/>
            </p:cNvGrpSpPr>
            <p:nvPr/>
          </p:nvGrpSpPr>
          <p:grpSpPr bwMode="auto">
            <a:xfrm>
              <a:off x="63500" y="3003558"/>
              <a:ext cx="1216025" cy="184151"/>
              <a:chOff x="40" y="1892"/>
              <a:chExt cx="766" cy="116"/>
            </a:xfrm>
          </p:grpSpPr>
          <p:sp>
            <p:nvSpPr>
              <p:cNvPr id="27681" name="Rectangle 190"/>
              <p:cNvSpPr>
                <a:spLocks noChangeArrowheads="1"/>
              </p:cNvSpPr>
              <p:nvPr/>
            </p:nvSpPr>
            <p:spPr bwMode="auto">
              <a:xfrm>
                <a:off x="40" y="1915"/>
                <a:ext cx="64" cy="69"/>
              </a:xfrm>
              <a:prstGeom prst="rect">
                <a:avLst/>
              </a:prstGeom>
              <a:solidFill>
                <a:srgbClr val="FF0000"/>
              </a:solidFill>
              <a:ln w="6350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ru-RU"/>
              </a:p>
            </p:txBody>
          </p:sp>
          <p:sp>
            <p:nvSpPr>
              <p:cNvPr id="27682" name="Text Box 191"/>
              <p:cNvSpPr txBox="1">
                <a:spLocks noChangeArrowheads="1"/>
              </p:cNvSpPr>
              <p:nvPr/>
            </p:nvSpPr>
            <p:spPr bwMode="auto">
              <a:xfrm>
                <a:off x="139" y="1892"/>
                <a:ext cx="667" cy="1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 eaLnBrk="0" hangingPunct="0"/>
                <a:r>
                  <a:rPr lang="ru-RU" sz="1200">
                    <a:solidFill>
                      <a:srgbClr val="FF0000"/>
                    </a:solidFill>
                  </a:rPr>
                  <a:t>История</a:t>
                </a:r>
                <a:endParaRPr lang="de-DE" sz="1200">
                  <a:solidFill>
                    <a:srgbClr val="FF0000"/>
                  </a:solidFill>
                </a:endParaRPr>
              </a:p>
            </p:txBody>
          </p:sp>
        </p:grpSp>
        <p:grpSp>
          <p:nvGrpSpPr>
            <p:cNvPr id="27658" name="Group 225"/>
            <p:cNvGrpSpPr>
              <a:grpSpLocks/>
            </p:cNvGrpSpPr>
            <p:nvPr/>
          </p:nvGrpSpPr>
          <p:grpSpPr bwMode="auto">
            <a:xfrm>
              <a:off x="63500" y="3175009"/>
              <a:ext cx="1216025" cy="184151"/>
              <a:chOff x="40" y="2000"/>
              <a:chExt cx="766" cy="116"/>
            </a:xfrm>
          </p:grpSpPr>
          <p:sp>
            <p:nvSpPr>
              <p:cNvPr id="27679" name="Rectangle 193"/>
              <p:cNvSpPr>
                <a:spLocks noChangeArrowheads="1"/>
              </p:cNvSpPr>
              <p:nvPr/>
            </p:nvSpPr>
            <p:spPr bwMode="auto">
              <a:xfrm>
                <a:off x="40" y="2023"/>
                <a:ext cx="64" cy="69"/>
              </a:xfrm>
              <a:prstGeom prst="rect">
                <a:avLst/>
              </a:prstGeom>
              <a:solidFill>
                <a:srgbClr val="7C79AF"/>
              </a:solidFill>
              <a:ln w="6350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ru-RU"/>
              </a:p>
            </p:txBody>
          </p:sp>
          <p:sp>
            <p:nvSpPr>
              <p:cNvPr id="27680" name="Text Box 194"/>
              <p:cNvSpPr txBox="1">
                <a:spLocks noChangeArrowheads="1"/>
              </p:cNvSpPr>
              <p:nvPr/>
            </p:nvSpPr>
            <p:spPr bwMode="auto">
              <a:xfrm>
                <a:off x="139" y="2000"/>
                <a:ext cx="667" cy="1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 eaLnBrk="0" hangingPunct="0"/>
                <a:r>
                  <a:rPr lang="ru-RU" sz="1200">
                    <a:solidFill>
                      <a:srgbClr val="CCCCFF"/>
                    </a:solidFill>
                  </a:rPr>
                  <a:t>Группы продуктов</a:t>
                </a:r>
                <a:endParaRPr lang="de-DE" sz="1200">
                  <a:solidFill>
                    <a:srgbClr val="CCCCFF"/>
                  </a:solidFill>
                </a:endParaRPr>
              </a:p>
            </p:txBody>
          </p:sp>
        </p:grpSp>
        <p:grpSp>
          <p:nvGrpSpPr>
            <p:cNvPr id="27659" name="Group 195"/>
            <p:cNvGrpSpPr>
              <a:grpSpLocks/>
            </p:cNvGrpSpPr>
            <p:nvPr/>
          </p:nvGrpSpPr>
          <p:grpSpPr bwMode="auto">
            <a:xfrm>
              <a:off x="63500" y="3346462"/>
              <a:ext cx="1216025" cy="184151"/>
              <a:chOff x="40" y="2916"/>
              <a:chExt cx="766" cy="116"/>
            </a:xfrm>
          </p:grpSpPr>
          <p:sp>
            <p:nvSpPr>
              <p:cNvPr id="27677" name="Rectangle 196"/>
              <p:cNvSpPr>
                <a:spLocks noChangeArrowheads="1"/>
              </p:cNvSpPr>
              <p:nvPr/>
            </p:nvSpPr>
            <p:spPr bwMode="auto">
              <a:xfrm>
                <a:off x="40" y="2940"/>
                <a:ext cx="64" cy="69"/>
              </a:xfrm>
              <a:prstGeom prst="rect">
                <a:avLst/>
              </a:prstGeom>
              <a:solidFill>
                <a:srgbClr val="7C79AF"/>
              </a:solidFill>
              <a:ln w="6350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ru-RU"/>
              </a:p>
            </p:txBody>
          </p:sp>
          <p:sp>
            <p:nvSpPr>
              <p:cNvPr id="27678" name="Text Box 197"/>
              <p:cNvSpPr txBox="1">
                <a:spLocks noChangeArrowheads="1"/>
              </p:cNvSpPr>
              <p:nvPr/>
            </p:nvSpPr>
            <p:spPr bwMode="auto">
              <a:xfrm>
                <a:off x="139" y="2916"/>
                <a:ext cx="667" cy="1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 eaLnBrk="0" hangingPunct="0"/>
                <a:r>
                  <a:rPr lang="ru-RU" sz="1200">
                    <a:solidFill>
                      <a:srgbClr val="CCCCFF"/>
                    </a:solidFill>
                  </a:rPr>
                  <a:t>Развитие</a:t>
                </a:r>
                <a:endParaRPr lang="de-DE" sz="1200">
                  <a:solidFill>
                    <a:srgbClr val="CCCCFF"/>
                  </a:solidFill>
                </a:endParaRPr>
              </a:p>
            </p:txBody>
          </p:sp>
        </p:grpSp>
        <p:grpSp>
          <p:nvGrpSpPr>
            <p:cNvPr id="27660" name="Group 198"/>
            <p:cNvGrpSpPr>
              <a:grpSpLocks/>
            </p:cNvGrpSpPr>
            <p:nvPr/>
          </p:nvGrpSpPr>
          <p:grpSpPr bwMode="auto">
            <a:xfrm>
              <a:off x="63500" y="4054490"/>
              <a:ext cx="1254125" cy="184151"/>
              <a:chOff x="40" y="3250"/>
              <a:chExt cx="790" cy="116"/>
            </a:xfrm>
          </p:grpSpPr>
          <p:sp>
            <p:nvSpPr>
              <p:cNvPr id="27675" name="Rectangle 199"/>
              <p:cNvSpPr>
                <a:spLocks noChangeArrowheads="1"/>
              </p:cNvSpPr>
              <p:nvPr/>
            </p:nvSpPr>
            <p:spPr bwMode="auto">
              <a:xfrm>
                <a:off x="40" y="3282"/>
                <a:ext cx="64" cy="69"/>
              </a:xfrm>
              <a:prstGeom prst="rect">
                <a:avLst/>
              </a:prstGeom>
              <a:solidFill>
                <a:srgbClr val="7C79AF"/>
              </a:solidFill>
              <a:ln w="6350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ru-RU"/>
              </a:p>
            </p:txBody>
          </p:sp>
          <p:sp>
            <p:nvSpPr>
              <p:cNvPr id="27676" name="Text Box 200"/>
              <p:cNvSpPr txBox="1">
                <a:spLocks noChangeArrowheads="1"/>
              </p:cNvSpPr>
              <p:nvPr/>
            </p:nvSpPr>
            <p:spPr bwMode="auto">
              <a:xfrm>
                <a:off x="163" y="3250"/>
                <a:ext cx="667" cy="1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 eaLnBrk="0" hangingPunct="0"/>
                <a:r>
                  <a:rPr lang="ru-RU" sz="1200">
                    <a:solidFill>
                      <a:srgbClr val="CCCCFF"/>
                    </a:solidFill>
                  </a:rPr>
                  <a:t>Сотрудники</a:t>
                </a:r>
                <a:endParaRPr lang="de-DE" sz="1200">
                  <a:solidFill>
                    <a:srgbClr val="CCCCFF"/>
                  </a:solidFill>
                </a:endParaRPr>
              </a:p>
            </p:txBody>
          </p:sp>
        </p:grpSp>
        <p:grpSp>
          <p:nvGrpSpPr>
            <p:cNvPr id="27661" name="Group 201"/>
            <p:cNvGrpSpPr>
              <a:grpSpLocks/>
            </p:cNvGrpSpPr>
            <p:nvPr/>
          </p:nvGrpSpPr>
          <p:grpSpPr bwMode="auto">
            <a:xfrm>
              <a:off x="63500" y="3517907"/>
              <a:ext cx="1254125" cy="369889"/>
              <a:chOff x="40" y="3234"/>
              <a:chExt cx="790" cy="233"/>
            </a:xfrm>
          </p:grpSpPr>
          <p:sp>
            <p:nvSpPr>
              <p:cNvPr id="27673" name="Rectangle 202"/>
              <p:cNvSpPr>
                <a:spLocks noChangeArrowheads="1"/>
              </p:cNvSpPr>
              <p:nvPr/>
            </p:nvSpPr>
            <p:spPr bwMode="auto">
              <a:xfrm>
                <a:off x="40" y="3258"/>
                <a:ext cx="64" cy="69"/>
              </a:xfrm>
              <a:prstGeom prst="rect">
                <a:avLst/>
              </a:prstGeom>
              <a:solidFill>
                <a:srgbClr val="7C79AF"/>
              </a:solidFill>
              <a:ln w="6350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ru-RU"/>
              </a:p>
            </p:txBody>
          </p:sp>
          <p:sp>
            <p:nvSpPr>
              <p:cNvPr id="27674" name="Text Box 203"/>
              <p:cNvSpPr txBox="1">
                <a:spLocks noChangeArrowheads="1"/>
              </p:cNvSpPr>
              <p:nvPr/>
            </p:nvSpPr>
            <p:spPr bwMode="auto">
              <a:xfrm>
                <a:off x="139" y="3234"/>
                <a:ext cx="691" cy="2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 eaLnBrk="0" hangingPunct="0"/>
                <a:r>
                  <a:rPr lang="de-DE" sz="1200">
                    <a:solidFill>
                      <a:srgbClr val="CCCCFF"/>
                    </a:solidFill>
                  </a:rPr>
                  <a:t>Dehn </a:t>
                </a:r>
                <a:r>
                  <a:rPr lang="ru-RU" sz="1200">
                    <a:solidFill>
                      <a:srgbClr val="CCCCFF"/>
                    </a:solidFill>
                  </a:rPr>
                  <a:t>на мировом</a:t>
                </a:r>
              </a:p>
              <a:p>
                <a:pPr eaLnBrk="0" hangingPunct="0"/>
                <a:r>
                  <a:rPr lang="ru-RU" sz="1200">
                    <a:solidFill>
                      <a:srgbClr val="CCCCFF"/>
                    </a:solidFill>
                  </a:rPr>
                  <a:t>рынке</a:t>
                </a:r>
                <a:endParaRPr lang="de-DE" sz="1200">
                  <a:solidFill>
                    <a:srgbClr val="CCCCFF"/>
                  </a:solidFill>
                </a:endParaRPr>
              </a:p>
            </p:txBody>
          </p:sp>
        </p:grpSp>
        <p:grpSp>
          <p:nvGrpSpPr>
            <p:cNvPr id="27662" name="Group 204"/>
            <p:cNvGrpSpPr>
              <a:grpSpLocks/>
            </p:cNvGrpSpPr>
            <p:nvPr/>
          </p:nvGrpSpPr>
          <p:grpSpPr bwMode="auto">
            <a:xfrm>
              <a:off x="63501" y="3871927"/>
              <a:ext cx="1258888" cy="184151"/>
              <a:chOff x="40" y="3339"/>
              <a:chExt cx="793" cy="116"/>
            </a:xfrm>
          </p:grpSpPr>
          <p:sp>
            <p:nvSpPr>
              <p:cNvPr id="27671" name="Rectangle 205"/>
              <p:cNvSpPr>
                <a:spLocks noChangeArrowheads="1"/>
              </p:cNvSpPr>
              <p:nvPr/>
            </p:nvSpPr>
            <p:spPr bwMode="auto">
              <a:xfrm>
                <a:off x="40" y="3363"/>
                <a:ext cx="64" cy="69"/>
              </a:xfrm>
              <a:prstGeom prst="rect">
                <a:avLst/>
              </a:prstGeom>
              <a:solidFill>
                <a:srgbClr val="7C79AF"/>
              </a:solidFill>
              <a:ln w="6350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ru-RU"/>
              </a:p>
            </p:txBody>
          </p:sp>
          <p:sp>
            <p:nvSpPr>
              <p:cNvPr id="27672" name="Text Box 206"/>
              <p:cNvSpPr txBox="1">
                <a:spLocks noChangeArrowheads="1"/>
              </p:cNvSpPr>
              <p:nvPr/>
            </p:nvSpPr>
            <p:spPr bwMode="auto">
              <a:xfrm>
                <a:off x="166" y="3339"/>
                <a:ext cx="667" cy="1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 eaLnBrk="0" hangingPunct="0"/>
                <a:r>
                  <a:rPr lang="ru-RU" sz="1200">
                    <a:solidFill>
                      <a:srgbClr val="CCCCFF"/>
                    </a:solidFill>
                  </a:rPr>
                  <a:t>Рекомендации</a:t>
                </a:r>
                <a:endParaRPr lang="de-DE" sz="1200">
                  <a:solidFill>
                    <a:srgbClr val="CCCCFF"/>
                  </a:solidFill>
                </a:endParaRPr>
              </a:p>
            </p:txBody>
          </p:sp>
        </p:grpSp>
        <p:grpSp>
          <p:nvGrpSpPr>
            <p:cNvPr id="27663" name="Group 207"/>
            <p:cNvGrpSpPr>
              <a:grpSpLocks/>
            </p:cNvGrpSpPr>
            <p:nvPr/>
          </p:nvGrpSpPr>
          <p:grpSpPr bwMode="auto">
            <a:xfrm>
              <a:off x="63500" y="4214827"/>
              <a:ext cx="1258888" cy="184151"/>
              <a:chOff x="40" y="3243"/>
              <a:chExt cx="793" cy="116"/>
            </a:xfrm>
          </p:grpSpPr>
          <p:sp>
            <p:nvSpPr>
              <p:cNvPr id="27669" name="Rectangle 208"/>
              <p:cNvSpPr>
                <a:spLocks noChangeArrowheads="1"/>
              </p:cNvSpPr>
              <p:nvPr/>
            </p:nvSpPr>
            <p:spPr bwMode="auto">
              <a:xfrm>
                <a:off x="40" y="3281"/>
                <a:ext cx="64" cy="69"/>
              </a:xfrm>
              <a:prstGeom prst="rect">
                <a:avLst/>
              </a:prstGeom>
              <a:solidFill>
                <a:srgbClr val="7C79AF"/>
              </a:solidFill>
              <a:ln w="6350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ru-RU"/>
              </a:p>
            </p:txBody>
          </p:sp>
          <p:sp>
            <p:nvSpPr>
              <p:cNvPr id="27670" name="Text Box 209"/>
              <p:cNvSpPr txBox="1">
                <a:spLocks noChangeArrowheads="1"/>
              </p:cNvSpPr>
              <p:nvPr/>
            </p:nvSpPr>
            <p:spPr bwMode="auto">
              <a:xfrm>
                <a:off x="166" y="3243"/>
                <a:ext cx="667" cy="1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 eaLnBrk="0" hangingPunct="0"/>
                <a:r>
                  <a:rPr lang="ru-RU" sz="1200">
                    <a:solidFill>
                      <a:srgbClr val="CCCCFF"/>
                    </a:solidFill>
                  </a:rPr>
                  <a:t>Образование</a:t>
                </a:r>
                <a:endParaRPr lang="de-DE" sz="1200">
                  <a:solidFill>
                    <a:srgbClr val="CCCCFF"/>
                  </a:solidFill>
                </a:endParaRPr>
              </a:p>
            </p:txBody>
          </p:sp>
        </p:grpSp>
        <p:grpSp>
          <p:nvGrpSpPr>
            <p:cNvPr id="27664" name="Group 210"/>
            <p:cNvGrpSpPr>
              <a:grpSpLocks/>
            </p:cNvGrpSpPr>
            <p:nvPr/>
          </p:nvGrpSpPr>
          <p:grpSpPr bwMode="auto">
            <a:xfrm>
              <a:off x="63500" y="4386250"/>
              <a:ext cx="1254125" cy="184149"/>
              <a:chOff x="40" y="2843"/>
              <a:chExt cx="790" cy="116"/>
            </a:xfrm>
          </p:grpSpPr>
          <p:sp>
            <p:nvSpPr>
              <p:cNvPr id="27667" name="Rectangle 211"/>
              <p:cNvSpPr>
                <a:spLocks noChangeArrowheads="1"/>
              </p:cNvSpPr>
              <p:nvPr/>
            </p:nvSpPr>
            <p:spPr bwMode="auto">
              <a:xfrm>
                <a:off x="40" y="2866"/>
                <a:ext cx="64" cy="69"/>
              </a:xfrm>
              <a:prstGeom prst="rect">
                <a:avLst/>
              </a:prstGeom>
              <a:solidFill>
                <a:srgbClr val="7C79AF"/>
              </a:solidFill>
              <a:ln w="6350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ru-RU"/>
              </a:p>
            </p:txBody>
          </p:sp>
          <p:sp>
            <p:nvSpPr>
              <p:cNvPr id="27668" name="Text Box 212"/>
              <p:cNvSpPr txBox="1">
                <a:spLocks noChangeArrowheads="1"/>
              </p:cNvSpPr>
              <p:nvPr/>
            </p:nvSpPr>
            <p:spPr bwMode="auto">
              <a:xfrm>
                <a:off x="163" y="2843"/>
                <a:ext cx="667" cy="1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 eaLnBrk="0" hangingPunct="0"/>
                <a:r>
                  <a:rPr lang="ru-RU" sz="1200">
                    <a:solidFill>
                      <a:srgbClr val="CCCCFF"/>
                    </a:solidFill>
                  </a:rPr>
                  <a:t>Философия</a:t>
                </a:r>
                <a:endParaRPr lang="de-DE" sz="1200">
                  <a:solidFill>
                    <a:srgbClr val="CCCCFF"/>
                  </a:solidFill>
                </a:endParaRPr>
              </a:p>
            </p:txBody>
          </p:sp>
        </p:grpSp>
        <p:sp>
          <p:nvSpPr>
            <p:cNvPr id="14353" name="Rectangle 214"/>
            <p:cNvSpPr>
              <a:spLocks noChangeArrowheads="1"/>
            </p:cNvSpPr>
            <p:nvPr/>
          </p:nvSpPr>
          <p:spPr bwMode="auto">
            <a:xfrm>
              <a:off x="63500" y="2868643"/>
              <a:ext cx="101600" cy="109637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eaLnBrk="0" hangingPunct="0">
                <a:defRPr/>
              </a:pPr>
              <a:endParaRPr lang="ru-RU"/>
            </a:p>
          </p:txBody>
        </p:sp>
        <p:sp>
          <p:nvSpPr>
            <p:cNvPr id="14354" name="Text Box 215"/>
            <p:cNvSpPr txBox="1">
              <a:spLocks noChangeArrowheads="1"/>
            </p:cNvSpPr>
            <p:nvPr/>
          </p:nvSpPr>
          <p:spPr bwMode="auto">
            <a:xfrm>
              <a:off x="220663" y="2832098"/>
              <a:ext cx="1058863" cy="1843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eaLnBrk="0" hangingPunct="0">
                <a:defRPr/>
              </a:pPr>
              <a:r>
                <a:rPr lang="ru-RU" sz="1200" dirty="0">
                  <a:solidFill>
                    <a:schemeClr val="accent5">
                      <a:lumMod val="60000"/>
                      <a:lumOff val="40000"/>
                    </a:schemeClr>
                  </a:solidFill>
                </a:rPr>
                <a:t>Старт</a:t>
              </a:r>
              <a:endParaRPr lang="de-DE" sz="1200" dirty="0">
                <a:solidFill>
                  <a:schemeClr val="accent5">
                    <a:lumMod val="60000"/>
                    <a:lumOff val="40000"/>
                  </a:schemeClr>
                </a:solidFill>
              </a:endParaRPr>
            </a:p>
          </p:txBody>
        </p:sp>
      </p:grp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Нижний колонтитул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Unternehmenspräsentation      Stand: 2/2008</a:t>
            </a:r>
            <a:endParaRPr lang="en-US" sz="1400" smtClean="0"/>
          </a:p>
        </p:txBody>
      </p:sp>
      <p:sp>
        <p:nvSpPr>
          <p:cNvPr id="15363" name="Номер слайда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5D41F0C-C6B3-4ABE-9E21-4EE3C3FAB3DE}" type="slidenum">
              <a:rPr lang="en-US" smtClean="0"/>
              <a:pPr>
                <a:defRPr/>
              </a:pPr>
              <a:t>14</a:t>
            </a:fld>
            <a:endParaRPr lang="en-US" smtClean="0"/>
          </a:p>
        </p:txBody>
      </p:sp>
      <p:sp>
        <p:nvSpPr>
          <p:cNvPr id="28676" name="Rectangle 3"/>
          <p:cNvSpPr>
            <a:spLocks noChangeArrowheads="1"/>
          </p:cNvSpPr>
          <p:nvPr/>
        </p:nvSpPr>
        <p:spPr bwMode="auto">
          <a:xfrm>
            <a:off x="1757363" y="1517650"/>
            <a:ext cx="3725862" cy="484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90000">
            <a:spAutoFit/>
          </a:bodyPr>
          <a:lstStyle/>
          <a:p>
            <a:pPr eaLnBrk="0" hangingPunct="0">
              <a:tabLst>
                <a:tab pos="3810000" algn="l"/>
              </a:tabLst>
            </a:pPr>
            <a:r>
              <a:rPr lang="ru-RU" b="1">
                <a:solidFill>
                  <a:srgbClr val="003399"/>
                </a:solidFill>
              </a:rPr>
              <a:t>Исполняется полвека защите от импульсных перенапряжений фирмы </a:t>
            </a:r>
            <a:r>
              <a:rPr lang="de-DE" b="1">
                <a:solidFill>
                  <a:srgbClr val="003399"/>
                </a:solidFill>
              </a:rPr>
              <a:t> DEHN + SÖHNE.</a:t>
            </a:r>
          </a:p>
          <a:p>
            <a:pPr eaLnBrk="0" hangingPunct="0">
              <a:tabLst>
                <a:tab pos="3810000" algn="l"/>
              </a:tabLst>
            </a:pPr>
            <a:r>
              <a:rPr lang="ru-RU">
                <a:solidFill>
                  <a:srgbClr val="003399"/>
                </a:solidFill>
              </a:rPr>
              <a:t>В 1954 году в успех защиты </a:t>
            </a:r>
          </a:p>
          <a:p>
            <a:pPr eaLnBrk="0" hangingPunct="0">
              <a:tabLst>
                <a:tab pos="3810000" algn="l"/>
              </a:tabLst>
            </a:pPr>
            <a:r>
              <a:rPr lang="ru-RU">
                <a:solidFill>
                  <a:srgbClr val="003399"/>
                </a:solidFill>
              </a:rPr>
              <a:t>от импульсных перенапряжений верили только единицы.</a:t>
            </a:r>
            <a:endParaRPr lang="de-DE">
              <a:solidFill>
                <a:srgbClr val="003399"/>
              </a:solidFill>
            </a:endParaRPr>
          </a:p>
          <a:p>
            <a:pPr eaLnBrk="0" hangingPunct="0">
              <a:tabLst>
                <a:tab pos="3810000" algn="l"/>
              </a:tabLst>
            </a:pPr>
            <a:r>
              <a:rPr lang="ru-RU">
                <a:solidFill>
                  <a:srgbClr val="003399"/>
                </a:solidFill>
              </a:rPr>
              <a:t>Сегодня УЗИП</a:t>
            </a:r>
            <a:r>
              <a:rPr lang="de-DE">
                <a:solidFill>
                  <a:srgbClr val="003399"/>
                </a:solidFill>
              </a:rPr>
              <a:t> </a:t>
            </a:r>
            <a:r>
              <a:rPr lang="ru-RU">
                <a:solidFill>
                  <a:srgbClr val="003399"/>
                </a:solidFill>
              </a:rPr>
              <a:t>являются неотъемлемой  составной частью низковольтного оборудования.</a:t>
            </a:r>
            <a:endParaRPr lang="de-DE">
              <a:solidFill>
                <a:srgbClr val="003399"/>
              </a:solidFill>
            </a:endParaRPr>
          </a:p>
          <a:p>
            <a:pPr eaLnBrk="0" hangingPunct="0">
              <a:tabLst>
                <a:tab pos="3810000" algn="l"/>
              </a:tabLst>
            </a:pPr>
            <a:endParaRPr lang="en-GB">
              <a:solidFill>
                <a:srgbClr val="003399"/>
              </a:solidFill>
            </a:endParaRPr>
          </a:p>
        </p:txBody>
      </p:sp>
      <p:sp>
        <p:nvSpPr>
          <p:cNvPr id="28677" name="WordArt 4"/>
          <p:cNvSpPr>
            <a:spLocks noChangeArrowheads="1" noChangeShapeType="1" noTextEdit="1"/>
          </p:cNvSpPr>
          <p:nvPr/>
        </p:nvSpPr>
        <p:spPr bwMode="auto">
          <a:xfrm>
            <a:off x="1873250" y="981075"/>
            <a:ext cx="911225" cy="3333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3175">
                  <a:solidFill>
                    <a:srgbClr val="7C79AF"/>
                  </a:solidFill>
                  <a:round/>
                  <a:headEnd/>
                  <a:tailEnd/>
                </a:ln>
                <a:solidFill>
                  <a:srgbClr val="A69CF0"/>
                </a:solidFill>
                <a:effectLst>
                  <a:outerShdw dist="17961" dir="13500000" algn="ctr" rotWithShape="0">
                    <a:srgbClr val="000099"/>
                  </a:outerShdw>
                </a:effectLst>
                <a:latin typeface="Tahoma"/>
                <a:ea typeface="Tahoma"/>
                <a:cs typeface="Tahoma"/>
              </a:rPr>
              <a:t>2004</a:t>
            </a:r>
          </a:p>
        </p:txBody>
      </p:sp>
      <p:pic>
        <p:nvPicPr>
          <p:cNvPr id="28678" name="Picture 5" descr="C:\Eigene Dateien\Bearbeitete Dateien\firmenpräsentation\50JahreUS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1288" y="2297113"/>
            <a:ext cx="3502025" cy="3509962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</p:pic>
      <p:sp>
        <p:nvSpPr>
          <p:cNvPr id="28679" name="Rectangle 41"/>
          <p:cNvSpPr>
            <a:spLocks noChangeArrowheads="1"/>
          </p:cNvSpPr>
          <p:nvPr/>
        </p:nvSpPr>
        <p:spPr bwMode="auto">
          <a:xfrm>
            <a:off x="2022475" y="158750"/>
            <a:ext cx="5597525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eaLnBrk="0" hangingPunct="0"/>
            <a:r>
              <a:rPr lang="de-DE" sz="2800">
                <a:solidFill>
                  <a:schemeClr val="folHlink"/>
                </a:solidFill>
              </a:rPr>
              <a:t>DEHN </a:t>
            </a:r>
            <a:r>
              <a:rPr lang="ru-RU" sz="2800">
                <a:solidFill>
                  <a:schemeClr val="folHlink"/>
                </a:solidFill>
              </a:rPr>
              <a:t>История</a:t>
            </a:r>
            <a:endParaRPr lang="de-DE" sz="2800">
              <a:solidFill>
                <a:schemeClr val="folHlink"/>
              </a:solidFill>
            </a:endParaRPr>
          </a:p>
        </p:txBody>
      </p:sp>
      <p:grpSp>
        <p:nvGrpSpPr>
          <p:cNvPr id="28680" name="Группа 39"/>
          <p:cNvGrpSpPr>
            <a:grpSpLocks/>
          </p:cNvGrpSpPr>
          <p:nvPr/>
        </p:nvGrpSpPr>
        <p:grpSpPr bwMode="auto">
          <a:xfrm>
            <a:off x="63500" y="2560638"/>
            <a:ext cx="1258888" cy="1736725"/>
            <a:chOff x="63500" y="2832098"/>
            <a:chExt cx="1258889" cy="1738301"/>
          </a:xfrm>
        </p:grpSpPr>
        <p:grpSp>
          <p:nvGrpSpPr>
            <p:cNvPr id="28681" name="Group 224"/>
            <p:cNvGrpSpPr>
              <a:grpSpLocks/>
            </p:cNvGrpSpPr>
            <p:nvPr/>
          </p:nvGrpSpPr>
          <p:grpSpPr bwMode="auto">
            <a:xfrm>
              <a:off x="63500" y="3003558"/>
              <a:ext cx="1216025" cy="184151"/>
              <a:chOff x="40" y="1892"/>
              <a:chExt cx="766" cy="116"/>
            </a:xfrm>
          </p:grpSpPr>
          <p:sp>
            <p:nvSpPr>
              <p:cNvPr id="28705" name="Rectangle 190"/>
              <p:cNvSpPr>
                <a:spLocks noChangeArrowheads="1"/>
              </p:cNvSpPr>
              <p:nvPr/>
            </p:nvSpPr>
            <p:spPr bwMode="auto">
              <a:xfrm>
                <a:off x="40" y="1915"/>
                <a:ext cx="64" cy="69"/>
              </a:xfrm>
              <a:prstGeom prst="rect">
                <a:avLst/>
              </a:prstGeom>
              <a:solidFill>
                <a:srgbClr val="FF0000"/>
              </a:solidFill>
              <a:ln w="6350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ru-RU"/>
              </a:p>
            </p:txBody>
          </p:sp>
          <p:sp>
            <p:nvSpPr>
              <p:cNvPr id="28706" name="Text Box 191"/>
              <p:cNvSpPr txBox="1">
                <a:spLocks noChangeArrowheads="1"/>
              </p:cNvSpPr>
              <p:nvPr/>
            </p:nvSpPr>
            <p:spPr bwMode="auto">
              <a:xfrm>
                <a:off x="139" y="1892"/>
                <a:ext cx="667" cy="1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 eaLnBrk="0" hangingPunct="0"/>
                <a:r>
                  <a:rPr lang="ru-RU" sz="1200">
                    <a:solidFill>
                      <a:srgbClr val="FF0000"/>
                    </a:solidFill>
                  </a:rPr>
                  <a:t>История</a:t>
                </a:r>
                <a:endParaRPr lang="de-DE" sz="1200">
                  <a:solidFill>
                    <a:srgbClr val="FF0000"/>
                  </a:solidFill>
                </a:endParaRPr>
              </a:p>
            </p:txBody>
          </p:sp>
        </p:grpSp>
        <p:grpSp>
          <p:nvGrpSpPr>
            <p:cNvPr id="28682" name="Group 225"/>
            <p:cNvGrpSpPr>
              <a:grpSpLocks/>
            </p:cNvGrpSpPr>
            <p:nvPr/>
          </p:nvGrpSpPr>
          <p:grpSpPr bwMode="auto">
            <a:xfrm>
              <a:off x="63500" y="3175009"/>
              <a:ext cx="1216025" cy="184151"/>
              <a:chOff x="40" y="2000"/>
              <a:chExt cx="766" cy="116"/>
            </a:xfrm>
          </p:grpSpPr>
          <p:sp>
            <p:nvSpPr>
              <p:cNvPr id="28703" name="Rectangle 193"/>
              <p:cNvSpPr>
                <a:spLocks noChangeArrowheads="1"/>
              </p:cNvSpPr>
              <p:nvPr/>
            </p:nvSpPr>
            <p:spPr bwMode="auto">
              <a:xfrm>
                <a:off x="40" y="2023"/>
                <a:ext cx="64" cy="69"/>
              </a:xfrm>
              <a:prstGeom prst="rect">
                <a:avLst/>
              </a:prstGeom>
              <a:solidFill>
                <a:srgbClr val="7C79AF"/>
              </a:solidFill>
              <a:ln w="6350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ru-RU"/>
              </a:p>
            </p:txBody>
          </p:sp>
          <p:sp>
            <p:nvSpPr>
              <p:cNvPr id="28704" name="Text Box 194"/>
              <p:cNvSpPr txBox="1">
                <a:spLocks noChangeArrowheads="1"/>
              </p:cNvSpPr>
              <p:nvPr/>
            </p:nvSpPr>
            <p:spPr bwMode="auto">
              <a:xfrm>
                <a:off x="139" y="2000"/>
                <a:ext cx="667" cy="1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 eaLnBrk="0" hangingPunct="0"/>
                <a:r>
                  <a:rPr lang="ru-RU" sz="1200">
                    <a:solidFill>
                      <a:srgbClr val="CCCCFF"/>
                    </a:solidFill>
                  </a:rPr>
                  <a:t>Группы продуктов</a:t>
                </a:r>
                <a:endParaRPr lang="de-DE" sz="1200">
                  <a:solidFill>
                    <a:srgbClr val="CCCCFF"/>
                  </a:solidFill>
                </a:endParaRPr>
              </a:p>
            </p:txBody>
          </p:sp>
        </p:grpSp>
        <p:grpSp>
          <p:nvGrpSpPr>
            <p:cNvPr id="28683" name="Group 195"/>
            <p:cNvGrpSpPr>
              <a:grpSpLocks/>
            </p:cNvGrpSpPr>
            <p:nvPr/>
          </p:nvGrpSpPr>
          <p:grpSpPr bwMode="auto">
            <a:xfrm>
              <a:off x="63500" y="3346462"/>
              <a:ext cx="1216025" cy="184151"/>
              <a:chOff x="40" y="2916"/>
              <a:chExt cx="766" cy="116"/>
            </a:xfrm>
          </p:grpSpPr>
          <p:sp>
            <p:nvSpPr>
              <p:cNvPr id="28701" name="Rectangle 196"/>
              <p:cNvSpPr>
                <a:spLocks noChangeArrowheads="1"/>
              </p:cNvSpPr>
              <p:nvPr/>
            </p:nvSpPr>
            <p:spPr bwMode="auto">
              <a:xfrm>
                <a:off x="40" y="2940"/>
                <a:ext cx="64" cy="69"/>
              </a:xfrm>
              <a:prstGeom prst="rect">
                <a:avLst/>
              </a:prstGeom>
              <a:solidFill>
                <a:srgbClr val="7C79AF"/>
              </a:solidFill>
              <a:ln w="6350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ru-RU"/>
              </a:p>
            </p:txBody>
          </p:sp>
          <p:sp>
            <p:nvSpPr>
              <p:cNvPr id="28702" name="Text Box 197"/>
              <p:cNvSpPr txBox="1">
                <a:spLocks noChangeArrowheads="1"/>
              </p:cNvSpPr>
              <p:nvPr/>
            </p:nvSpPr>
            <p:spPr bwMode="auto">
              <a:xfrm>
                <a:off x="139" y="2916"/>
                <a:ext cx="667" cy="1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 eaLnBrk="0" hangingPunct="0"/>
                <a:r>
                  <a:rPr lang="ru-RU" sz="1200">
                    <a:solidFill>
                      <a:srgbClr val="CCCCFF"/>
                    </a:solidFill>
                  </a:rPr>
                  <a:t>Развитие</a:t>
                </a:r>
                <a:endParaRPr lang="de-DE" sz="1200">
                  <a:solidFill>
                    <a:srgbClr val="CCCCFF"/>
                  </a:solidFill>
                </a:endParaRPr>
              </a:p>
            </p:txBody>
          </p:sp>
        </p:grpSp>
        <p:grpSp>
          <p:nvGrpSpPr>
            <p:cNvPr id="28684" name="Group 198"/>
            <p:cNvGrpSpPr>
              <a:grpSpLocks/>
            </p:cNvGrpSpPr>
            <p:nvPr/>
          </p:nvGrpSpPr>
          <p:grpSpPr bwMode="auto">
            <a:xfrm>
              <a:off x="63500" y="4054490"/>
              <a:ext cx="1254125" cy="184151"/>
              <a:chOff x="40" y="3250"/>
              <a:chExt cx="790" cy="116"/>
            </a:xfrm>
          </p:grpSpPr>
          <p:sp>
            <p:nvSpPr>
              <p:cNvPr id="28699" name="Rectangle 199"/>
              <p:cNvSpPr>
                <a:spLocks noChangeArrowheads="1"/>
              </p:cNvSpPr>
              <p:nvPr/>
            </p:nvSpPr>
            <p:spPr bwMode="auto">
              <a:xfrm>
                <a:off x="40" y="3282"/>
                <a:ext cx="64" cy="69"/>
              </a:xfrm>
              <a:prstGeom prst="rect">
                <a:avLst/>
              </a:prstGeom>
              <a:solidFill>
                <a:srgbClr val="7C79AF"/>
              </a:solidFill>
              <a:ln w="6350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ru-RU"/>
              </a:p>
            </p:txBody>
          </p:sp>
          <p:sp>
            <p:nvSpPr>
              <p:cNvPr id="28700" name="Text Box 200"/>
              <p:cNvSpPr txBox="1">
                <a:spLocks noChangeArrowheads="1"/>
              </p:cNvSpPr>
              <p:nvPr/>
            </p:nvSpPr>
            <p:spPr bwMode="auto">
              <a:xfrm>
                <a:off x="163" y="3250"/>
                <a:ext cx="667" cy="1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 eaLnBrk="0" hangingPunct="0"/>
                <a:r>
                  <a:rPr lang="ru-RU" sz="1200">
                    <a:solidFill>
                      <a:srgbClr val="CCCCFF"/>
                    </a:solidFill>
                  </a:rPr>
                  <a:t>Сотрудники</a:t>
                </a:r>
                <a:endParaRPr lang="de-DE" sz="1200">
                  <a:solidFill>
                    <a:srgbClr val="CCCCFF"/>
                  </a:solidFill>
                </a:endParaRPr>
              </a:p>
            </p:txBody>
          </p:sp>
        </p:grpSp>
        <p:grpSp>
          <p:nvGrpSpPr>
            <p:cNvPr id="28685" name="Group 201"/>
            <p:cNvGrpSpPr>
              <a:grpSpLocks/>
            </p:cNvGrpSpPr>
            <p:nvPr/>
          </p:nvGrpSpPr>
          <p:grpSpPr bwMode="auto">
            <a:xfrm>
              <a:off x="63500" y="3517907"/>
              <a:ext cx="1254125" cy="369889"/>
              <a:chOff x="40" y="3234"/>
              <a:chExt cx="790" cy="233"/>
            </a:xfrm>
          </p:grpSpPr>
          <p:sp>
            <p:nvSpPr>
              <p:cNvPr id="28697" name="Rectangle 202"/>
              <p:cNvSpPr>
                <a:spLocks noChangeArrowheads="1"/>
              </p:cNvSpPr>
              <p:nvPr/>
            </p:nvSpPr>
            <p:spPr bwMode="auto">
              <a:xfrm>
                <a:off x="40" y="3258"/>
                <a:ext cx="64" cy="69"/>
              </a:xfrm>
              <a:prstGeom prst="rect">
                <a:avLst/>
              </a:prstGeom>
              <a:solidFill>
                <a:srgbClr val="7C79AF"/>
              </a:solidFill>
              <a:ln w="6350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ru-RU"/>
              </a:p>
            </p:txBody>
          </p:sp>
          <p:sp>
            <p:nvSpPr>
              <p:cNvPr id="28698" name="Text Box 203"/>
              <p:cNvSpPr txBox="1">
                <a:spLocks noChangeArrowheads="1"/>
              </p:cNvSpPr>
              <p:nvPr/>
            </p:nvSpPr>
            <p:spPr bwMode="auto">
              <a:xfrm>
                <a:off x="139" y="3234"/>
                <a:ext cx="691" cy="2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 eaLnBrk="0" hangingPunct="0"/>
                <a:r>
                  <a:rPr lang="de-DE" sz="1200">
                    <a:solidFill>
                      <a:srgbClr val="CCCCFF"/>
                    </a:solidFill>
                  </a:rPr>
                  <a:t>Dehn </a:t>
                </a:r>
                <a:r>
                  <a:rPr lang="ru-RU" sz="1200">
                    <a:solidFill>
                      <a:srgbClr val="CCCCFF"/>
                    </a:solidFill>
                  </a:rPr>
                  <a:t>на мировом</a:t>
                </a:r>
              </a:p>
              <a:p>
                <a:pPr eaLnBrk="0" hangingPunct="0"/>
                <a:r>
                  <a:rPr lang="ru-RU" sz="1200">
                    <a:solidFill>
                      <a:srgbClr val="CCCCFF"/>
                    </a:solidFill>
                  </a:rPr>
                  <a:t>рынке</a:t>
                </a:r>
                <a:endParaRPr lang="de-DE" sz="1200">
                  <a:solidFill>
                    <a:srgbClr val="CCCCFF"/>
                  </a:solidFill>
                </a:endParaRPr>
              </a:p>
            </p:txBody>
          </p:sp>
        </p:grpSp>
        <p:grpSp>
          <p:nvGrpSpPr>
            <p:cNvPr id="28686" name="Group 204"/>
            <p:cNvGrpSpPr>
              <a:grpSpLocks/>
            </p:cNvGrpSpPr>
            <p:nvPr/>
          </p:nvGrpSpPr>
          <p:grpSpPr bwMode="auto">
            <a:xfrm>
              <a:off x="63501" y="3871927"/>
              <a:ext cx="1258888" cy="184151"/>
              <a:chOff x="40" y="3339"/>
              <a:chExt cx="793" cy="116"/>
            </a:xfrm>
          </p:grpSpPr>
          <p:sp>
            <p:nvSpPr>
              <p:cNvPr id="28695" name="Rectangle 205"/>
              <p:cNvSpPr>
                <a:spLocks noChangeArrowheads="1"/>
              </p:cNvSpPr>
              <p:nvPr/>
            </p:nvSpPr>
            <p:spPr bwMode="auto">
              <a:xfrm>
                <a:off x="40" y="3363"/>
                <a:ext cx="64" cy="69"/>
              </a:xfrm>
              <a:prstGeom prst="rect">
                <a:avLst/>
              </a:prstGeom>
              <a:solidFill>
                <a:srgbClr val="7C79AF"/>
              </a:solidFill>
              <a:ln w="6350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ru-RU"/>
              </a:p>
            </p:txBody>
          </p:sp>
          <p:sp>
            <p:nvSpPr>
              <p:cNvPr id="28696" name="Text Box 206"/>
              <p:cNvSpPr txBox="1">
                <a:spLocks noChangeArrowheads="1"/>
              </p:cNvSpPr>
              <p:nvPr/>
            </p:nvSpPr>
            <p:spPr bwMode="auto">
              <a:xfrm>
                <a:off x="166" y="3339"/>
                <a:ext cx="667" cy="1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 eaLnBrk="0" hangingPunct="0"/>
                <a:r>
                  <a:rPr lang="ru-RU" sz="1200">
                    <a:solidFill>
                      <a:srgbClr val="CCCCFF"/>
                    </a:solidFill>
                  </a:rPr>
                  <a:t>Рекомендации</a:t>
                </a:r>
                <a:endParaRPr lang="de-DE" sz="1200">
                  <a:solidFill>
                    <a:srgbClr val="CCCCFF"/>
                  </a:solidFill>
                </a:endParaRPr>
              </a:p>
            </p:txBody>
          </p:sp>
        </p:grpSp>
        <p:grpSp>
          <p:nvGrpSpPr>
            <p:cNvPr id="28687" name="Group 207"/>
            <p:cNvGrpSpPr>
              <a:grpSpLocks/>
            </p:cNvGrpSpPr>
            <p:nvPr/>
          </p:nvGrpSpPr>
          <p:grpSpPr bwMode="auto">
            <a:xfrm>
              <a:off x="63500" y="4214827"/>
              <a:ext cx="1258888" cy="184151"/>
              <a:chOff x="40" y="3243"/>
              <a:chExt cx="793" cy="116"/>
            </a:xfrm>
          </p:grpSpPr>
          <p:sp>
            <p:nvSpPr>
              <p:cNvPr id="28693" name="Rectangle 208"/>
              <p:cNvSpPr>
                <a:spLocks noChangeArrowheads="1"/>
              </p:cNvSpPr>
              <p:nvPr/>
            </p:nvSpPr>
            <p:spPr bwMode="auto">
              <a:xfrm>
                <a:off x="40" y="3281"/>
                <a:ext cx="64" cy="69"/>
              </a:xfrm>
              <a:prstGeom prst="rect">
                <a:avLst/>
              </a:prstGeom>
              <a:solidFill>
                <a:srgbClr val="7C79AF"/>
              </a:solidFill>
              <a:ln w="6350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ru-RU"/>
              </a:p>
            </p:txBody>
          </p:sp>
          <p:sp>
            <p:nvSpPr>
              <p:cNvPr id="28694" name="Text Box 209"/>
              <p:cNvSpPr txBox="1">
                <a:spLocks noChangeArrowheads="1"/>
              </p:cNvSpPr>
              <p:nvPr/>
            </p:nvSpPr>
            <p:spPr bwMode="auto">
              <a:xfrm>
                <a:off x="166" y="3243"/>
                <a:ext cx="667" cy="1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 eaLnBrk="0" hangingPunct="0"/>
                <a:r>
                  <a:rPr lang="ru-RU" sz="1200">
                    <a:solidFill>
                      <a:srgbClr val="CCCCFF"/>
                    </a:solidFill>
                  </a:rPr>
                  <a:t>Образование</a:t>
                </a:r>
                <a:endParaRPr lang="de-DE" sz="1200">
                  <a:solidFill>
                    <a:srgbClr val="CCCCFF"/>
                  </a:solidFill>
                </a:endParaRPr>
              </a:p>
            </p:txBody>
          </p:sp>
        </p:grpSp>
        <p:grpSp>
          <p:nvGrpSpPr>
            <p:cNvPr id="28688" name="Group 210"/>
            <p:cNvGrpSpPr>
              <a:grpSpLocks/>
            </p:cNvGrpSpPr>
            <p:nvPr/>
          </p:nvGrpSpPr>
          <p:grpSpPr bwMode="auto">
            <a:xfrm>
              <a:off x="63500" y="4386250"/>
              <a:ext cx="1254125" cy="184149"/>
              <a:chOff x="40" y="2843"/>
              <a:chExt cx="790" cy="116"/>
            </a:xfrm>
          </p:grpSpPr>
          <p:sp>
            <p:nvSpPr>
              <p:cNvPr id="28691" name="Rectangle 211"/>
              <p:cNvSpPr>
                <a:spLocks noChangeArrowheads="1"/>
              </p:cNvSpPr>
              <p:nvPr/>
            </p:nvSpPr>
            <p:spPr bwMode="auto">
              <a:xfrm>
                <a:off x="40" y="2866"/>
                <a:ext cx="64" cy="69"/>
              </a:xfrm>
              <a:prstGeom prst="rect">
                <a:avLst/>
              </a:prstGeom>
              <a:solidFill>
                <a:srgbClr val="7C79AF"/>
              </a:solidFill>
              <a:ln w="6350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ru-RU"/>
              </a:p>
            </p:txBody>
          </p:sp>
          <p:sp>
            <p:nvSpPr>
              <p:cNvPr id="28692" name="Text Box 212"/>
              <p:cNvSpPr txBox="1">
                <a:spLocks noChangeArrowheads="1"/>
              </p:cNvSpPr>
              <p:nvPr/>
            </p:nvSpPr>
            <p:spPr bwMode="auto">
              <a:xfrm>
                <a:off x="163" y="2843"/>
                <a:ext cx="667" cy="1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 eaLnBrk="0" hangingPunct="0"/>
                <a:r>
                  <a:rPr lang="ru-RU" sz="1200">
                    <a:solidFill>
                      <a:srgbClr val="CCCCFF"/>
                    </a:solidFill>
                  </a:rPr>
                  <a:t>Философия</a:t>
                </a:r>
                <a:endParaRPr lang="de-DE" sz="1200">
                  <a:solidFill>
                    <a:srgbClr val="CCCCFF"/>
                  </a:solidFill>
                </a:endParaRPr>
              </a:p>
            </p:txBody>
          </p:sp>
        </p:grpSp>
        <p:sp>
          <p:nvSpPr>
            <p:cNvPr id="15377" name="Rectangle 214"/>
            <p:cNvSpPr>
              <a:spLocks noChangeArrowheads="1"/>
            </p:cNvSpPr>
            <p:nvPr/>
          </p:nvSpPr>
          <p:spPr bwMode="auto">
            <a:xfrm>
              <a:off x="63500" y="2868643"/>
              <a:ext cx="101600" cy="109637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eaLnBrk="0" hangingPunct="0">
                <a:defRPr/>
              </a:pPr>
              <a:endParaRPr lang="ru-RU"/>
            </a:p>
          </p:txBody>
        </p:sp>
        <p:sp>
          <p:nvSpPr>
            <p:cNvPr id="15378" name="Text Box 215"/>
            <p:cNvSpPr txBox="1">
              <a:spLocks noChangeArrowheads="1"/>
            </p:cNvSpPr>
            <p:nvPr/>
          </p:nvSpPr>
          <p:spPr bwMode="auto">
            <a:xfrm>
              <a:off x="220663" y="2832098"/>
              <a:ext cx="1058863" cy="1843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eaLnBrk="0" hangingPunct="0">
                <a:defRPr/>
              </a:pPr>
              <a:r>
                <a:rPr lang="ru-RU" sz="1200" dirty="0">
                  <a:solidFill>
                    <a:schemeClr val="accent5">
                      <a:lumMod val="60000"/>
                      <a:lumOff val="40000"/>
                    </a:schemeClr>
                  </a:solidFill>
                </a:rPr>
                <a:t>Старт</a:t>
              </a:r>
              <a:endParaRPr lang="de-DE" sz="1200" dirty="0">
                <a:solidFill>
                  <a:schemeClr val="accent5">
                    <a:lumMod val="60000"/>
                    <a:lumOff val="40000"/>
                  </a:schemeClr>
                </a:solidFill>
              </a:endParaRPr>
            </a:p>
          </p:txBody>
        </p:sp>
      </p:grp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Нижний колонтитул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Unternehmenspräsentation      Stand: 2/2008</a:t>
            </a:r>
            <a:endParaRPr lang="en-US" sz="1400" smtClean="0"/>
          </a:p>
        </p:txBody>
      </p:sp>
      <p:sp>
        <p:nvSpPr>
          <p:cNvPr id="16387" name="Номер слайда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A9018EF-6B8B-4434-B77E-5FC94A5CCD3A}" type="slidenum">
              <a:rPr lang="en-US" smtClean="0"/>
              <a:pPr>
                <a:defRPr/>
              </a:pPr>
              <a:t>15</a:t>
            </a:fld>
            <a:endParaRPr lang="en-US" smtClean="0"/>
          </a:p>
        </p:txBody>
      </p:sp>
      <p:sp>
        <p:nvSpPr>
          <p:cNvPr id="29700" name="Rectangle 1061"/>
          <p:cNvSpPr>
            <a:spLocks noChangeArrowheads="1"/>
          </p:cNvSpPr>
          <p:nvPr/>
        </p:nvSpPr>
        <p:spPr bwMode="auto">
          <a:xfrm>
            <a:off x="2022475" y="158750"/>
            <a:ext cx="5597525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eaLnBrk="0" hangingPunct="0"/>
            <a:r>
              <a:rPr lang="de-DE" sz="2800">
                <a:solidFill>
                  <a:schemeClr val="folHlink"/>
                </a:solidFill>
              </a:rPr>
              <a:t>DEHN </a:t>
            </a:r>
            <a:r>
              <a:rPr lang="ru-RU" sz="2800">
                <a:solidFill>
                  <a:schemeClr val="folHlink"/>
                </a:solidFill>
              </a:rPr>
              <a:t>История</a:t>
            </a:r>
            <a:endParaRPr lang="de-DE" sz="2800">
              <a:solidFill>
                <a:schemeClr val="folHlink"/>
              </a:solidFill>
            </a:endParaRPr>
          </a:p>
        </p:txBody>
      </p:sp>
      <p:sp>
        <p:nvSpPr>
          <p:cNvPr id="29701" name="Rectangle 1062"/>
          <p:cNvSpPr>
            <a:spLocks noChangeArrowheads="1"/>
          </p:cNvSpPr>
          <p:nvPr/>
        </p:nvSpPr>
        <p:spPr bwMode="auto">
          <a:xfrm>
            <a:off x="1725613" y="2890838"/>
            <a:ext cx="3586162" cy="2262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90000">
            <a:spAutoFit/>
          </a:bodyPr>
          <a:lstStyle/>
          <a:p>
            <a:pPr eaLnBrk="0" hangingPunct="0">
              <a:tabLst>
                <a:tab pos="3810000" algn="l"/>
              </a:tabLst>
            </a:pPr>
            <a:r>
              <a:rPr lang="ru-RU">
                <a:solidFill>
                  <a:srgbClr val="003399"/>
                </a:solidFill>
              </a:rPr>
              <a:t>Представление новых </a:t>
            </a:r>
            <a:r>
              <a:rPr lang="en-GB">
                <a:solidFill>
                  <a:srgbClr val="003399"/>
                </a:solidFill>
              </a:rPr>
              <a:t>  </a:t>
            </a:r>
            <a:r>
              <a:rPr lang="ru-RU">
                <a:solidFill>
                  <a:srgbClr val="003399"/>
                </a:solidFill>
              </a:rPr>
              <a:t>линеек продукции:</a:t>
            </a:r>
            <a:r>
              <a:rPr lang="en-GB">
                <a:solidFill>
                  <a:srgbClr val="003399"/>
                </a:solidFill>
              </a:rPr>
              <a:t> </a:t>
            </a:r>
          </a:p>
          <a:p>
            <a:pPr eaLnBrk="0" hangingPunct="0">
              <a:tabLst>
                <a:tab pos="3810000" algn="l"/>
              </a:tabLst>
            </a:pPr>
            <a:r>
              <a:rPr lang="en-GB" b="1" i="1">
                <a:solidFill>
                  <a:srgbClr val="003399"/>
                </a:solidFill>
              </a:rPr>
              <a:t>Red</a:t>
            </a:r>
            <a:r>
              <a:rPr lang="en-GB" b="1" i="1">
                <a:solidFill>
                  <a:srgbClr val="D8271A"/>
                </a:solidFill>
              </a:rPr>
              <a:t>/</a:t>
            </a:r>
            <a:r>
              <a:rPr lang="en-GB" b="1" i="1">
                <a:solidFill>
                  <a:srgbClr val="003399"/>
                </a:solidFill>
              </a:rPr>
              <a:t>Line</a:t>
            </a:r>
            <a:r>
              <a:rPr lang="en-GB">
                <a:solidFill>
                  <a:srgbClr val="003399"/>
                </a:solidFill>
              </a:rPr>
              <a:t> </a:t>
            </a:r>
            <a:r>
              <a:rPr lang="ru-RU">
                <a:solidFill>
                  <a:srgbClr val="003399"/>
                </a:solidFill>
              </a:rPr>
              <a:t>и</a:t>
            </a:r>
            <a:r>
              <a:rPr lang="en-GB" b="1" i="1">
                <a:solidFill>
                  <a:srgbClr val="003399"/>
                </a:solidFill>
              </a:rPr>
              <a:t>Yellow</a:t>
            </a:r>
            <a:r>
              <a:rPr lang="en-GB" b="1" i="1">
                <a:solidFill>
                  <a:schemeClr val="hlink"/>
                </a:solidFill>
              </a:rPr>
              <a:t>/</a:t>
            </a:r>
            <a:r>
              <a:rPr lang="en-GB" b="1" i="1">
                <a:solidFill>
                  <a:srgbClr val="003399"/>
                </a:solidFill>
              </a:rPr>
              <a:t>Line</a:t>
            </a:r>
            <a:r>
              <a:rPr lang="en-GB">
                <a:solidFill>
                  <a:srgbClr val="003399"/>
                </a:solidFill>
              </a:rPr>
              <a:t> </a:t>
            </a:r>
            <a:endParaRPr lang="ru-RU">
              <a:solidFill>
                <a:srgbClr val="003399"/>
              </a:solidFill>
            </a:endParaRPr>
          </a:p>
          <a:p>
            <a:pPr eaLnBrk="0" hangingPunct="0">
              <a:tabLst>
                <a:tab pos="3810000" algn="l"/>
              </a:tabLst>
            </a:pPr>
            <a:r>
              <a:rPr lang="ru-RU">
                <a:solidFill>
                  <a:srgbClr val="003399"/>
                </a:solidFill>
              </a:rPr>
              <a:t>на</a:t>
            </a:r>
            <a:r>
              <a:rPr lang="en-GB">
                <a:solidFill>
                  <a:srgbClr val="003399"/>
                </a:solidFill>
              </a:rPr>
              <a:t> </a:t>
            </a:r>
            <a:r>
              <a:rPr lang="ru-RU">
                <a:solidFill>
                  <a:srgbClr val="003399"/>
                </a:solidFill>
              </a:rPr>
              <a:t>выставках в </a:t>
            </a:r>
          </a:p>
          <a:p>
            <a:pPr eaLnBrk="0" hangingPunct="0">
              <a:tabLst>
                <a:tab pos="3810000" algn="l"/>
              </a:tabLst>
            </a:pPr>
            <a:r>
              <a:rPr lang="ru-RU">
                <a:solidFill>
                  <a:srgbClr val="003399"/>
                </a:solidFill>
              </a:rPr>
              <a:t>Ганновере и Франкфурте..</a:t>
            </a:r>
            <a:r>
              <a:rPr lang="en-GB">
                <a:solidFill>
                  <a:srgbClr val="003399"/>
                </a:solidFill>
              </a:rPr>
              <a:t> </a:t>
            </a:r>
            <a:br>
              <a:rPr lang="en-GB">
                <a:solidFill>
                  <a:srgbClr val="003399"/>
                </a:solidFill>
              </a:rPr>
            </a:br>
            <a:endParaRPr lang="en-GB">
              <a:solidFill>
                <a:srgbClr val="003399"/>
              </a:solidFill>
            </a:endParaRPr>
          </a:p>
        </p:txBody>
      </p:sp>
      <p:sp>
        <p:nvSpPr>
          <p:cNvPr id="29702" name="WordArt 1063"/>
          <p:cNvSpPr>
            <a:spLocks noChangeArrowheads="1" noChangeShapeType="1" noTextEdit="1"/>
          </p:cNvSpPr>
          <p:nvPr/>
        </p:nvSpPr>
        <p:spPr bwMode="auto">
          <a:xfrm>
            <a:off x="1743075" y="1174750"/>
            <a:ext cx="911225" cy="3333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3175">
                  <a:solidFill>
                    <a:srgbClr val="7C79AF"/>
                  </a:solidFill>
                  <a:round/>
                  <a:headEnd/>
                  <a:tailEnd/>
                </a:ln>
                <a:solidFill>
                  <a:srgbClr val="A69CF0"/>
                </a:solidFill>
                <a:effectLst>
                  <a:outerShdw dist="17961" dir="13500000" algn="ctr" rotWithShape="0">
                    <a:srgbClr val="000099"/>
                  </a:outerShdw>
                </a:effectLst>
                <a:latin typeface="Tahoma"/>
                <a:ea typeface="Tahoma"/>
                <a:cs typeface="Tahoma"/>
              </a:rPr>
              <a:t>2006</a:t>
            </a:r>
          </a:p>
        </p:txBody>
      </p:sp>
      <p:pic>
        <p:nvPicPr>
          <p:cNvPr id="29703" name="Picture 1064" descr="L:\TM_01\1_pra\Vorstellung D+S\Präsentation VCD 2006\Blitzductor-XT-blau_Blitzductor-XT-gelb_DEHNventil_4x9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87888" y="2940050"/>
            <a:ext cx="4456112" cy="2174875"/>
          </a:xfrm>
          <a:prstGeom prst="rect">
            <a:avLst/>
          </a:prstGeom>
          <a:noFill/>
          <a:ln w="9525">
            <a:solidFill>
              <a:srgbClr val="000099"/>
            </a:solidFill>
            <a:miter lim="800000"/>
            <a:headEnd/>
            <a:tailEnd/>
          </a:ln>
        </p:spPr>
      </p:pic>
      <p:sp>
        <p:nvSpPr>
          <p:cNvPr id="29704" name="Rectangle 1065"/>
          <p:cNvSpPr>
            <a:spLocks noChangeArrowheads="1"/>
          </p:cNvSpPr>
          <p:nvPr/>
        </p:nvSpPr>
        <p:spPr bwMode="auto">
          <a:xfrm>
            <a:off x="1743075" y="1614488"/>
            <a:ext cx="6913563" cy="1154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90000">
            <a:spAutoFit/>
          </a:bodyPr>
          <a:lstStyle/>
          <a:p>
            <a:pPr eaLnBrk="0" hangingPunct="0">
              <a:tabLst>
                <a:tab pos="3810000" algn="l"/>
              </a:tabLst>
            </a:pPr>
            <a:r>
              <a:rPr lang="ru-RU" b="1">
                <a:solidFill>
                  <a:srgbClr val="003399"/>
                </a:solidFill>
              </a:rPr>
              <a:t>Надёжные</a:t>
            </a:r>
            <a:r>
              <a:rPr lang="de-DE" b="1">
                <a:solidFill>
                  <a:srgbClr val="003399"/>
                </a:solidFill>
              </a:rPr>
              <a:t> </a:t>
            </a:r>
            <a:r>
              <a:rPr lang="ru-RU" b="1">
                <a:solidFill>
                  <a:srgbClr val="003399"/>
                </a:solidFill>
              </a:rPr>
              <a:t>и функциональные приборы. Выполнены в дизайне, позволяющем отличать  друг от друга различные серии приборов.</a:t>
            </a:r>
            <a:endParaRPr lang="en-GB">
              <a:solidFill>
                <a:srgbClr val="003399"/>
              </a:solidFill>
            </a:endParaRPr>
          </a:p>
        </p:txBody>
      </p:sp>
      <p:grpSp>
        <p:nvGrpSpPr>
          <p:cNvPr id="29705" name="Группа 39"/>
          <p:cNvGrpSpPr>
            <a:grpSpLocks/>
          </p:cNvGrpSpPr>
          <p:nvPr/>
        </p:nvGrpSpPr>
        <p:grpSpPr bwMode="auto">
          <a:xfrm>
            <a:off x="63500" y="2560638"/>
            <a:ext cx="1258888" cy="1736725"/>
            <a:chOff x="63500" y="2832098"/>
            <a:chExt cx="1258889" cy="1738301"/>
          </a:xfrm>
        </p:grpSpPr>
        <p:grpSp>
          <p:nvGrpSpPr>
            <p:cNvPr id="29706" name="Group 224"/>
            <p:cNvGrpSpPr>
              <a:grpSpLocks/>
            </p:cNvGrpSpPr>
            <p:nvPr/>
          </p:nvGrpSpPr>
          <p:grpSpPr bwMode="auto">
            <a:xfrm>
              <a:off x="63500" y="3003558"/>
              <a:ext cx="1216025" cy="184151"/>
              <a:chOff x="40" y="1892"/>
              <a:chExt cx="766" cy="116"/>
            </a:xfrm>
          </p:grpSpPr>
          <p:sp>
            <p:nvSpPr>
              <p:cNvPr id="29730" name="Rectangle 190"/>
              <p:cNvSpPr>
                <a:spLocks noChangeArrowheads="1"/>
              </p:cNvSpPr>
              <p:nvPr/>
            </p:nvSpPr>
            <p:spPr bwMode="auto">
              <a:xfrm>
                <a:off x="40" y="1915"/>
                <a:ext cx="64" cy="69"/>
              </a:xfrm>
              <a:prstGeom prst="rect">
                <a:avLst/>
              </a:prstGeom>
              <a:solidFill>
                <a:srgbClr val="FF0000"/>
              </a:solidFill>
              <a:ln w="6350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ru-RU"/>
              </a:p>
            </p:txBody>
          </p:sp>
          <p:sp>
            <p:nvSpPr>
              <p:cNvPr id="29731" name="Text Box 191"/>
              <p:cNvSpPr txBox="1">
                <a:spLocks noChangeArrowheads="1"/>
              </p:cNvSpPr>
              <p:nvPr/>
            </p:nvSpPr>
            <p:spPr bwMode="auto">
              <a:xfrm>
                <a:off x="139" y="1892"/>
                <a:ext cx="667" cy="1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 eaLnBrk="0" hangingPunct="0"/>
                <a:r>
                  <a:rPr lang="ru-RU" sz="1200">
                    <a:solidFill>
                      <a:srgbClr val="FF0000"/>
                    </a:solidFill>
                  </a:rPr>
                  <a:t>История</a:t>
                </a:r>
                <a:endParaRPr lang="de-DE" sz="1200">
                  <a:solidFill>
                    <a:srgbClr val="FF0000"/>
                  </a:solidFill>
                </a:endParaRPr>
              </a:p>
            </p:txBody>
          </p:sp>
        </p:grpSp>
        <p:grpSp>
          <p:nvGrpSpPr>
            <p:cNvPr id="29707" name="Group 225"/>
            <p:cNvGrpSpPr>
              <a:grpSpLocks/>
            </p:cNvGrpSpPr>
            <p:nvPr/>
          </p:nvGrpSpPr>
          <p:grpSpPr bwMode="auto">
            <a:xfrm>
              <a:off x="63500" y="3175009"/>
              <a:ext cx="1216025" cy="184151"/>
              <a:chOff x="40" y="2000"/>
              <a:chExt cx="766" cy="116"/>
            </a:xfrm>
          </p:grpSpPr>
          <p:sp>
            <p:nvSpPr>
              <p:cNvPr id="29728" name="Rectangle 193"/>
              <p:cNvSpPr>
                <a:spLocks noChangeArrowheads="1"/>
              </p:cNvSpPr>
              <p:nvPr/>
            </p:nvSpPr>
            <p:spPr bwMode="auto">
              <a:xfrm>
                <a:off x="40" y="2023"/>
                <a:ext cx="64" cy="69"/>
              </a:xfrm>
              <a:prstGeom prst="rect">
                <a:avLst/>
              </a:prstGeom>
              <a:solidFill>
                <a:srgbClr val="7C79AF"/>
              </a:solidFill>
              <a:ln w="6350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ru-RU"/>
              </a:p>
            </p:txBody>
          </p:sp>
          <p:sp>
            <p:nvSpPr>
              <p:cNvPr id="29729" name="Text Box 194"/>
              <p:cNvSpPr txBox="1">
                <a:spLocks noChangeArrowheads="1"/>
              </p:cNvSpPr>
              <p:nvPr/>
            </p:nvSpPr>
            <p:spPr bwMode="auto">
              <a:xfrm>
                <a:off x="139" y="2000"/>
                <a:ext cx="667" cy="1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 eaLnBrk="0" hangingPunct="0"/>
                <a:r>
                  <a:rPr lang="ru-RU" sz="1200">
                    <a:solidFill>
                      <a:srgbClr val="CCCCFF"/>
                    </a:solidFill>
                  </a:rPr>
                  <a:t>Группы продуктов</a:t>
                </a:r>
                <a:endParaRPr lang="de-DE" sz="1200">
                  <a:solidFill>
                    <a:srgbClr val="CCCCFF"/>
                  </a:solidFill>
                </a:endParaRPr>
              </a:p>
            </p:txBody>
          </p:sp>
        </p:grpSp>
        <p:grpSp>
          <p:nvGrpSpPr>
            <p:cNvPr id="29708" name="Group 195"/>
            <p:cNvGrpSpPr>
              <a:grpSpLocks/>
            </p:cNvGrpSpPr>
            <p:nvPr/>
          </p:nvGrpSpPr>
          <p:grpSpPr bwMode="auto">
            <a:xfrm>
              <a:off x="63500" y="3346462"/>
              <a:ext cx="1216025" cy="184151"/>
              <a:chOff x="40" y="2916"/>
              <a:chExt cx="766" cy="116"/>
            </a:xfrm>
          </p:grpSpPr>
          <p:sp>
            <p:nvSpPr>
              <p:cNvPr id="29726" name="Rectangle 196"/>
              <p:cNvSpPr>
                <a:spLocks noChangeArrowheads="1"/>
              </p:cNvSpPr>
              <p:nvPr/>
            </p:nvSpPr>
            <p:spPr bwMode="auto">
              <a:xfrm>
                <a:off x="40" y="2940"/>
                <a:ext cx="64" cy="69"/>
              </a:xfrm>
              <a:prstGeom prst="rect">
                <a:avLst/>
              </a:prstGeom>
              <a:solidFill>
                <a:srgbClr val="7C79AF"/>
              </a:solidFill>
              <a:ln w="6350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ru-RU"/>
              </a:p>
            </p:txBody>
          </p:sp>
          <p:sp>
            <p:nvSpPr>
              <p:cNvPr id="29727" name="Text Box 197"/>
              <p:cNvSpPr txBox="1">
                <a:spLocks noChangeArrowheads="1"/>
              </p:cNvSpPr>
              <p:nvPr/>
            </p:nvSpPr>
            <p:spPr bwMode="auto">
              <a:xfrm>
                <a:off x="139" y="2916"/>
                <a:ext cx="667" cy="1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 eaLnBrk="0" hangingPunct="0"/>
                <a:r>
                  <a:rPr lang="ru-RU" sz="1200">
                    <a:solidFill>
                      <a:srgbClr val="CCCCFF"/>
                    </a:solidFill>
                  </a:rPr>
                  <a:t>Развитие</a:t>
                </a:r>
                <a:endParaRPr lang="de-DE" sz="1200">
                  <a:solidFill>
                    <a:srgbClr val="CCCCFF"/>
                  </a:solidFill>
                </a:endParaRPr>
              </a:p>
            </p:txBody>
          </p:sp>
        </p:grpSp>
        <p:grpSp>
          <p:nvGrpSpPr>
            <p:cNvPr id="29709" name="Group 198"/>
            <p:cNvGrpSpPr>
              <a:grpSpLocks/>
            </p:cNvGrpSpPr>
            <p:nvPr/>
          </p:nvGrpSpPr>
          <p:grpSpPr bwMode="auto">
            <a:xfrm>
              <a:off x="63500" y="4054490"/>
              <a:ext cx="1254125" cy="184151"/>
              <a:chOff x="40" y="3250"/>
              <a:chExt cx="790" cy="116"/>
            </a:xfrm>
          </p:grpSpPr>
          <p:sp>
            <p:nvSpPr>
              <p:cNvPr id="29724" name="Rectangle 199"/>
              <p:cNvSpPr>
                <a:spLocks noChangeArrowheads="1"/>
              </p:cNvSpPr>
              <p:nvPr/>
            </p:nvSpPr>
            <p:spPr bwMode="auto">
              <a:xfrm>
                <a:off x="40" y="3282"/>
                <a:ext cx="64" cy="69"/>
              </a:xfrm>
              <a:prstGeom prst="rect">
                <a:avLst/>
              </a:prstGeom>
              <a:solidFill>
                <a:srgbClr val="7C79AF"/>
              </a:solidFill>
              <a:ln w="6350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ru-RU"/>
              </a:p>
            </p:txBody>
          </p:sp>
          <p:sp>
            <p:nvSpPr>
              <p:cNvPr id="29725" name="Text Box 200"/>
              <p:cNvSpPr txBox="1">
                <a:spLocks noChangeArrowheads="1"/>
              </p:cNvSpPr>
              <p:nvPr/>
            </p:nvSpPr>
            <p:spPr bwMode="auto">
              <a:xfrm>
                <a:off x="163" y="3250"/>
                <a:ext cx="667" cy="1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 eaLnBrk="0" hangingPunct="0"/>
                <a:r>
                  <a:rPr lang="ru-RU" sz="1200">
                    <a:solidFill>
                      <a:srgbClr val="CCCCFF"/>
                    </a:solidFill>
                  </a:rPr>
                  <a:t>Сотрудники</a:t>
                </a:r>
                <a:endParaRPr lang="de-DE" sz="1200">
                  <a:solidFill>
                    <a:srgbClr val="CCCCFF"/>
                  </a:solidFill>
                </a:endParaRPr>
              </a:p>
            </p:txBody>
          </p:sp>
        </p:grpSp>
        <p:grpSp>
          <p:nvGrpSpPr>
            <p:cNvPr id="29710" name="Group 201"/>
            <p:cNvGrpSpPr>
              <a:grpSpLocks/>
            </p:cNvGrpSpPr>
            <p:nvPr/>
          </p:nvGrpSpPr>
          <p:grpSpPr bwMode="auto">
            <a:xfrm>
              <a:off x="63500" y="3517907"/>
              <a:ext cx="1254125" cy="369889"/>
              <a:chOff x="40" y="3234"/>
              <a:chExt cx="790" cy="233"/>
            </a:xfrm>
          </p:grpSpPr>
          <p:sp>
            <p:nvSpPr>
              <p:cNvPr id="29722" name="Rectangle 202"/>
              <p:cNvSpPr>
                <a:spLocks noChangeArrowheads="1"/>
              </p:cNvSpPr>
              <p:nvPr/>
            </p:nvSpPr>
            <p:spPr bwMode="auto">
              <a:xfrm>
                <a:off x="40" y="3258"/>
                <a:ext cx="64" cy="69"/>
              </a:xfrm>
              <a:prstGeom prst="rect">
                <a:avLst/>
              </a:prstGeom>
              <a:solidFill>
                <a:srgbClr val="7C79AF"/>
              </a:solidFill>
              <a:ln w="6350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ru-RU"/>
              </a:p>
            </p:txBody>
          </p:sp>
          <p:sp>
            <p:nvSpPr>
              <p:cNvPr id="29723" name="Text Box 203"/>
              <p:cNvSpPr txBox="1">
                <a:spLocks noChangeArrowheads="1"/>
              </p:cNvSpPr>
              <p:nvPr/>
            </p:nvSpPr>
            <p:spPr bwMode="auto">
              <a:xfrm>
                <a:off x="139" y="3234"/>
                <a:ext cx="691" cy="2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 eaLnBrk="0" hangingPunct="0"/>
                <a:r>
                  <a:rPr lang="de-DE" sz="1200">
                    <a:solidFill>
                      <a:srgbClr val="CCCCFF"/>
                    </a:solidFill>
                  </a:rPr>
                  <a:t>Dehn </a:t>
                </a:r>
                <a:r>
                  <a:rPr lang="ru-RU" sz="1200">
                    <a:solidFill>
                      <a:srgbClr val="CCCCFF"/>
                    </a:solidFill>
                  </a:rPr>
                  <a:t>на мировом</a:t>
                </a:r>
              </a:p>
              <a:p>
                <a:pPr eaLnBrk="0" hangingPunct="0"/>
                <a:r>
                  <a:rPr lang="ru-RU" sz="1200">
                    <a:solidFill>
                      <a:srgbClr val="CCCCFF"/>
                    </a:solidFill>
                  </a:rPr>
                  <a:t>рынке</a:t>
                </a:r>
                <a:endParaRPr lang="de-DE" sz="1200">
                  <a:solidFill>
                    <a:srgbClr val="CCCCFF"/>
                  </a:solidFill>
                </a:endParaRPr>
              </a:p>
            </p:txBody>
          </p:sp>
        </p:grpSp>
        <p:grpSp>
          <p:nvGrpSpPr>
            <p:cNvPr id="29711" name="Group 204"/>
            <p:cNvGrpSpPr>
              <a:grpSpLocks/>
            </p:cNvGrpSpPr>
            <p:nvPr/>
          </p:nvGrpSpPr>
          <p:grpSpPr bwMode="auto">
            <a:xfrm>
              <a:off x="63501" y="3871927"/>
              <a:ext cx="1258888" cy="184151"/>
              <a:chOff x="40" y="3339"/>
              <a:chExt cx="793" cy="116"/>
            </a:xfrm>
          </p:grpSpPr>
          <p:sp>
            <p:nvSpPr>
              <p:cNvPr id="29720" name="Rectangle 205"/>
              <p:cNvSpPr>
                <a:spLocks noChangeArrowheads="1"/>
              </p:cNvSpPr>
              <p:nvPr/>
            </p:nvSpPr>
            <p:spPr bwMode="auto">
              <a:xfrm>
                <a:off x="40" y="3363"/>
                <a:ext cx="64" cy="69"/>
              </a:xfrm>
              <a:prstGeom prst="rect">
                <a:avLst/>
              </a:prstGeom>
              <a:solidFill>
                <a:srgbClr val="7C79AF"/>
              </a:solidFill>
              <a:ln w="6350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ru-RU"/>
              </a:p>
            </p:txBody>
          </p:sp>
          <p:sp>
            <p:nvSpPr>
              <p:cNvPr id="29721" name="Text Box 206"/>
              <p:cNvSpPr txBox="1">
                <a:spLocks noChangeArrowheads="1"/>
              </p:cNvSpPr>
              <p:nvPr/>
            </p:nvSpPr>
            <p:spPr bwMode="auto">
              <a:xfrm>
                <a:off x="166" y="3339"/>
                <a:ext cx="667" cy="1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 eaLnBrk="0" hangingPunct="0"/>
                <a:r>
                  <a:rPr lang="ru-RU" sz="1200">
                    <a:solidFill>
                      <a:srgbClr val="CCCCFF"/>
                    </a:solidFill>
                  </a:rPr>
                  <a:t>Рекомендации</a:t>
                </a:r>
                <a:endParaRPr lang="de-DE" sz="1200">
                  <a:solidFill>
                    <a:srgbClr val="CCCCFF"/>
                  </a:solidFill>
                </a:endParaRPr>
              </a:p>
            </p:txBody>
          </p:sp>
        </p:grpSp>
        <p:grpSp>
          <p:nvGrpSpPr>
            <p:cNvPr id="29712" name="Group 207"/>
            <p:cNvGrpSpPr>
              <a:grpSpLocks/>
            </p:cNvGrpSpPr>
            <p:nvPr/>
          </p:nvGrpSpPr>
          <p:grpSpPr bwMode="auto">
            <a:xfrm>
              <a:off x="63500" y="4214827"/>
              <a:ext cx="1258888" cy="184151"/>
              <a:chOff x="40" y="3243"/>
              <a:chExt cx="793" cy="116"/>
            </a:xfrm>
          </p:grpSpPr>
          <p:sp>
            <p:nvSpPr>
              <p:cNvPr id="29718" name="Rectangle 208"/>
              <p:cNvSpPr>
                <a:spLocks noChangeArrowheads="1"/>
              </p:cNvSpPr>
              <p:nvPr/>
            </p:nvSpPr>
            <p:spPr bwMode="auto">
              <a:xfrm>
                <a:off x="40" y="3281"/>
                <a:ext cx="64" cy="69"/>
              </a:xfrm>
              <a:prstGeom prst="rect">
                <a:avLst/>
              </a:prstGeom>
              <a:solidFill>
                <a:srgbClr val="7C79AF"/>
              </a:solidFill>
              <a:ln w="6350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ru-RU"/>
              </a:p>
            </p:txBody>
          </p:sp>
          <p:sp>
            <p:nvSpPr>
              <p:cNvPr id="29719" name="Text Box 209"/>
              <p:cNvSpPr txBox="1">
                <a:spLocks noChangeArrowheads="1"/>
              </p:cNvSpPr>
              <p:nvPr/>
            </p:nvSpPr>
            <p:spPr bwMode="auto">
              <a:xfrm>
                <a:off x="166" y="3243"/>
                <a:ext cx="667" cy="1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 eaLnBrk="0" hangingPunct="0"/>
                <a:r>
                  <a:rPr lang="ru-RU" sz="1200">
                    <a:solidFill>
                      <a:srgbClr val="CCCCFF"/>
                    </a:solidFill>
                  </a:rPr>
                  <a:t>Образование</a:t>
                </a:r>
                <a:endParaRPr lang="de-DE" sz="1200">
                  <a:solidFill>
                    <a:srgbClr val="CCCCFF"/>
                  </a:solidFill>
                </a:endParaRPr>
              </a:p>
            </p:txBody>
          </p:sp>
        </p:grpSp>
        <p:grpSp>
          <p:nvGrpSpPr>
            <p:cNvPr id="29713" name="Group 210"/>
            <p:cNvGrpSpPr>
              <a:grpSpLocks/>
            </p:cNvGrpSpPr>
            <p:nvPr/>
          </p:nvGrpSpPr>
          <p:grpSpPr bwMode="auto">
            <a:xfrm>
              <a:off x="63500" y="4386250"/>
              <a:ext cx="1254125" cy="184149"/>
              <a:chOff x="40" y="2843"/>
              <a:chExt cx="790" cy="116"/>
            </a:xfrm>
          </p:grpSpPr>
          <p:sp>
            <p:nvSpPr>
              <p:cNvPr id="29716" name="Rectangle 211"/>
              <p:cNvSpPr>
                <a:spLocks noChangeArrowheads="1"/>
              </p:cNvSpPr>
              <p:nvPr/>
            </p:nvSpPr>
            <p:spPr bwMode="auto">
              <a:xfrm>
                <a:off x="40" y="2866"/>
                <a:ext cx="64" cy="69"/>
              </a:xfrm>
              <a:prstGeom prst="rect">
                <a:avLst/>
              </a:prstGeom>
              <a:solidFill>
                <a:srgbClr val="7C79AF"/>
              </a:solidFill>
              <a:ln w="6350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ru-RU"/>
              </a:p>
            </p:txBody>
          </p:sp>
          <p:sp>
            <p:nvSpPr>
              <p:cNvPr id="29717" name="Text Box 212"/>
              <p:cNvSpPr txBox="1">
                <a:spLocks noChangeArrowheads="1"/>
              </p:cNvSpPr>
              <p:nvPr/>
            </p:nvSpPr>
            <p:spPr bwMode="auto">
              <a:xfrm>
                <a:off x="163" y="2843"/>
                <a:ext cx="667" cy="1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 eaLnBrk="0" hangingPunct="0"/>
                <a:r>
                  <a:rPr lang="ru-RU" sz="1200">
                    <a:solidFill>
                      <a:srgbClr val="CCCCFF"/>
                    </a:solidFill>
                  </a:rPr>
                  <a:t>Философия</a:t>
                </a:r>
                <a:endParaRPr lang="de-DE" sz="1200">
                  <a:solidFill>
                    <a:srgbClr val="CCCCFF"/>
                  </a:solidFill>
                </a:endParaRPr>
              </a:p>
            </p:txBody>
          </p:sp>
        </p:grpSp>
        <p:sp>
          <p:nvSpPr>
            <p:cNvPr id="16402" name="Rectangle 214"/>
            <p:cNvSpPr>
              <a:spLocks noChangeArrowheads="1"/>
            </p:cNvSpPr>
            <p:nvPr/>
          </p:nvSpPr>
          <p:spPr bwMode="auto">
            <a:xfrm>
              <a:off x="63500" y="2868643"/>
              <a:ext cx="101600" cy="109637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eaLnBrk="0" hangingPunct="0">
                <a:defRPr/>
              </a:pPr>
              <a:endParaRPr lang="ru-RU"/>
            </a:p>
          </p:txBody>
        </p:sp>
        <p:sp>
          <p:nvSpPr>
            <p:cNvPr id="16403" name="Text Box 215"/>
            <p:cNvSpPr txBox="1">
              <a:spLocks noChangeArrowheads="1"/>
            </p:cNvSpPr>
            <p:nvPr/>
          </p:nvSpPr>
          <p:spPr bwMode="auto">
            <a:xfrm>
              <a:off x="220663" y="2832098"/>
              <a:ext cx="1058863" cy="1843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eaLnBrk="0" hangingPunct="0">
                <a:defRPr/>
              </a:pPr>
              <a:r>
                <a:rPr lang="ru-RU" sz="1200" dirty="0">
                  <a:solidFill>
                    <a:schemeClr val="accent5">
                      <a:lumMod val="60000"/>
                      <a:lumOff val="40000"/>
                    </a:schemeClr>
                  </a:solidFill>
                </a:rPr>
                <a:t>Старт</a:t>
              </a:r>
              <a:endParaRPr lang="de-DE" sz="1200" dirty="0">
                <a:solidFill>
                  <a:schemeClr val="accent5">
                    <a:lumMod val="60000"/>
                    <a:lumOff val="40000"/>
                  </a:schemeClr>
                </a:solidFill>
              </a:endParaRPr>
            </a:p>
          </p:txBody>
        </p:sp>
      </p:grp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Нижний колонтитул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Unternehmenspräsentation      Stand: 2/2008</a:t>
            </a:r>
            <a:endParaRPr lang="en-US" sz="1400" smtClean="0"/>
          </a:p>
        </p:txBody>
      </p:sp>
      <p:sp>
        <p:nvSpPr>
          <p:cNvPr id="17411" name="Номер слайда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588AB7F-A49B-4519-BF55-17F372A4A82B}" type="slidenum">
              <a:rPr lang="en-US" smtClean="0"/>
              <a:pPr>
                <a:defRPr/>
              </a:pPr>
              <a:t>16</a:t>
            </a:fld>
            <a:endParaRPr lang="en-US" smtClean="0"/>
          </a:p>
        </p:txBody>
      </p:sp>
      <p:sp>
        <p:nvSpPr>
          <p:cNvPr id="30724" name="Rectangle 37"/>
          <p:cNvSpPr>
            <a:spLocks noChangeArrowheads="1"/>
          </p:cNvSpPr>
          <p:nvPr/>
        </p:nvSpPr>
        <p:spPr bwMode="auto">
          <a:xfrm>
            <a:off x="2022475" y="158750"/>
            <a:ext cx="5597525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eaLnBrk="0" hangingPunct="0"/>
            <a:r>
              <a:rPr lang="de-DE" sz="2800">
                <a:solidFill>
                  <a:schemeClr val="folHlink"/>
                </a:solidFill>
              </a:rPr>
              <a:t>DEHN </a:t>
            </a:r>
            <a:r>
              <a:rPr lang="ru-RU" sz="2800">
                <a:solidFill>
                  <a:schemeClr val="folHlink"/>
                </a:solidFill>
              </a:rPr>
              <a:t>История</a:t>
            </a:r>
            <a:endParaRPr lang="de-DE" sz="2800">
              <a:solidFill>
                <a:schemeClr val="folHlink"/>
              </a:solidFill>
            </a:endParaRPr>
          </a:p>
        </p:txBody>
      </p:sp>
      <p:sp>
        <p:nvSpPr>
          <p:cNvPr id="30725" name="Rectangle 38"/>
          <p:cNvSpPr>
            <a:spLocks noChangeArrowheads="1"/>
          </p:cNvSpPr>
          <p:nvPr/>
        </p:nvSpPr>
        <p:spPr bwMode="auto">
          <a:xfrm>
            <a:off x="1725613" y="2814638"/>
            <a:ext cx="3586162" cy="300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90000">
            <a:spAutoFit/>
          </a:bodyPr>
          <a:lstStyle/>
          <a:p>
            <a:pPr eaLnBrk="0" hangingPunct="0">
              <a:tabLst>
                <a:tab pos="3810000" algn="l"/>
              </a:tabLst>
            </a:pPr>
            <a:r>
              <a:rPr lang="ru-RU">
                <a:solidFill>
                  <a:srgbClr val="003399"/>
                </a:solidFill>
              </a:rPr>
              <a:t>Новые продукты серии </a:t>
            </a:r>
            <a:r>
              <a:rPr lang="en-GB">
                <a:solidFill>
                  <a:srgbClr val="003399"/>
                </a:solidFill>
              </a:rPr>
              <a:t> </a:t>
            </a:r>
            <a:r>
              <a:rPr lang="en-GB" b="1" i="1">
                <a:solidFill>
                  <a:srgbClr val="003399"/>
                </a:solidFill>
              </a:rPr>
              <a:t>Red</a:t>
            </a:r>
            <a:r>
              <a:rPr lang="en-GB" b="1" i="1">
                <a:solidFill>
                  <a:srgbClr val="D8271A"/>
                </a:solidFill>
              </a:rPr>
              <a:t>/</a:t>
            </a:r>
            <a:r>
              <a:rPr lang="en-GB" b="1" i="1">
                <a:solidFill>
                  <a:srgbClr val="003399"/>
                </a:solidFill>
              </a:rPr>
              <a:t>Line</a:t>
            </a:r>
            <a:r>
              <a:rPr lang="en-GB">
                <a:solidFill>
                  <a:srgbClr val="003399"/>
                </a:solidFill>
              </a:rPr>
              <a:t> </a:t>
            </a:r>
            <a:r>
              <a:rPr lang="ru-RU">
                <a:solidFill>
                  <a:srgbClr val="003399"/>
                </a:solidFill>
              </a:rPr>
              <a:t>для защиты источников энергии на солнечных батареях и </a:t>
            </a:r>
            <a:r>
              <a:rPr lang="en-GB">
                <a:solidFill>
                  <a:srgbClr val="003399"/>
                </a:solidFill>
              </a:rPr>
              <a:t> </a:t>
            </a:r>
            <a:r>
              <a:rPr lang="ru-RU">
                <a:solidFill>
                  <a:srgbClr val="003399"/>
                </a:solidFill>
              </a:rPr>
              <a:t>ветряных турбинах дополняют</a:t>
            </a:r>
          </a:p>
          <a:p>
            <a:pPr eaLnBrk="0" hangingPunct="0">
              <a:tabLst>
                <a:tab pos="3810000" algn="l"/>
              </a:tabLst>
            </a:pPr>
            <a:r>
              <a:rPr lang="ru-RU">
                <a:solidFill>
                  <a:srgbClr val="003399"/>
                </a:solidFill>
              </a:rPr>
              <a:t>ассортимент производимых приборов</a:t>
            </a:r>
            <a:r>
              <a:rPr lang="en-GB">
                <a:solidFill>
                  <a:srgbClr val="003399"/>
                </a:solidFill>
              </a:rPr>
              <a:t>.</a:t>
            </a:r>
          </a:p>
        </p:txBody>
      </p:sp>
      <p:sp>
        <p:nvSpPr>
          <p:cNvPr id="30726" name="WordArt 39"/>
          <p:cNvSpPr>
            <a:spLocks noChangeArrowheads="1" noChangeShapeType="1" noTextEdit="1"/>
          </p:cNvSpPr>
          <p:nvPr/>
        </p:nvSpPr>
        <p:spPr bwMode="auto">
          <a:xfrm>
            <a:off x="1743075" y="1508125"/>
            <a:ext cx="911225" cy="3333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3175">
                  <a:solidFill>
                    <a:srgbClr val="7C79AF"/>
                  </a:solidFill>
                  <a:round/>
                  <a:headEnd/>
                  <a:tailEnd/>
                </a:ln>
                <a:solidFill>
                  <a:srgbClr val="A69CF0"/>
                </a:solidFill>
                <a:effectLst>
                  <a:outerShdw dist="17961" dir="13500000" algn="ctr" rotWithShape="0">
                    <a:srgbClr val="000099"/>
                  </a:outerShdw>
                </a:effectLst>
                <a:latin typeface="Tahoma"/>
                <a:ea typeface="Tahoma"/>
                <a:cs typeface="Tahoma"/>
              </a:rPr>
              <a:t>2007</a:t>
            </a:r>
          </a:p>
        </p:txBody>
      </p:sp>
      <p:sp>
        <p:nvSpPr>
          <p:cNvPr id="30727" name="Rectangle 41"/>
          <p:cNvSpPr>
            <a:spLocks noChangeArrowheads="1"/>
          </p:cNvSpPr>
          <p:nvPr/>
        </p:nvSpPr>
        <p:spPr bwMode="auto">
          <a:xfrm>
            <a:off x="1736725" y="1960563"/>
            <a:ext cx="6913563" cy="78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90000">
            <a:spAutoFit/>
          </a:bodyPr>
          <a:lstStyle/>
          <a:p>
            <a:pPr eaLnBrk="0" hangingPunct="0">
              <a:tabLst>
                <a:tab pos="3810000" algn="l"/>
              </a:tabLst>
            </a:pPr>
            <a:r>
              <a:rPr lang="ru-RU" b="1">
                <a:solidFill>
                  <a:srgbClr val="003399"/>
                </a:solidFill>
              </a:rPr>
              <a:t>Надёжность для регенеративных источников энергии.</a:t>
            </a:r>
            <a:endParaRPr lang="en-GB" sz="2000">
              <a:latin typeface="Arial" charset="0"/>
            </a:endParaRPr>
          </a:p>
        </p:txBody>
      </p:sp>
      <p:pic>
        <p:nvPicPr>
          <p:cNvPr id="30728" name="Picture 50" descr="L:\TM_01\SFR\PRA\Unternehmenspräsentation 2008\3geräte_150dp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84775" y="2889250"/>
            <a:ext cx="3525838" cy="3525838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</p:pic>
      <p:grpSp>
        <p:nvGrpSpPr>
          <p:cNvPr id="30729" name="Группа 39"/>
          <p:cNvGrpSpPr>
            <a:grpSpLocks/>
          </p:cNvGrpSpPr>
          <p:nvPr/>
        </p:nvGrpSpPr>
        <p:grpSpPr bwMode="auto">
          <a:xfrm>
            <a:off x="63500" y="2560638"/>
            <a:ext cx="1258888" cy="1736725"/>
            <a:chOff x="63500" y="2832098"/>
            <a:chExt cx="1258889" cy="1738301"/>
          </a:xfrm>
        </p:grpSpPr>
        <p:grpSp>
          <p:nvGrpSpPr>
            <p:cNvPr id="30730" name="Group 224"/>
            <p:cNvGrpSpPr>
              <a:grpSpLocks/>
            </p:cNvGrpSpPr>
            <p:nvPr/>
          </p:nvGrpSpPr>
          <p:grpSpPr bwMode="auto">
            <a:xfrm>
              <a:off x="63500" y="3003558"/>
              <a:ext cx="1216025" cy="184151"/>
              <a:chOff x="40" y="1892"/>
              <a:chExt cx="766" cy="116"/>
            </a:xfrm>
          </p:grpSpPr>
          <p:sp>
            <p:nvSpPr>
              <p:cNvPr id="30754" name="Rectangle 190"/>
              <p:cNvSpPr>
                <a:spLocks noChangeArrowheads="1"/>
              </p:cNvSpPr>
              <p:nvPr/>
            </p:nvSpPr>
            <p:spPr bwMode="auto">
              <a:xfrm>
                <a:off x="40" y="1915"/>
                <a:ext cx="64" cy="69"/>
              </a:xfrm>
              <a:prstGeom prst="rect">
                <a:avLst/>
              </a:prstGeom>
              <a:solidFill>
                <a:srgbClr val="FF0000"/>
              </a:solidFill>
              <a:ln w="6350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ru-RU"/>
              </a:p>
            </p:txBody>
          </p:sp>
          <p:sp>
            <p:nvSpPr>
              <p:cNvPr id="30755" name="Text Box 191"/>
              <p:cNvSpPr txBox="1">
                <a:spLocks noChangeArrowheads="1"/>
              </p:cNvSpPr>
              <p:nvPr/>
            </p:nvSpPr>
            <p:spPr bwMode="auto">
              <a:xfrm>
                <a:off x="139" y="1892"/>
                <a:ext cx="667" cy="1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 eaLnBrk="0" hangingPunct="0"/>
                <a:r>
                  <a:rPr lang="ru-RU" sz="1200">
                    <a:solidFill>
                      <a:srgbClr val="FF0000"/>
                    </a:solidFill>
                  </a:rPr>
                  <a:t>История</a:t>
                </a:r>
                <a:endParaRPr lang="de-DE" sz="1200">
                  <a:solidFill>
                    <a:srgbClr val="FF0000"/>
                  </a:solidFill>
                </a:endParaRPr>
              </a:p>
            </p:txBody>
          </p:sp>
        </p:grpSp>
        <p:grpSp>
          <p:nvGrpSpPr>
            <p:cNvPr id="30731" name="Group 225"/>
            <p:cNvGrpSpPr>
              <a:grpSpLocks/>
            </p:cNvGrpSpPr>
            <p:nvPr/>
          </p:nvGrpSpPr>
          <p:grpSpPr bwMode="auto">
            <a:xfrm>
              <a:off x="63500" y="3175009"/>
              <a:ext cx="1216025" cy="184151"/>
              <a:chOff x="40" y="2000"/>
              <a:chExt cx="766" cy="116"/>
            </a:xfrm>
          </p:grpSpPr>
          <p:sp>
            <p:nvSpPr>
              <p:cNvPr id="30752" name="Rectangle 193"/>
              <p:cNvSpPr>
                <a:spLocks noChangeArrowheads="1"/>
              </p:cNvSpPr>
              <p:nvPr/>
            </p:nvSpPr>
            <p:spPr bwMode="auto">
              <a:xfrm>
                <a:off x="40" y="2023"/>
                <a:ext cx="64" cy="69"/>
              </a:xfrm>
              <a:prstGeom prst="rect">
                <a:avLst/>
              </a:prstGeom>
              <a:solidFill>
                <a:srgbClr val="7C79AF"/>
              </a:solidFill>
              <a:ln w="6350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ru-RU"/>
              </a:p>
            </p:txBody>
          </p:sp>
          <p:sp>
            <p:nvSpPr>
              <p:cNvPr id="30753" name="Text Box 194"/>
              <p:cNvSpPr txBox="1">
                <a:spLocks noChangeArrowheads="1"/>
              </p:cNvSpPr>
              <p:nvPr/>
            </p:nvSpPr>
            <p:spPr bwMode="auto">
              <a:xfrm>
                <a:off x="139" y="2000"/>
                <a:ext cx="667" cy="1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 eaLnBrk="0" hangingPunct="0"/>
                <a:r>
                  <a:rPr lang="ru-RU" sz="1200">
                    <a:solidFill>
                      <a:srgbClr val="CCCCFF"/>
                    </a:solidFill>
                  </a:rPr>
                  <a:t>Группы продуктов</a:t>
                </a:r>
                <a:endParaRPr lang="de-DE" sz="1200">
                  <a:solidFill>
                    <a:srgbClr val="CCCCFF"/>
                  </a:solidFill>
                </a:endParaRPr>
              </a:p>
            </p:txBody>
          </p:sp>
        </p:grpSp>
        <p:grpSp>
          <p:nvGrpSpPr>
            <p:cNvPr id="30732" name="Group 195"/>
            <p:cNvGrpSpPr>
              <a:grpSpLocks/>
            </p:cNvGrpSpPr>
            <p:nvPr/>
          </p:nvGrpSpPr>
          <p:grpSpPr bwMode="auto">
            <a:xfrm>
              <a:off x="63500" y="3346462"/>
              <a:ext cx="1216025" cy="184151"/>
              <a:chOff x="40" y="2916"/>
              <a:chExt cx="766" cy="116"/>
            </a:xfrm>
          </p:grpSpPr>
          <p:sp>
            <p:nvSpPr>
              <p:cNvPr id="30750" name="Rectangle 196"/>
              <p:cNvSpPr>
                <a:spLocks noChangeArrowheads="1"/>
              </p:cNvSpPr>
              <p:nvPr/>
            </p:nvSpPr>
            <p:spPr bwMode="auto">
              <a:xfrm>
                <a:off x="40" y="2940"/>
                <a:ext cx="64" cy="69"/>
              </a:xfrm>
              <a:prstGeom prst="rect">
                <a:avLst/>
              </a:prstGeom>
              <a:solidFill>
                <a:srgbClr val="7C79AF"/>
              </a:solidFill>
              <a:ln w="6350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ru-RU"/>
              </a:p>
            </p:txBody>
          </p:sp>
          <p:sp>
            <p:nvSpPr>
              <p:cNvPr id="30751" name="Text Box 197"/>
              <p:cNvSpPr txBox="1">
                <a:spLocks noChangeArrowheads="1"/>
              </p:cNvSpPr>
              <p:nvPr/>
            </p:nvSpPr>
            <p:spPr bwMode="auto">
              <a:xfrm>
                <a:off x="139" y="2916"/>
                <a:ext cx="667" cy="1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 eaLnBrk="0" hangingPunct="0"/>
                <a:r>
                  <a:rPr lang="ru-RU" sz="1200">
                    <a:solidFill>
                      <a:srgbClr val="CCCCFF"/>
                    </a:solidFill>
                  </a:rPr>
                  <a:t>Развитие</a:t>
                </a:r>
                <a:endParaRPr lang="de-DE" sz="1200">
                  <a:solidFill>
                    <a:srgbClr val="CCCCFF"/>
                  </a:solidFill>
                </a:endParaRPr>
              </a:p>
            </p:txBody>
          </p:sp>
        </p:grpSp>
        <p:grpSp>
          <p:nvGrpSpPr>
            <p:cNvPr id="30733" name="Group 198"/>
            <p:cNvGrpSpPr>
              <a:grpSpLocks/>
            </p:cNvGrpSpPr>
            <p:nvPr/>
          </p:nvGrpSpPr>
          <p:grpSpPr bwMode="auto">
            <a:xfrm>
              <a:off x="63500" y="4054490"/>
              <a:ext cx="1254125" cy="184151"/>
              <a:chOff x="40" y="3250"/>
              <a:chExt cx="790" cy="116"/>
            </a:xfrm>
          </p:grpSpPr>
          <p:sp>
            <p:nvSpPr>
              <p:cNvPr id="30748" name="Rectangle 199"/>
              <p:cNvSpPr>
                <a:spLocks noChangeArrowheads="1"/>
              </p:cNvSpPr>
              <p:nvPr/>
            </p:nvSpPr>
            <p:spPr bwMode="auto">
              <a:xfrm>
                <a:off x="40" y="3282"/>
                <a:ext cx="64" cy="69"/>
              </a:xfrm>
              <a:prstGeom prst="rect">
                <a:avLst/>
              </a:prstGeom>
              <a:solidFill>
                <a:srgbClr val="7C79AF"/>
              </a:solidFill>
              <a:ln w="6350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ru-RU"/>
              </a:p>
            </p:txBody>
          </p:sp>
          <p:sp>
            <p:nvSpPr>
              <p:cNvPr id="30749" name="Text Box 200"/>
              <p:cNvSpPr txBox="1">
                <a:spLocks noChangeArrowheads="1"/>
              </p:cNvSpPr>
              <p:nvPr/>
            </p:nvSpPr>
            <p:spPr bwMode="auto">
              <a:xfrm>
                <a:off x="163" y="3250"/>
                <a:ext cx="667" cy="1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 eaLnBrk="0" hangingPunct="0"/>
                <a:r>
                  <a:rPr lang="ru-RU" sz="1200">
                    <a:solidFill>
                      <a:srgbClr val="CCCCFF"/>
                    </a:solidFill>
                  </a:rPr>
                  <a:t>Сотрудники</a:t>
                </a:r>
                <a:endParaRPr lang="de-DE" sz="1200">
                  <a:solidFill>
                    <a:srgbClr val="CCCCFF"/>
                  </a:solidFill>
                </a:endParaRPr>
              </a:p>
            </p:txBody>
          </p:sp>
        </p:grpSp>
        <p:grpSp>
          <p:nvGrpSpPr>
            <p:cNvPr id="30734" name="Group 201"/>
            <p:cNvGrpSpPr>
              <a:grpSpLocks/>
            </p:cNvGrpSpPr>
            <p:nvPr/>
          </p:nvGrpSpPr>
          <p:grpSpPr bwMode="auto">
            <a:xfrm>
              <a:off x="63500" y="3517907"/>
              <a:ext cx="1254125" cy="369889"/>
              <a:chOff x="40" y="3234"/>
              <a:chExt cx="790" cy="233"/>
            </a:xfrm>
          </p:grpSpPr>
          <p:sp>
            <p:nvSpPr>
              <p:cNvPr id="30746" name="Rectangle 202"/>
              <p:cNvSpPr>
                <a:spLocks noChangeArrowheads="1"/>
              </p:cNvSpPr>
              <p:nvPr/>
            </p:nvSpPr>
            <p:spPr bwMode="auto">
              <a:xfrm>
                <a:off x="40" y="3258"/>
                <a:ext cx="64" cy="69"/>
              </a:xfrm>
              <a:prstGeom prst="rect">
                <a:avLst/>
              </a:prstGeom>
              <a:solidFill>
                <a:srgbClr val="7C79AF"/>
              </a:solidFill>
              <a:ln w="6350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ru-RU"/>
              </a:p>
            </p:txBody>
          </p:sp>
          <p:sp>
            <p:nvSpPr>
              <p:cNvPr id="30747" name="Text Box 203"/>
              <p:cNvSpPr txBox="1">
                <a:spLocks noChangeArrowheads="1"/>
              </p:cNvSpPr>
              <p:nvPr/>
            </p:nvSpPr>
            <p:spPr bwMode="auto">
              <a:xfrm>
                <a:off x="139" y="3234"/>
                <a:ext cx="691" cy="2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 eaLnBrk="0" hangingPunct="0"/>
                <a:r>
                  <a:rPr lang="de-DE" sz="1200">
                    <a:solidFill>
                      <a:srgbClr val="CCCCFF"/>
                    </a:solidFill>
                  </a:rPr>
                  <a:t>Dehn </a:t>
                </a:r>
                <a:r>
                  <a:rPr lang="ru-RU" sz="1200">
                    <a:solidFill>
                      <a:srgbClr val="CCCCFF"/>
                    </a:solidFill>
                  </a:rPr>
                  <a:t>на мировом</a:t>
                </a:r>
              </a:p>
              <a:p>
                <a:pPr eaLnBrk="0" hangingPunct="0"/>
                <a:r>
                  <a:rPr lang="ru-RU" sz="1200">
                    <a:solidFill>
                      <a:srgbClr val="CCCCFF"/>
                    </a:solidFill>
                  </a:rPr>
                  <a:t>рынке</a:t>
                </a:r>
                <a:endParaRPr lang="de-DE" sz="1200">
                  <a:solidFill>
                    <a:srgbClr val="CCCCFF"/>
                  </a:solidFill>
                </a:endParaRPr>
              </a:p>
            </p:txBody>
          </p:sp>
        </p:grpSp>
        <p:grpSp>
          <p:nvGrpSpPr>
            <p:cNvPr id="30735" name="Group 204"/>
            <p:cNvGrpSpPr>
              <a:grpSpLocks/>
            </p:cNvGrpSpPr>
            <p:nvPr/>
          </p:nvGrpSpPr>
          <p:grpSpPr bwMode="auto">
            <a:xfrm>
              <a:off x="63501" y="3871927"/>
              <a:ext cx="1258888" cy="184151"/>
              <a:chOff x="40" y="3339"/>
              <a:chExt cx="793" cy="116"/>
            </a:xfrm>
          </p:grpSpPr>
          <p:sp>
            <p:nvSpPr>
              <p:cNvPr id="30744" name="Rectangle 205"/>
              <p:cNvSpPr>
                <a:spLocks noChangeArrowheads="1"/>
              </p:cNvSpPr>
              <p:nvPr/>
            </p:nvSpPr>
            <p:spPr bwMode="auto">
              <a:xfrm>
                <a:off x="40" y="3363"/>
                <a:ext cx="64" cy="69"/>
              </a:xfrm>
              <a:prstGeom prst="rect">
                <a:avLst/>
              </a:prstGeom>
              <a:solidFill>
                <a:srgbClr val="7C79AF"/>
              </a:solidFill>
              <a:ln w="6350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ru-RU"/>
              </a:p>
            </p:txBody>
          </p:sp>
          <p:sp>
            <p:nvSpPr>
              <p:cNvPr id="30745" name="Text Box 206"/>
              <p:cNvSpPr txBox="1">
                <a:spLocks noChangeArrowheads="1"/>
              </p:cNvSpPr>
              <p:nvPr/>
            </p:nvSpPr>
            <p:spPr bwMode="auto">
              <a:xfrm>
                <a:off x="166" y="3339"/>
                <a:ext cx="667" cy="1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 eaLnBrk="0" hangingPunct="0"/>
                <a:r>
                  <a:rPr lang="ru-RU" sz="1200">
                    <a:solidFill>
                      <a:srgbClr val="CCCCFF"/>
                    </a:solidFill>
                  </a:rPr>
                  <a:t>Рекомендации</a:t>
                </a:r>
                <a:endParaRPr lang="de-DE" sz="1200">
                  <a:solidFill>
                    <a:srgbClr val="CCCCFF"/>
                  </a:solidFill>
                </a:endParaRPr>
              </a:p>
            </p:txBody>
          </p:sp>
        </p:grpSp>
        <p:grpSp>
          <p:nvGrpSpPr>
            <p:cNvPr id="30736" name="Group 207"/>
            <p:cNvGrpSpPr>
              <a:grpSpLocks/>
            </p:cNvGrpSpPr>
            <p:nvPr/>
          </p:nvGrpSpPr>
          <p:grpSpPr bwMode="auto">
            <a:xfrm>
              <a:off x="63500" y="4214827"/>
              <a:ext cx="1258888" cy="184151"/>
              <a:chOff x="40" y="3243"/>
              <a:chExt cx="793" cy="116"/>
            </a:xfrm>
          </p:grpSpPr>
          <p:sp>
            <p:nvSpPr>
              <p:cNvPr id="30742" name="Rectangle 208"/>
              <p:cNvSpPr>
                <a:spLocks noChangeArrowheads="1"/>
              </p:cNvSpPr>
              <p:nvPr/>
            </p:nvSpPr>
            <p:spPr bwMode="auto">
              <a:xfrm>
                <a:off x="40" y="3281"/>
                <a:ext cx="64" cy="69"/>
              </a:xfrm>
              <a:prstGeom prst="rect">
                <a:avLst/>
              </a:prstGeom>
              <a:solidFill>
                <a:srgbClr val="7C79AF"/>
              </a:solidFill>
              <a:ln w="6350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ru-RU"/>
              </a:p>
            </p:txBody>
          </p:sp>
          <p:sp>
            <p:nvSpPr>
              <p:cNvPr id="30743" name="Text Box 209"/>
              <p:cNvSpPr txBox="1">
                <a:spLocks noChangeArrowheads="1"/>
              </p:cNvSpPr>
              <p:nvPr/>
            </p:nvSpPr>
            <p:spPr bwMode="auto">
              <a:xfrm>
                <a:off x="166" y="3243"/>
                <a:ext cx="667" cy="1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 eaLnBrk="0" hangingPunct="0"/>
                <a:r>
                  <a:rPr lang="ru-RU" sz="1200">
                    <a:solidFill>
                      <a:srgbClr val="CCCCFF"/>
                    </a:solidFill>
                  </a:rPr>
                  <a:t>Образование</a:t>
                </a:r>
                <a:endParaRPr lang="de-DE" sz="1200">
                  <a:solidFill>
                    <a:srgbClr val="CCCCFF"/>
                  </a:solidFill>
                </a:endParaRPr>
              </a:p>
            </p:txBody>
          </p:sp>
        </p:grpSp>
        <p:grpSp>
          <p:nvGrpSpPr>
            <p:cNvPr id="30737" name="Group 210"/>
            <p:cNvGrpSpPr>
              <a:grpSpLocks/>
            </p:cNvGrpSpPr>
            <p:nvPr/>
          </p:nvGrpSpPr>
          <p:grpSpPr bwMode="auto">
            <a:xfrm>
              <a:off x="63500" y="4386250"/>
              <a:ext cx="1254125" cy="184149"/>
              <a:chOff x="40" y="2843"/>
              <a:chExt cx="790" cy="116"/>
            </a:xfrm>
          </p:grpSpPr>
          <p:sp>
            <p:nvSpPr>
              <p:cNvPr id="30740" name="Rectangle 211"/>
              <p:cNvSpPr>
                <a:spLocks noChangeArrowheads="1"/>
              </p:cNvSpPr>
              <p:nvPr/>
            </p:nvSpPr>
            <p:spPr bwMode="auto">
              <a:xfrm>
                <a:off x="40" y="2866"/>
                <a:ext cx="64" cy="69"/>
              </a:xfrm>
              <a:prstGeom prst="rect">
                <a:avLst/>
              </a:prstGeom>
              <a:solidFill>
                <a:srgbClr val="7C79AF"/>
              </a:solidFill>
              <a:ln w="6350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ru-RU"/>
              </a:p>
            </p:txBody>
          </p:sp>
          <p:sp>
            <p:nvSpPr>
              <p:cNvPr id="30741" name="Text Box 212"/>
              <p:cNvSpPr txBox="1">
                <a:spLocks noChangeArrowheads="1"/>
              </p:cNvSpPr>
              <p:nvPr/>
            </p:nvSpPr>
            <p:spPr bwMode="auto">
              <a:xfrm>
                <a:off x="163" y="2843"/>
                <a:ext cx="667" cy="1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 eaLnBrk="0" hangingPunct="0"/>
                <a:r>
                  <a:rPr lang="ru-RU" sz="1200">
                    <a:solidFill>
                      <a:srgbClr val="CCCCFF"/>
                    </a:solidFill>
                  </a:rPr>
                  <a:t>Философия</a:t>
                </a:r>
                <a:endParaRPr lang="de-DE" sz="1200">
                  <a:solidFill>
                    <a:srgbClr val="CCCCFF"/>
                  </a:solidFill>
                </a:endParaRPr>
              </a:p>
            </p:txBody>
          </p:sp>
        </p:grpSp>
        <p:sp>
          <p:nvSpPr>
            <p:cNvPr id="17426" name="Rectangle 214"/>
            <p:cNvSpPr>
              <a:spLocks noChangeArrowheads="1"/>
            </p:cNvSpPr>
            <p:nvPr/>
          </p:nvSpPr>
          <p:spPr bwMode="auto">
            <a:xfrm>
              <a:off x="63500" y="2868643"/>
              <a:ext cx="101600" cy="109637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eaLnBrk="0" hangingPunct="0">
                <a:defRPr/>
              </a:pPr>
              <a:endParaRPr lang="ru-RU"/>
            </a:p>
          </p:txBody>
        </p:sp>
        <p:sp>
          <p:nvSpPr>
            <p:cNvPr id="17427" name="Text Box 215"/>
            <p:cNvSpPr txBox="1">
              <a:spLocks noChangeArrowheads="1"/>
            </p:cNvSpPr>
            <p:nvPr/>
          </p:nvSpPr>
          <p:spPr bwMode="auto">
            <a:xfrm>
              <a:off x="220663" y="2832098"/>
              <a:ext cx="1058863" cy="1843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eaLnBrk="0" hangingPunct="0">
                <a:defRPr/>
              </a:pPr>
              <a:r>
                <a:rPr lang="ru-RU" sz="1200" dirty="0">
                  <a:solidFill>
                    <a:schemeClr val="accent5">
                      <a:lumMod val="60000"/>
                      <a:lumOff val="40000"/>
                    </a:schemeClr>
                  </a:solidFill>
                </a:rPr>
                <a:t>Старт</a:t>
              </a:r>
              <a:endParaRPr lang="de-DE" sz="1200" dirty="0">
                <a:solidFill>
                  <a:schemeClr val="accent5">
                    <a:lumMod val="60000"/>
                    <a:lumOff val="40000"/>
                  </a:schemeClr>
                </a:solidFill>
              </a:endParaRPr>
            </a:p>
          </p:txBody>
        </p:sp>
      </p:grp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Нижний колонтитул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Unternehmenspräsentation      Stand: 2/2008</a:t>
            </a:r>
            <a:endParaRPr lang="en-US" sz="1400" smtClean="0"/>
          </a:p>
        </p:txBody>
      </p:sp>
      <p:sp>
        <p:nvSpPr>
          <p:cNvPr id="18435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95AFE34-8FC8-42FE-B555-BDDA2669741A}" type="slidenum">
              <a:rPr lang="en-US" smtClean="0"/>
              <a:pPr>
                <a:defRPr/>
              </a:pPr>
              <a:t>17</a:t>
            </a:fld>
            <a:endParaRPr lang="en-US" smtClean="0"/>
          </a:p>
        </p:txBody>
      </p:sp>
      <p:grpSp>
        <p:nvGrpSpPr>
          <p:cNvPr id="2" name="Group 287"/>
          <p:cNvGrpSpPr>
            <a:grpSpLocks/>
          </p:cNvGrpSpPr>
          <p:nvPr/>
        </p:nvGrpSpPr>
        <p:grpSpPr bwMode="auto">
          <a:xfrm>
            <a:off x="3802063" y="3079750"/>
            <a:ext cx="4049712" cy="931863"/>
            <a:chOff x="2395" y="1940"/>
            <a:chExt cx="2551" cy="587"/>
          </a:xfrm>
        </p:grpSpPr>
        <p:sp>
          <p:nvSpPr>
            <p:cNvPr id="31800" name="Text Box 13"/>
            <p:cNvSpPr txBox="1">
              <a:spLocks noChangeArrowheads="1"/>
            </p:cNvSpPr>
            <p:nvPr/>
          </p:nvSpPr>
          <p:spPr bwMode="auto">
            <a:xfrm>
              <a:off x="2395" y="2036"/>
              <a:ext cx="1883" cy="4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ru-RU" sz="3600" b="1">
                  <a:solidFill>
                    <a:srgbClr val="003399"/>
                  </a:solidFill>
                </a:rPr>
                <a:t>Молниезащита</a:t>
              </a:r>
              <a:endParaRPr lang="de-DE" sz="3600" b="1">
                <a:solidFill>
                  <a:srgbClr val="003399"/>
                </a:solidFill>
              </a:endParaRPr>
            </a:p>
          </p:txBody>
        </p:sp>
        <p:pic>
          <p:nvPicPr>
            <p:cNvPr id="31801" name="Picture 19" descr="C:\Eigene Dateien\Das Unternehmen DEHN+SÖHNE\Zubehör\Picto_eb_150dpi-3cm.gif">
              <a:hlinkClick r:id="" action="ppaction://noaction"/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359" y="1940"/>
              <a:ext cx="587" cy="5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" name="Group 289"/>
          <p:cNvGrpSpPr>
            <a:grpSpLocks/>
          </p:cNvGrpSpPr>
          <p:nvPr/>
        </p:nvGrpSpPr>
        <p:grpSpPr bwMode="auto">
          <a:xfrm>
            <a:off x="3105150" y="5421313"/>
            <a:ext cx="4741863" cy="962025"/>
            <a:chOff x="1956" y="3415"/>
            <a:chExt cx="2987" cy="606"/>
          </a:xfrm>
        </p:grpSpPr>
        <p:sp>
          <p:nvSpPr>
            <p:cNvPr id="31798" name="Text Box 15"/>
            <p:cNvSpPr txBox="1">
              <a:spLocks noChangeArrowheads="1"/>
            </p:cNvSpPr>
            <p:nvPr/>
          </p:nvSpPr>
          <p:spPr bwMode="auto">
            <a:xfrm>
              <a:off x="1956" y="3542"/>
              <a:ext cx="2322" cy="4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ru-RU" sz="3600" b="1">
                  <a:solidFill>
                    <a:srgbClr val="003399"/>
                  </a:solidFill>
                </a:rPr>
                <a:t>Защита персонала</a:t>
              </a:r>
              <a:endParaRPr lang="de-DE" sz="3600" b="1">
                <a:solidFill>
                  <a:srgbClr val="003399"/>
                </a:solidFill>
              </a:endParaRPr>
            </a:p>
          </p:txBody>
        </p:sp>
        <p:pic>
          <p:nvPicPr>
            <p:cNvPr id="31799" name="Picture 20" descr="C:\Eigene Dateien\Das Unternehmen DEHN+SÖHNE\Zubehör\Picto_ek_150dpi-3cm.gif">
              <a:hlinkClick r:id="rId4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359" y="3415"/>
              <a:ext cx="584" cy="6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" name="Group 288"/>
          <p:cNvGrpSpPr>
            <a:grpSpLocks/>
          </p:cNvGrpSpPr>
          <p:nvPr/>
        </p:nvGrpSpPr>
        <p:grpSpPr bwMode="auto">
          <a:xfrm>
            <a:off x="2171700" y="4183063"/>
            <a:ext cx="5680075" cy="1300162"/>
            <a:chOff x="1368" y="2706"/>
            <a:chExt cx="3578" cy="819"/>
          </a:xfrm>
        </p:grpSpPr>
        <p:sp>
          <p:nvSpPr>
            <p:cNvPr id="31796" name="Text Box 14"/>
            <p:cNvSpPr txBox="1">
              <a:spLocks noChangeArrowheads="1"/>
            </p:cNvSpPr>
            <p:nvPr/>
          </p:nvSpPr>
          <p:spPr bwMode="auto">
            <a:xfrm>
              <a:off x="1368" y="2769"/>
              <a:ext cx="2910" cy="7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 eaLnBrk="0" hangingPunct="0"/>
              <a:r>
                <a:rPr lang="ru-RU" sz="3600" b="1">
                  <a:solidFill>
                    <a:srgbClr val="003399"/>
                  </a:solidFill>
                </a:rPr>
                <a:t>Защита от импульсных</a:t>
              </a:r>
            </a:p>
            <a:p>
              <a:pPr algn="r" eaLnBrk="0" hangingPunct="0"/>
              <a:r>
                <a:rPr lang="ru-RU" sz="3600" b="1">
                  <a:solidFill>
                    <a:srgbClr val="003399"/>
                  </a:solidFill>
                </a:rPr>
                <a:t>перенапряжений</a:t>
              </a:r>
              <a:endParaRPr lang="de-DE" sz="3600" b="1">
                <a:solidFill>
                  <a:srgbClr val="003399"/>
                </a:solidFill>
              </a:endParaRPr>
            </a:p>
          </p:txBody>
        </p:sp>
        <p:pic>
          <p:nvPicPr>
            <p:cNvPr id="31797" name="Picture 21" descr="C:\Eigene Dateien\Das Unternehmen DEHN+SÖHNE\Zubehör\Picto_ue_150dpi-3cm.gif">
              <a:hlinkClick r:id="rId6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359" y="2706"/>
              <a:ext cx="587" cy="5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1751" name="Rectangle 31"/>
          <p:cNvSpPr>
            <a:spLocks noGrp="1" noChangeArrowheads="1"/>
          </p:cNvSpPr>
          <p:nvPr>
            <p:ph type="title"/>
          </p:nvPr>
        </p:nvSpPr>
        <p:spPr>
          <a:xfrm>
            <a:off x="2022475" y="158750"/>
            <a:ext cx="5597525" cy="427038"/>
          </a:xfrm>
        </p:spPr>
        <p:txBody>
          <a:bodyPr/>
          <a:lstStyle/>
          <a:p>
            <a:r>
              <a:rPr lang="ru-RU" smtClean="0"/>
              <a:t>Группы продуктов </a:t>
            </a:r>
            <a:r>
              <a:rPr lang="de-DE" smtClean="0"/>
              <a:t>DEHN </a:t>
            </a:r>
          </a:p>
        </p:txBody>
      </p:sp>
      <p:pic>
        <p:nvPicPr>
          <p:cNvPr id="31752" name="Picture 93" descr="C:\Eigene Dateien\Das Unternehmen DEHN+SÖHNE\Zubehör\Picto_eb_150dpi-3cm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263" y="6191250"/>
            <a:ext cx="341312" cy="341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3" name="Picture 96" descr="C:\Eigene Dateien\Das Unternehmen DEHN+SÖHNE\Zubehör\Picto_ek_150dpi-3cm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57263" y="6176963"/>
            <a:ext cx="339725" cy="35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4" name="Picture 99" descr="C:\Eigene Dateien\Das Unternehmen DEHN+SÖHNE\Zubehör\Picto_ue_150dpi-3cm.gif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12763" y="6183313"/>
            <a:ext cx="341312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1755" name="Group 112"/>
          <p:cNvGrpSpPr>
            <a:grpSpLocks/>
          </p:cNvGrpSpPr>
          <p:nvPr/>
        </p:nvGrpSpPr>
        <p:grpSpPr bwMode="auto">
          <a:xfrm>
            <a:off x="177800" y="3206750"/>
            <a:ext cx="1168400" cy="138113"/>
            <a:chOff x="70" y="1912"/>
            <a:chExt cx="736" cy="87"/>
          </a:xfrm>
        </p:grpSpPr>
        <p:sp>
          <p:nvSpPr>
            <p:cNvPr id="31794" name="Rectangle 113"/>
            <p:cNvSpPr>
              <a:spLocks noChangeArrowheads="1"/>
            </p:cNvSpPr>
            <p:nvPr/>
          </p:nvSpPr>
          <p:spPr bwMode="auto">
            <a:xfrm>
              <a:off x="70" y="1928"/>
              <a:ext cx="47" cy="51"/>
            </a:xfrm>
            <a:prstGeom prst="rect">
              <a:avLst/>
            </a:prstGeom>
            <a:solidFill>
              <a:srgbClr val="7C79AF"/>
            </a:solidFill>
            <a:ln w="635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ru-RU"/>
            </a:p>
          </p:txBody>
        </p:sp>
        <p:sp>
          <p:nvSpPr>
            <p:cNvPr id="31795" name="Text Box 114"/>
            <p:cNvSpPr txBox="1">
              <a:spLocks noChangeArrowheads="1"/>
            </p:cNvSpPr>
            <p:nvPr/>
          </p:nvSpPr>
          <p:spPr bwMode="auto">
            <a:xfrm>
              <a:off x="139" y="1912"/>
              <a:ext cx="667" cy="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eaLnBrk="0" hangingPunct="0"/>
              <a:r>
                <a:rPr lang="ru-RU" sz="900">
                  <a:solidFill>
                    <a:srgbClr val="CCCCFF"/>
                  </a:solidFill>
                </a:rPr>
                <a:t>Молниезащита</a:t>
              </a:r>
              <a:endParaRPr lang="de-DE" sz="900">
                <a:solidFill>
                  <a:srgbClr val="CCCCFF"/>
                </a:solidFill>
              </a:endParaRPr>
            </a:p>
          </p:txBody>
        </p:sp>
      </p:grpSp>
      <p:sp>
        <p:nvSpPr>
          <p:cNvPr id="31756" name="Text Box 117"/>
          <p:cNvSpPr txBox="1">
            <a:spLocks noChangeArrowheads="1"/>
          </p:cNvSpPr>
          <p:nvPr/>
        </p:nvSpPr>
        <p:spPr bwMode="auto">
          <a:xfrm>
            <a:off x="287338" y="3343275"/>
            <a:ext cx="1058862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eaLnBrk="0" hangingPunct="0"/>
            <a:r>
              <a:rPr lang="ru-RU" sz="900">
                <a:solidFill>
                  <a:srgbClr val="CCCCFF"/>
                </a:solidFill>
              </a:rPr>
              <a:t>Защита от  импульсных перенапряжений</a:t>
            </a:r>
            <a:endParaRPr lang="de-DE" sz="900">
              <a:solidFill>
                <a:srgbClr val="CCCCFF"/>
              </a:solidFill>
            </a:endParaRPr>
          </a:p>
        </p:txBody>
      </p:sp>
      <p:grpSp>
        <p:nvGrpSpPr>
          <p:cNvPr id="31757" name="Group 118"/>
          <p:cNvGrpSpPr>
            <a:grpSpLocks/>
          </p:cNvGrpSpPr>
          <p:nvPr/>
        </p:nvGrpSpPr>
        <p:grpSpPr bwMode="auto">
          <a:xfrm>
            <a:off x="177800" y="3586163"/>
            <a:ext cx="1168400" cy="138112"/>
            <a:chOff x="70" y="2069"/>
            <a:chExt cx="736" cy="87"/>
          </a:xfrm>
        </p:grpSpPr>
        <p:sp>
          <p:nvSpPr>
            <p:cNvPr id="31792" name="Rectangle 119"/>
            <p:cNvSpPr>
              <a:spLocks noChangeArrowheads="1"/>
            </p:cNvSpPr>
            <p:nvPr/>
          </p:nvSpPr>
          <p:spPr bwMode="auto">
            <a:xfrm>
              <a:off x="70" y="2085"/>
              <a:ext cx="47" cy="51"/>
            </a:xfrm>
            <a:prstGeom prst="rect">
              <a:avLst/>
            </a:prstGeom>
            <a:solidFill>
              <a:srgbClr val="7C79AF"/>
            </a:solidFill>
            <a:ln w="635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ru-RU"/>
            </a:p>
          </p:txBody>
        </p:sp>
        <p:sp>
          <p:nvSpPr>
            <p:cNvPr id="31793" name="Text Box 120"/>
            <p:cNvSpPr txBox="1">
              <a:spLocks noChangeArrowheads="1"/>
            </p:cNvSpPr>
            <p:nvPr/>
          </p:nvSpPr>
          <p:spPr bwMode="auto">
            <a:xfrm>
              <a:off x="139" y="2069"/>
              <a:ext cx="667" cy="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eaLnBrk="0" hangingPunct="0"/>
              <a:r>
                <a:rPr lang="ru-RU" sz="900">
                  <a:solidFill>
                    <a:srgbClr val="CCCCFF"/>
                  </a:solidFill>
                </a:rPr>
                <a:t> Защита персонала</a:t>
              </a:r>
              <a:endParaRPr lang="de-DE" sz="900">
                <a:solidFill>
                  <a:srgbClr val="CCCCFF"/>
                </a:solidFill>
              </a:endParaRPr>
            </a:p>
          </p:txBody>
        </p:sp>
      </p:grpSp>
      <p:sp>
        <p:nvSpPr>
          <p:cNvPr id="31758" name="Text Box 227"/>
          <p:cNvSpPr txBox="1">
            <a:spLocks noChangeArrowheads="1"/>
          </p:cNvSpPr>
          <p:nvPr/>
        </p:nvSpPr>
        <p:spPr bwMode="auto">
          <a:xfrm>
            <a:off x="1660525" y="1296988"/>
            <a:ext cx="6589713" cy="157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ru-RU" b="1">
                <a:solidFill>
                  <a:schemeClr val="tx2"/>
                </a:solidFill>
              </a:rPr>
              <a:t>Уже почти </a:t>
            </a:r>
            <a:r>
              <a:rPr lang="de-DE" b="1">
                <a:solidFill>
                  <a:schemeClr val="tx2"/>
                </a:solidFill>
              </a:rPr>
              <a:t>100 </a:t>
            </a:r>
            <a:r>
              <a:rPr lang="ru-RU" b="1">
                <a:solidFill>
                  <a:schemeClr val="tx2"/>
                </a:solidFill>
              </a:rPr>
              <a:t>лет мы успешно занимаемся  темой</a:t>
            </a:r>
          </a:p>
          <a:p>
            <a:pPr eaLnBrk="0" hangingPunct="0"/>
            <a:r>
              <a:rPr lang="ru-RU" b="1">
                <a:solidFill>
                  <a:schemeClr val="tx2"/>
                </a:solidFill>
              </a:rPr>
              <a:t> «Безопасность»</a:t>
            </a:r>
            <a:r>
              <a:rPr lang="de-DE" b="1">
                <a:solidFill>
                  <a:schemeClr val="tx2"/>
                </a:solidFill>
              </a:rPr>
              <a:t>. </a:t>
            </a:r>
          </a:p>
          <a:p>
            <a:pPr eaLnBrk="0" hangingPunct="0"/>
            <a:endParaRPr lang="de-DE" b="1">
              <a:solidFill>
                <a:schemeClr val="tx2"/>
              </a:solidFill>
            </a:endParaRPr>
          </a:p>
          <a:p>
            <a:pPr eaLnBrk="0" hangingPunct="0"/>
            <a:r>
              <a:rPr lang="ru-RU" b="1">
                <a:solidFill>
                  <a:schemeClr val="tx2"/>
                </a:solidFill>
              </a:rPr>
              <a:t>Безопасность по разделам</a:t>
            </a:r>
            <a:r>
              <a:rPr lang="de-DE" b="1">
                <a:solidFill>
                  <a:schemeClr val="tx2"/>
                </a:solidFill>
              </a:rPr>
              <a:t>:</a:t>
            </a:r>
            <a:endParaRPr lang="de-DE" sz="2800" b="1"/>
          </a:p>
        </p:txBody>
      </p:sp>
      <p:sp>
        <p:nvSpPr>
          <p:cNvPr id="31759" name="AutoShape 272">
            <a:hlinkClick r:id="rId8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177800" y="5522913"/>
            <a:ext cx="1133475" cy="128587"/>
          </a:xfrm>
          <a:prstGeom prst="actionButtonBlank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ru-RU"/>
          </a:p>
        </p:txBody>
      </p:sp>
      <p:sp>
        <p:nvSpPr>
          <p:cNvPr id="31760" name="AutoShape 280">
            <a:hlinkClick r:id="rId6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138113" y="5545138"/>
            <a:ext cx="1133475" cy="128587"/>
          </a:xfrm>
          <a:prstGeom prst="actionButtonBlank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ru-RU"/>
          </a:p>
        </p:txBody>
      </p:sp>
      <p:sp>
        <p:nvSpPr>
          <p:cNvPr id="31761" name="AutoShape 281">
            <a:hlinkClick r:id="rId9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136525" y="5818188"/>
            <a:ext cx="1133475" cy="128587"/>
          </a:xfrm>
          <a:prstGeom prst="actionButtonBlank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ru-RU"/>
          </a:p>
        </p:txBody>
      </p:sp>
      <p:grpSp>
        <p:nvGrpSpPr>
          <p:cNvPr id="31762" name="Группа 96"/>
          <p:cNvGrpSpPr>
            <a:grpSpLocks/>
          </p:cNvGrpSpPr>
          <p:nvPr/>
        </p:nvGrpSpPr>
        <p:grpSpPr bwMode="auto">
          <a:xfrm>
            <a:off x="36513" y="2633663"/>
            <a:ext cx="1260475" cy="2308225"/>
            <a:chOff x="36512" y="2633602"/>
            <a:chExt cx="1260476" cy="2307701"/>
          </a:xfrm>
        </p:grpSpPr>
        <p:grpSp>
          <p:nvGrpSpPr>
            <p:cNvPr id="31773" name="Group 224"/>
            <p:cNvGrpSpPr>
              <a:grpSpLocks/>
            </p:cNvGrpSpPr>
            <p:nvPr/>
          </p:nvGrpSpPr>
          <p:grpSpPr bwMode="auto">
            <a:xfrm>
              <a:off x="36512" y="2768425"/>
              <a:ext cx="1216024" cy="183984"/>
              <a:chOff x="40" y="1892"/>
              <a:chExt cx="766" cy="116"/>
            </a:xfrm>
          </p:grpSpPr>
          <p:sp>
            <p:nvSpPr>
              <p:cNvPr id="31790" name="Rectangle 190"/>
              <p:cNvSpPr>
                <a:spLocks noChangeArrowheads="1"/>
              </p:cNvSpPr>
              <p:nvPr/>
            </p:nvSpPr>
            <p:spPr bwMode="auto">
              <a:xfrm>
                <a:off x="40" y="1915"/>
                <a:ext cx="64" cy="69"/>
              </a:xfrm>
              <a:prstGeom prst="rect">
                <a:avLst/>
              </a:prstGeom>
              <a:solidFill>
                <a:srgbClr val="7C79AF"/>
              </a:solidFill>
              <a:ln w="6350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ru-RU"/>
              </a:p>
            </p:txBody>
          </p:sp>
          <p:sp>
            <p:nvSpPr>
              <p:cNvPr id="31791" name="Text Box 191"/>
              <p:cNvSpPr txBox="1">
                <a:spLocks noChangeArrowheads="1"/>
              </p:cNvSpPr>
              <p:nvPr/>
            </p:nvSpPr>
            <p:spPr bwMode="auto">
              <a:xfrm>
                <a:off x="139" y="1892"/>
                <a:ext cx="667" cy="1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 eaLnBrk="0" hangingPunct="0"/>
                <a:r>
                  <a:rPr lang="ru-RU" sz="1200">
                    <a:solidFill>
                      <a:srgbClr val="CCCCFF"/>
                    </a:solidFill>
                  </a:rPr>
                  <a:t>История</a:t>
                </a:r>
                <a:endParaRPr lang="de-DE" sz="1200">
                  <a:solidFill>
                    <a:srgbClr val="CCCCFF"/>
                  </a:solidFill>
                </a:endParaRPr>
              </a:p>
            </p:txBody>
          </p:sp>
        </p:grpSp>
        <p:grpSp>
          <p:nvGrpSpPr>
            <p:cNvPr id="31774" name="Group 225"/>
            <p:cNvGrpSpPr>
              <a:grpSpLocks/>
            </p:cNvGrpSpPr>
            <p:nvPr/>
          </p:nvGrpSpPr>
          <p:grpSpPr bwMode="auto">
            <a:xfrm>
              <a:off x="36512" y="2939720"/>
              <a:ext cx="1216024" cy="183984"/>
              <a:chOff x="40" y="2000"/>
              <a:chExt cx="766" cy="116"/>
            </a:xfrm>
          </p:grpSpPr>
          <p:sp>
            <p:nvSpPr>
              <p:cNvPr id="31788" name="Rectangle 193"/>
              <p:cNvSpPr>
                <a:spLocks noChangeArrowheads="1"/>
              </p:cNvSpPr>
              <p:nvPr/>
            </p:nvSpPr>
            <p:spPr bwMode="auto">
              <a:xfrm>
                <a:off x="40" y="2023"/>
                <a:ext cx="64" cy="69"/>
              </a:xfrm>
              <a:prstGeom prst="rect">
                <a:avLst/>
              </a:prstGeom>
              <a:solidFill>
                <a:srgbClr val="FF0000"/>
              </a:solidFill>
              <a:ln w="6350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ru-RU"/>
              </a:p>
            </p:txBody>
          </p:sp>
          <p:sp>
            <p:nvSpPr>
              <p:cNvPr id="31789" name="Text Box 194"/>
              <p:cNvSpPr txBox="1">
                <a:spLocks noChangeArrowheads="1"/>
              </p:cNvSpPr>
              <p:nvPr/>
            </p:nvSpPr>
            <p:spPr bwMode="auto">
              <a:xfrm>
                <a:off x="139" y="2000"/>
                <a:ext cx="667" cy="1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 eaLnBrk="0" hangingPunct="0"/>
                <a:r>
                  <a:rPr lang="ru-RU" sz="1200">
                    <a:solidFill>
                      <a:srgbClr val="FF0000"/>
                    </a:solidFill>
                  </a:rPr>
                  <a:t>Группы продуктов</a:t>
                </a:r>
                <a:endParaRPr lang="de-DE" sz="1200">
                  <a:solidFill>
                    <a:srgbClr val="FF0000"/>
                  </a:solidFill>
                </a:endParaRPr>
              </a:p>
            </p:txBody>
          </p:sp>
        </p:grpSp>
        <p:grpSp>
          <p:nvGrpSpPr>
            <p:cNvPr id="31775" name="Group 198"/>
            <p:cNvGrpSpPr>
              <a:grpSpLocks/>
            </p:cNvGrpSpPr>
            <p:nvPr/>
          </p:nvGrpSpPr>
          <p:grpSpPr bwMode="auto">
            <a:xfrm>
              <a:off x="49212" y="4463933"/>
              <a:ext cx="1247776" cy="183984"/>
              <a:chOff x="48" y="3657"/>
              <a:chExt cx="786" cy="116"/>
            </a:xfrm>
          </p:grpSpPr>
          <p:sp>
            <p:nvSpPr>
              <p:cNvPr id="31786" name="Rectangle 199"/>
              <p:cNvSpPr>
                <a:spLocks noChangeArrowheads="1"/>
              </p:cNvSpPr>
              <p:nvPr/>
            </p:nvSpPr>
            <p:spPr bwMode="auto">
              <a:xfrm>
                <a:off x="48" y="3672"/>
                <a:ext cx="64" cy="69"/>
              </a:xfrm>
              <a:prstGeom prst="rect">
                <a:avLst/>
              </a:prstGeom>
              <a:solidFill>
                <a:srgbClr val="7C79AF"/>
              </a:solidFill>
              <a:ln w="6350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ru-RU"/>
              </a:p>
            </p:txBody>
          </p:sp>
          <p:sp>
            <p:nvSpPr>
              <p:cNvPr id="31787" name="Text Box 200"/>
              <p:cNvSpPr txBox="1">
                <a:spLocks noChangeArrowheads="1"/>
              </p:cNvSpPr>
              <p:nvPr/>
            </p:nvSpPr>
            <p:spPr bwMode="auto">
              <a:xfrm>
                <a:off x="167" y="3657"/>
                <a:ext cx="667" cy="1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 eaLnBrk="0" hangingPunct="0"/>
                <a:r>
                  <a:rPr lang="ru-RU" sz="1200">
                    <a:solidFill>
                      <a:srgbClr val="CCCCFF"/>
                    </a:solidFill>
                  </a:rPr>
                  <a:t>Сотрудники</a:t>
                </a:r>
                <a:endParaRPr lang="de-DE" sz="1200">
                  <a:solidFill>
                    <a:srgbClr val="CCCCFF"/>
                  </a:solidFill>
                </a:endParaRPr>
              </a:p>
            </p:txBody>
          </p:sp>
        </p:grpSp>
        <p:grpSp>
          <p:nvGrpSpPr>
            <p:cNvPr id="31776" name="Group 201"/>
            <p:cNvGrpSpPr>
              <a:grpSpLocks/>
            </p:cNvGrpSpPr>
            <p:nvPr/>
          </p:nvGrpSpPr>
          <p:grpSpPr bwMode="auto">
            <a:xfrm>
              <a:off x="44449" y="3926251"/>
              <a:ext cx="1250949" cy="369554"/>
              <a:chOff x="45" y="3640"/>
              <a:chExt cx="788" cy="233"/>
            </a:xfrm>
          </p:grpSpPr>
          <p:sp>
            <p:nvSpPr>
              <p:cNvPr id="31784" name="Rectangle 202"/>
              <p:cNvSpPr>
                <a:spLocks noChangeArrowheads="1"/>
              </p:cNvSpPr>
              <p:nvPr/>
            </p:nvSpPr>
            <p:spPr bwMode="auto">
              <a:xfrm>
                <a:off x="45" y="3659"/>
                <a:ext cx="64" cy="69"/>
              </a:xfrm>
              <a:prstGeom prst="rect">
                <a:avLst/>
              </a:prstGeom>
              <a:solidFill>
                <a:srgbClr val="7C79AF"/>
              </a:solidFill>
              <a:ln w="6350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ru-RU"/>
              </a:p>
            </p:txBody>
          </p:sp>
          <p:sp>
            <p:nvSpPr>
              <p:cNvPr id="31785" name="Text Box 203"/>
              <p:cNvSpPr txBox="1">
                <a:spLocks noChangeArrowheads="1"/>
              </p:cNvSpPr>
              <p:nvPr/>
            </p:nvSpPr>
            <p:spPr bwMode="auto">
              <a:xfrm>
                <a:off x="142" y="3640"/>
                <a:ext cx="691" cy="2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 eaLnBrk="0" hangingPunct="0"/>
                <a:r>
                  <a:rPr lang="de-DE" sz="1200">
                    <a:solidFill>
                      <a:srgbClr val="CCCCFF"/>
                    </a:solidFill>
                  </a:rPr>
                  <a:t>Dehn </a:t>
                </a:r>
                <a:r>
                  <a:rPr lang="ru-RU" sz="1200">
                    <a:solidFill>
                      <a:srgbClr val="CCCCFF"/>
                    </a:solidFill>
                  </a:rPr>
                  <a:t>на мировом</a:t>
                </a:r>
              </a:p>
              <a:p>
                <a:pPr eaLnBrk="0" hangingPunct="0"/>
                <a:r>
                  <a:rPr lang="ru-RU" sz="1200">
                    <a:solidFill>
                      <a:srgbClr val="CCCCFF"/>
                    </a:solidFill>
                  </a:rPr>
                  <a:t>рынке</a:t>
                </a:r>
                <a:endParaRPr lang="de-DE" sz="1200">
                  <a:solidFill>
                    <a:srgbClr val="CCCCFF"/>
                  </a:solidFill>
                </a:endParaRPr>
              </a:p>
            </p:txBody>
          </p:sp>
        </p:grpSp>
        <p:grpSp>
          <p:nvGrpSpPr>
            <p:cNvPr id="31777" name="Group 207"/>
            <p:cNvGrpSpPr>
              <a:grpSpLocks/>
            </p:cNvGrpSpPr>
            <p:nvPr/>
          </p:nvGrpSpPr>
          <p:grpSpPr bwMode="auto">
            <a:xfrm>
              <a:off x="49212" y="4647917"/>
              <a:ext cx="1247774" cy="183984"/>
              <a:chOff x="48" y="3665"/>
              <a:chExt cx="786" cy="116"/>
            </a:xfrm>
          </p:grpSpPr>
          <p:sp>
            <p:nvSpPr>
              <p:cNvPr id="31782" name="Rectangle 208"/>
              <p:cNvSpPr>
                <a:spLocks noChangeArrowheads="1"/>
              </p:cNvSpPr>
              <p:nvPr/>
            </p:nvSpPr>
            <p:spPr bwMode="auto">
              <a:xfrm>
                <a:off x="48" y="3665"/>
                <a:ext cx="64" cy="69"/>
              </a:xfrm>
              <a:prstGeom prst="rect">
                <a:avLst/>
              </a:prstGeom>
              <a:solidFill>
                <a:srgbClr val="7C79AF"/>
              </a:solidFill>
              <a:ln w="6350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ru-RU"/>
              </a:p>
            </p:txBody>
          </p:sp>
          <p:sp>
            <p:nvSpPr>
              <p:cNvPr id="31783" name="Text Box 209"/>
              <p:cNvSpPr txBox="1">
                <a:spLocks noChangeArrowheads="1"/>
              </p:cNvSpPr>
              <p:nvPr/>
            </p:nvSpPr>
            <p:spPr bwMode="auto">
              <a:xfrm>
                <a:off x="167" y="3665"/>
                <a:ext cx="667" cy="1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 eaLnBrk="0" hangingPunct="0"/>
                <a:r>
                  <a:rPr lang="ru-RU" sz="1200">
                    <a:solidFill>
                      <a:srgbClr val="CCCCFF"/>
                    </a:solidFill>
                  </a:rPr>
                  <a:t>Образование</a:t>
                </a:r>
                <a:endParaRPr lang="de-DE" sz="1200">
                  <a:solidFill>
                    <a:srgbClr val="CCCCFF"/>
                  </a:solidFill>
                </a:endParaRPr>
              </a:p>
            </p:txBody>
          </p:sp>
        </p:grpSp>
        <p:grpSp>
          <p:nvGrpSpPr>
            <p:cNvPr id="31778" name="Group 210"/>
            <p:cNvGrpSpPr>
              <a:grpSpLocks/>
            </p:cNvGrpSpPr>
            <p:nvPr/>
          </p:nvGrpSpPr>
          <p:grpSpPr bwMode="auto">
            <a:xfrm>
              <a:off x="49213" y="4757321"/>
              <a:ext cx="1246188" cy="183982"/>
              <a:chOff x="48" y="3226"/>
              <a:chExt cx="785" cy="116"/>
            </a:xfrm>
          </p:grpSpPr>
          <p:sp>
            <p:nvSpPr>
              <p:cNvPr id="31780" name="Rectangle 211"/>
              <p:cNvSpPr>
                <a:spLocks noChangeArrowheads="1"/>
              </p:cNvSpPr>
              <p:nvPr/>
            </p:nvSpPr>
            <p:spPr bwMode="auto">
              <a:xfrm>
                <a:off x="48" y="3273"/>
                <a:ext cx="64" cy="69"/>
              </a:xfrm>
              <a:prstGeom prst="rect">
                <a:avLst/>
              </a:prstGeom>
              <a:solidFill>
                <a:srgbClr val="7C79AF"/>
              </a:solidFill>
              <a:ln w="6350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ru-RU"/>
              </a:p>
            </p:txBody>
          </p:sp>
          <p:sp>
            <p:nvSpPr>
              <p:cNvPr id="31781" name="Text Box 212"/>
              <p:cNvSpPr txBox="1">
                <a:spLocks noChangeArrowheads="1"/>
              </p:cNvSpPr>
              <p:nvPr/>
            </p:nvSpPr>
            <p:spPr bwMode="auto">
              <a:xfrm>
                <a:off x="166" y="3226"/>
                <a:ext cx="667" cy="1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 eaLnBrk="0" hangingPunct="0"/>
                <a:r>
                  <a:rPr lang="ru-RU" sz="1200">
                    <a:solidFill>
                      <a:srgbClr val="CCCCFF"/>
                    </a:solidFill>
                  </a:rPr>
                  <a:t>Философия</a:t>
                </a:r>
                <a:endParaRPr lang="de-DE" sz="1200">
                  <a:solidFill>
                    <a:srgbClr val="CCCCFF"/>
                  </a:solidFill>
                </a:endParaRPr>
              </a:p>
            </p:txBody>
          </p:sp>
        </p:grpSp>
        <p:sp>
          <p:nvSpPr>
            <p:cNvPr id="29731" name="Rectangle 214"/>
            <p:cNvSpPr>
              <a:spLocks noChangeArrowheads="1"/>
            </p:cNvSpPr>
            <p:nvPr/>
          </p:nvSpPr>
          <p:spPr bwMode="auto">
            <a:xfrm>
              <a:off x="36512" y="2633602"/>
              <a:ext cx="101600" cy="109512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eaLnBrk="0" hangingPunct="0">
                <a:defRPr/>
              </a:pPr>
              <a:endParaRPr lang="ru-RU">
                <a:cs typeface="+mn-cs"/>
              </a:endParaRPr>
            </a:p>
          </p:txBody>
        </p:sp>
      </p:grpSp>
      <p:grpSp>
        <p:nvGrpSpPr>
          <p:cNvPr id="31763" name="Группа 94"/>
          <p:cNvGrpSpPr>
            <a:grpSpLocks/>
          </p:cNvGrpSpPr>
          <p:nvPr/>
        </p:nvGrpSpPr>
        <p:grpSpPr bwMode="auto">
          <a:xfrm>
            <a:off x="44450" y="2597150"/>
            <a:ext cx="1235075" cy="2824163"/>
            <a:chOff x="44450" y="2597120"/>
            <a:chExt cx="1235076" cy="2824193"/>
          </a:xfrm>
        </p:grpSpPr>
        <p:sp>
          <p:nvSpPr>
            <p:cNvPr id="31764" name="Rectangle 116"/>
            <p:cNvSpPr>
              <a:spLocks noChangeArrowheads="1"/>
            </p:cNvSpPr>
            <p:nvPr/>
          </p:nvSpPr>
          <p:spPr bwMode="auto">
            <a:xfrm>
              <a:off x="177801" y="3368675"/>
              <a:ext cx="74613" cy="80963"/>
            </a:xfrm>
            <a:prstGeom prst="rect">
              <a:avLst/>
            </a:prstGeom>
            <a:solidFill>
              <a:srgbClr val="7C79AF"/>
            </a:solidFill>
            <a:ln w="635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ru-RU"/>
            </a:p>
          </p:txBody>
        </p:sp>
        <p:sp>
          <p:nvSpPr>
            <p:cNvPr id="31765" name="AutoShape 279">
              <a:hlinkClick r:id="rId10" action="ppaction://hlinksldjump" highlightClick="1"/>
            </p:cNvPr>
            <p:cNvSpPr>
              <a:spLocks noChangeArrowheads="1"/>
            </p:cNvSpPr>
            <p:nvPr/>
          </p:nvSpPr>
          <p:spPr bwMode="auto">
            <a:xfrm>
              <a:off x="146051" y="5292725"/>
              <a:ext cx="1133475" cy="128588"/>
            </a:xfrm>
            <a:prstGeom prst="actionButtonBlank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ru-RU"/>
            </a:p>
          </p:txBody>
        </p:sp>
        <p:grpSp>
          <p:nvGrpSpPr>
            <p:cNvPr id="31766" name="Group 195"/>
            <p:cNvGrpSpPr>
              <a:grpSpLocks/>
            </p:cNvGrpSpPr>
            <p:nvPr/>
          </p:nvGrpSpPr>
          <p:grpSpPr bwMode="auto">
            <a:xfrm>
              <a:off x="44450" y="3756548"/>
              <a:ext cx="1192212" cy="183984"/>
              <a:chOff x="45" y="3323"/>
              <a:chExt cx="751" cy="116"/>
            </a:xfrm>
          </p:grpSpPr>
          <p:sp>
            <p:nvSpPr>
              <p:cNvPr id="31771" name="Rectangle 196"/>
              <p:cNvSpPr>
                <a:spLocks noChangeArrowheads="1"/>
              </p:cNvSpPr>
              <p:nvPr/>
            </p:nvSpPr>
            <p:spPr bwMode="auto">
              <a:xfrm>
                <a:off x="45" y="3346"/>
                <a:ext cx="64" cy="69"/>
              </a:xfrm>
              <a:prstGeom prst="rect">
                <a:avLst/>
              </a:prstGeom>
              <a:solidFill>
                <a:srgbClr val="7C79AF"/>
              </a:solidFill>
              <a:ln w="6350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ru-RU"/>
              </a:p>
            </p:txBody>
          </p:sp>
          <p:sp>
            <p:nvSpPr>
              <p:cNvPr id="31772" name="Text Box 197"/>
              <p:cNvSpPr txBox="1">
                <a:spLocks noChangeArrowheads="1"/>
              </p:cNvSpPr>
              <p:nvPr/>
            </p:nvSpPr>
            <p:spPr bwMode="auto">
              <a:xfrm>
                <a:off x="129" y="3323"/>
                <a:ext cx="667" cy="1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 eaLnBrk="0" hangingPunct="0"/>
                <a:r>
                  <a:rPr lang="ru-RU" sz="1200">
                    <a:solidFill>
                      <a:srgbClr val="CCCCFF"/>
                    </a:solidFill>
                  </a:rPr>
                  <a:t>Развитие</a:t>
                </a:r>
                <a:endParaRPr lang="de-DE" sz="1200">
                  <a:solidFill>
                    <a:srgbClr val="CCCCFF"/>
                  </a:solidFill>
                </a:endParaRPr>
              </a:p>
            </p:txBody>
          </p:sp>
        </p:grpSp>
        <p:grpSp>
          <p:nvGrpSpPr>
            <p:cNvPr id="31767" name="Group 204"/>
            <p:cNvGrpSpPr>
              <a:grpSpLocks/>
            </p:cNvGrpSpPr>
            <p:nvPr/>
          </p:nvGrpSpPr>
          <p:grpSpPr bwMode="auto">
            <a:xfrm>
              <a:off x="53975" y="4303742"/>
              <a:ext cx="1216027" cy="183984"/>
              <a:chOff x="51" y="3760"/>
              <a:chExt cx="766" cy="116"/>
            </a:xfrm>
          </p:grpSpPr>
          <p:sp>
            <p:nvSpPr>
              <p:cNvPr id="31769" name="Rectangle 205"/>
              <p:cNvSpPr>
                <a:spLocks noChangeArrowheads="1"/>
              </p:cNvSpPr>
              <p:nvPr/>
            </p:nvSpPr>
            <p:spPr bwMode="auto">
              <a:xfrm>
                <a:off x="51" y="3760"/>
                <a:ext cx="64" cy="69"/>
              </a:xfrm>
              <a:prstGeom prst="rect">
                <a:avLst/>
              </a:prstGeom>
              <a:solidFill>
                <a:srgbClr val="7C79AF"/>
              </a:solidFill>
              <a:ln w="6350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ru-RU"/>
              </a:p>
            </p:txBody>
          </p:sp>
          <p:sp>
            <p:nvSpPr>
              <p:cNvPr id="31770" name="Text Box 206"/>
              <p:cNvSpPr txBox="1">
                <a:spLocks noChangeArrowheads="1"/>
              </p:cNvSpPr>
              <p:nvPr/>
            </p:nvSpPr>
            <p:spPr bwMode="auto">
              <a:xfrm>
                <a:off x="150" y="3760"/>
                <a:ext cx="667" cy="1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 eaLnBrk="0" hangingPunct="0"/>
                <a:r>
                  <a:rPr lang="ru-RU" sz="1200">
                    <a:solidFill>
                      <a:srgbClr val="CCCCFF"/>
                    </a:solidFill>
                  </a:rPr>
                  <a:t>Рекомендации</a:t>
                </a:r>
                <a:endParaRPr lang="de-DE" sz="1200">
                  <a:solidFill>
                    <a:srgbClr val="CCCCFF"/>
                  </a:solidFill>
                </a:endParaRPr>
              </a:p>
            </p:txBody>
          </p:sp>
        </p:grpSp>
        <p:sp>
          <p:nvSpPr>
            <p:cNvPr id="29720" name="Text Box 215"/>
            <p:cNvSpPr txBox="1">
              <a:spLocks noChangeArrowheads="1"/>
            </p:cNvSpPr>
            <p:nvPr/>
          </p:nvSpPr>
          <p:spPr bwMode="auto">
            <a:xfrm>
              <a:off x="193675" y="2597120"/>
              <a:ext cx="1058864" cy="1841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eaLnBrk="0" hangingPunct="0">
                <a:defRPr/>
              </a:pPr>
              <a:r>
                <a:rPr lang="ru-RU" sz="1200" dirty="0">
                  <a:solidFill>
                    <a:schemeClr val="accent5">
                      <a:lumMod val="60000"/>
                      <a:lumOff val="40000"/>
                    </a:schemeClr>
                  </a:solidFill>
                  <a:cs typeface="+mn-cs"/>
                </a:rPr>
                <a:t>Старт</a:t>
              </a:r>
              <a:endParaRPr lang="de-DE" sz="1200" dirty="0">
                <a:solidFill>
                  <a:schemeClr val="accent5">
                    <a:lumMod val="60000"/>
                    <a:lumOff val="40000"/>
                  </a:schemeClr>
                </a:solidFill>
                <a:cs typeface="+mn-cs"/>
              </a:endParaRPr>
            </a:p>
          </p:txBody>
        </p:sp>
      </p:grp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Нижний колонтитул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Unternehmenspräsentation      Stand: 2/2008</a:t>
            </a:r>
            <a:endParaRPr lang="en-US" sz="1400" smtClean="0"/>
          </a:p>
        </p:txBody>
      </p:sp>
      <p:sp>
        <p:nvSpPr>
          <p:cNvPr id="22531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8193160-6BF1-4D8E-B840-3F17A5D3B6F8}" type="slidenum">
              <a:rPr lang="en-US" smtClean="0"/>
              <a:pPr>
                <a:defRPr/>
              </a:pPr>
              <a:t>18</a:t>
            </a:fld>
            <a:endParaRPr lang="en-US" smtClean="0"/>
          </a:p>
        </p:txBody>
      </p:sp>
      <p:pic>
        <p:nvPicPr>
          <p:cNvPr id="32772" name="Picture 7" descr="C:\Eigene Dateien\Fotos\Labor 2003\DS113_zuSeite1_120dpi_6cm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52600" y="4527550"/>
            <a:ext cx="2057400" cy="1998663"/>
          </a:xfrm>
          <a:prstGeom prst="rect">
            <a:avLst/>
          </a:prstGeom>
          <a:noFill/>
          <a:ln w="9525">
            <a:solidFill>
              <a:srgbClr val="000099"/>
            </a:solidFill>
            <a:miter lim="800000"/>
            <a:headEnd/>
            <a:tailEnd/>
          </a:ln>
        </p:spPr>
      </p:pic>
      <p:pic>
        <p:nvPicPr>
          <p:cNvPr id="32773" name="Picture 10" descr="C:\Eigene Dateien\Fotos\Labor 2003\DS113_Seite4_a_120dpi_6cm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43700" y="2573338"/>
            <a:ext cx="2014538" cy="1846262"/>
          </a:xfrm>
          <a:prstGeom prst="rect">
            <a:avLst/>
          </a:prstGeom>
          <a:noFill/>
          <a:ln w="9525">
            <a:solidFill>
              <a:srgbClr val="000099"/>
            </a:solidFill>
            <a:miter lim="800000"/>
            <a:headEnd/>
            <a:tailEnd/>
          </a:ln>
        </p:spPr>
      </p:pic>
      <p:sp>
        <p:nvSpPr>
          <p:cNvPr id="32774" name="Rectangle 6"/>
          <p:cNvSpPr>
            <a:spLocks noChangeArrowheads="1"/>
          </p:cNvSpPr>
          <p:nvPr/>
        </p:nvSpPr>
        <p:spPr bwMode="auto">
          <a:xfrm>
            <a:off x="1735138" y="1389063"/>
            <a:ext cx="6475412" cy="250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90000">
            <a:spAutoFit/>
          </a:bodyPr>
          <a:lstStyle/>
          <a:p>
            <a:pPr eaLnBrk="0" hangingPunct="0">
              <a:tabLst>
                <a:tab pos="3810000" algn="l"/>
              </a:tabLst>
            </a:pPr>
            <a:r>
              <a:rPr lang="ru-RU" sz="2000">
                <a:solidFill>
                  <a:srgbClr val="003399"/>
                </a:solidFill>
              </a:rPr>
              <a:t>Интенсивные</a:t>
            </a:r>
            <a:r>
              <a:rPr lang="en-GB" sz="2000">
                <a:solidFill>
                  <a:srgbClr val="003399"/>
                </a:solidFill>
              </a:rPr>
              <a:t>, </a:t>
            </a:r>
            <a:r>
              <a:rPr lang="ru-RU" sz="2000">
                <a:solidFill>
                  <a:srgbClr val="003399"/>
                </a:solidFill>
              </a:rPr>
              <a:t>ориентированные на применение и запросы клиентов новые разработки выступают двигателем</a:t>
            </a:r>
            <a:r>
              <a:rPr lang="en-GB" sz="2000">
                <a:solidFill>
                  <a:srgbClr val="003399"/>
                </a:solidFill>
              </a:rPr>
              <a:t> </a:t>
            </a:r>
            <a:r>
              <a:rPr lang="ru-RU" sz="2000">
                <a:solidFill>
                  <a:srgbClr val="003399"/>
                </a:solidFill>
              </a:rPr>
              <a:t>нашей коммерческой деятельности для того, чтобы и далее развиваться и быть на острие технологи-</a:t>
            </a:r>
          </a:p>
          <a:p>
            <a:pPr eaLnBrk="0" hangingPunct="0">
              <a:tabLst>
                <a:tab pos="3810000" algn="l"/>
              </a:tabLst>
            </a:pPr>
            <a:r>
              <a:rPr lang="ru-RU" sz="2000">
                <a:solidFill>
                  <a:srgbClr val="003399"/>
                </a:solidFill>
              </a:rPr>
              <a:t>ческого  прогресса.</a:t>
            </a:r>
            <a:r>
              <a:rPr lang="en-GB" sz="2000">
                <a:solidFill>
                  <a:srgbClr val="003399"/>
                </a:solidFill>
              </a:rPr>
              <a:t> </a:t>
            </a:r>
          </a:p>
          <a:p>
            <a:pPr eaLnBrk="0" hangingPunct="0">
              <a:tabLst>
                <a:tab pos="3810000" algn="l"/>
              </a:tabLst>
            </a:pPr>
            <a:r>
              <a:rPr lang="ru-RU" sz="2000">
                <a:solidFill>
                  <a:srgbClr val="003399"/>
                </a:solidFill>
              </a:rPr>
              <a:t>Для этого мы организовали у себя известную во</a:t>
            </a:r>
          </a:p>
          <a:p>
            <a:pPr eaLnBrk="0" hangingPunct="0">
              <a:tabLst>
                <a:tab pos="3810000" algn="l"/>
              </a:tabLst>
            </a:pPr>
            <a:r>
              <a:rPr lang="ru-RU" sz="2000">
                <a:solidFill>
                  <a:srgbClr val="003399"/>
                </a:solidFill>
              </a:rPr>
              <a:t> всём мире высоковольтную </a:t>
            </a:r>
            <a:r>
              <a:rPr lang="en-GB" sz="2000">
                <a:solidFill>
                  <a:srgbClr val="003399"/>
                </a:solidFill>
              </a:rPr>
              <a:t> </a:t>
            </a:r>
            <a:r>
              <a:rPr lang="ru-RU" sz="2000">
                <a:solidFill>
                  <a:srgbClr val="003399"/>
                </a:solidFill>
              </a:rPr>
              <a:t>лабораторию </a:t>
            </a:r>
          </a:p>
          <a:p>
            <a:pPr eaLnBrk="0" hangingPunct="0">
              <a:tabLst>
                <a:tab pos="3810000" algn="l"/>
              </a:tabLst>
            </a:pPr>
            <a:r>
              <a:rPr lang="ru-RU" sz="2000">
                <a:solidFill>
                  <a:srgbClr val="003399"/>
                </a:solidFill>
              </a:rPr>
              <a:t>с единственными в своём роде параметрами. </a:t>
            </a:r>
            <a:r>
              <a:rPr lang="en-GB" sz="2000">
                <a:solidFill>
                  <a:srgbClr val="003399"/>
                </a:solidFill>
              </a:rPr>
              <a:t>.</a:t>
            </a:r>
          </a:p>
        </p:txBody>
      </p:sp>
      <p:pic>
        <p:nvPicPr>
          <p:cNvPr id="32775" name="Picture 9" descr="C:\Eigene Dateien\Fotos\Labor 2003\DS113_Seite4_b_120dpi_6cm.jpg"/>
          <p:cNvPicPr>
            <a:picLocks noChangeAspect="1" noChangeArrowheads="1"/>
          </p:cNvPicPr>
          <p:nvPr/>
        </p:nvPicPr>
        <p:blipFill>
          <a:blip r:embed="rId5" cstate="print"/>
          <a:srcRect b="9720"/>
          <a:stretch>
            <a:fillRect/>
          </a:stretch>
        </p:blipFill>
        <p:spPr bwMode="auto">
          <a:xfrm>
            <a:off x="6411913" y="4579938"/>
            <a:ext cx="2346325" cy="1946275"/>
          </a:xfrm>
          <a:prstGeom prst="rect">
            <a:avLst/>
          </a:prstGeom>
          <a:noFill/>
          <a:ln w="9525">
            <a:solidFill>
              <a:srgbClr val="000099"/>
            </a:solidFill>
            <a:miter lim="800000"/>
            <a:headEnd/>
            <a:tailEnd/>
          </a:ln>
        </p:spPr>
      </p:pic>
      <p:pic>
        <p:nvPicPr>
          <p:cNvPr id="32776" name="Picture 11" descr="C:\Eigene Dateien\Fotos\Labor 2003\DS113_Seite3_a_120dpi_6cm.jpg"/>
          <p:cNvPicPr>
            <a:picLocks noChangeAspect="1" noChangeArrowheads="1"/>
          </p:cNvPicPr>
          <p:nvPr/>
        </p:nvPicPr>
        <p:blipFill>
          <a:blip r:embed="rId6" cstate="print"/>
          <a:srcRect l="7091" r="17726"/>
          <a:stretch>
            <a:fillRect/>
          </a:stretch>
        </p:blipFill>
        <p:spPr bwMode="auto">
          <a:xfrm>
            <a:off x="4000500" y="4525963"/>
            <a:ext cx="2247900" cy="2000250"/>
          </a:xfrm>
          <a:prstGeom prst="rect">
            <a:avLst/>
          </a:prstGeom>
          <a:noFill/>
          <a:ln w="9525">
            <a:solidFill>
              <a:srgbClr val="000099"/>
            </a:solidFill>
            <a:miter lim="800000"/>
            <a:headEnd/>
            <a:tailEnd/>
          </a:ln>
        </p:spPr>
      </p:pic>
      <p:pic>
        <p:nvPicPr>
          <p:cNvPr id="32777" name="Picture 8" descr="C:\Eigene Dateien\Fotos\Labor 2003\DS113_Seite5_a_120dpi_6cm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200775" y="3154363"/>
            <a:ext cx="1084263" cy="1992312"/>
          </a:xfrm>
          <a:prstGeom prst="rect">
            <a:avLst/>
          </a:prstGeom>
          <a:noFill/>
          <a:ln w="9525">
            <a:solidFill>
              <a:srgbClr val="000099"/>
            </a:solidFill>
            <a:miter lim="800000"/>
            <a:headEnd/>
            <a:tailEnd/>
          </a:ln>
        </p:spPr>
      </p:pic>
      <p:pic>
        <p:nvPicPr>
          <p:cNvPr id="32778" name="Picture 12" descr="C:\Eigene Dateien\Fotos\Labor 2003\DS113_Seite3_b_120dpi_6cm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513138" y="4038600"/>
            <a:ext cx="1363662" cy="1363663"/>
          </a:xfrm>
          <a:prstGeom prst="rect">
            <a:avLst/>
          </a:prstGeom>
          <a:noFill/>
          <a:ln w="9525">
            <a:solidFill>
              <a:srgbClr val="000099"/>
            </a:solidFill>
            <a:miter lim="800000"/>
            <a:headEnd/>
            <a:tailEnd/>
          </a:ln>
        </p:spPr>
      </p:pic>
      <p:sp>
        <p:nvSpPr>
          <p:cNvPr id="32779" name="Rectangle 13"/>
          <p:cNvSpPr>
            <a:spLocks noGrp="1" noChangeArrowheads="1"/>
          </p:cNvSpPr>
          <p:nvPr>
            <p:ph type="title"/>
          </p:nvPr>
        </p:nvSpPr>
        <p:spPr>
          <a:xfrm>
            <a:off x="2022475" y="158750"/>
            <a:ext cx="5597525" cy="427038"/>
          </a:xfrm>
        </p:spPr>
        <p:txBody>
          <a:bodyPr/>
          <a:lstStyle/>
          <a:p>
            <a:r>
              <a:rPr lang="ru-RU" smtClean="0"/>
              <a:t>Разработки </a:t>
            </a:r>
            <a:r>
              <a:rPr lang="de-DE" smtClean="0"/>
              <a:t>DEHN </a:t>
            </a:r>
          </a:p>
        </p:txBody>
      </p:sp>
      <p:grpSp>
        <p:nvGrpSpPr>
          <p:cNvPr id="32780" name="Группа 39"/>
          <p:cNvGrpSpPr>
            <a:grpSpLocks/>
          </p:cNvGrpSpPr>
          <p:nvPr/>
        </p:nvGrpSpPr>
        <p:grpSpPr bwMode="auto">
          <a:xfrm>
            <a:off x="63500" y="2560638"/>
            <a:ext cx="1258888" cy="1736725"/>
            <a:chOff x="63500" y="2832098"/>
            <a:chExt cx="1258889" cy="1738301"/>
          </a:xfrm>
        </p:grpSpPr>
        <p:grpSp>
          <p:nvGrpSpPr>
            <p:cNvPr id="32781" name="Group 224"/>
            <p:cNvGrpSpPr>
              <a:grpSpLocks/>
            </p:cNvGrpSpPr>
            <p:nvPr/>
          </p:nvGrpSpPr>
          <p:grpSpPr bwMode="auto">
            <a:xfrm>
              <a:off x="63500" y="3003558"/>
              <a:ext cx="1216025" cy="184151"/>
              <a:chOff x="40" y="1892"/>
              <a:chExt cx="766" cy="116"/>
            </a:xfrm>
          </p:grpSpPr>
          <p:sp>
            <p:nvSpPr>
              <p:cNvPr id="32805" name="Rectangle 190"/>
              <p:cNvSpPr>
                <a:spLocks noChangeArrowheads="1"/>
              </p:cNvSpPr>
              <p:nvPr/>
            </p:nvSpPr>
            <p:spPr bwMode="auto">
              <a:xfrm>
                <a:off x="40" y="1915"/>
                <a:ext cx="64" cy="69"/>
              </a:xfrm>
              <a:prstGeom prst="rect">
                <a:avLst/>
              </a:prstGeom>
              <a:solidFill>
                <a:srgbClr val="7C79AF"/>
              </a:solidFill>
              <a:ln w="6350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ru-RU"/>
              </a:p>
            </p:txBody>
          </p:sp>
          <p:sp>
            <p:nvSpPr>
              <p:cNvPr id="32806" name="Text Box 191"/>
              <p:cNvSpPr txBox="1">
                <a:spLocks noChangeArrowheads="1"/>
              </p:cNvSpPr>
              <p:nvPr/>
            </p:nvSpPr>
            <p:spPr bwMode="auto">
              <a:xfrm>
                <a:off x="139" y="1892"/>
                <a:ext cx="667" cy="1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 eaLnBrk="0" hangingPunct="0"/>
                <a:r>
                  <a:rPr lang="ru-RU" sz="1200">
                    <a:solidFill>
                      <a:srgbClr val="CCCCFF"/>
                    </a:solidFill>
                  </a:rPr>
                  <a:t>История</a:t>
                </a:r>
                <a:endParaRPr lang="de-DE" sz="1200">
                  <a:solidFill>
                    <a:srgbClr val="CCCCFF"/>
                  </a:solidFill>
                </a:endParaRPr>
              </a:p>
            </p:txBody>
          </p:sp>
        </p:grpSp>
        <p:grpSp>
          <p:nvGrpSpPr>
            <p:cNvPr id="32782" name="Group 225"/>
            <p:cNvGrpSpPr>
              <a:grpSpLocks/>
            </p:cNvGrpSpPr>
            <p:nvPr/>
          </p:nvGrpSpPr>
          <p:grpSpPr bwMode="auto">
            <a:xfrm>
              <a:off x="63500" y="3175009"/>
              <a:ext cx="1216025" cy="184151"/>
              <a:chOff x="40" y="2000"/>
              <a:chExt cx="766" cy="116"/>
            </a:xfrm>
          </p:grpSpPr>
          <p:sp>
            <p:nvSpPr>
              <p:cNvPr id="32803" name="Rectangle 193"/>
              <p:cNvSpPr>
                <a:spLocks noChangeArrowheads="1"/>
              </p:cNvSpPr>
              <p:nvPr/>
            </p:nvSpPr>
            <p:spPr bwMode="auto">
              <a:xfrm>
                <a:off x="40" y="2023"/>
                <a:ext cx="64" cy="69"/>
              </a:xfrm>
              <a:prstGeom prst="rect">
                <a:avLst/>
              </a:prstGeom>
              <a:solidFill>
                <a:srgbClr val="7C79AF"/>
              </a:solidFill>
              <a:ln w="6350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ru-RU"/>
              </a:p>
            </p:txBody>
          </p:sp>
          <p:sp>
            <p:nvSpPr>
              <p:cNvPr id="32804" name="Text Box 194"/>
              <p:cNvSpPr txBox="1">
                <a:spLocks noChangeArrowheads="1"/>
              </p:cNvSpPr>
              <p:nvPr/>
            </p:nvSpPr>
            <p:spPr bwMode="auto">
              <a:xfrm>
                <a:off x="139" y="2000"/>
                <a:ext cx="667" cy="1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 eaLnBrk="0" hangingPunct="0"/>
                <a:r>
                  <a:rPr lang="ru-RU" sz="1200">
                    <a:solidFill>
                      <a:srgbClr val="CCCCFF"/>
                    </a:solidFill>
                  </a:rPr>
                  <a:t>Группы продуктов</a:t>
                </a:r>
                <a:endParaRPr lang="de-DE" sz="1200">
                  <a:solidFill>
                    <a:srgbClr val="CCCCFF"/>
                  </a:solidFill>
                </a:endParaRPr>
              </a:p>
            </p:txBody>
          </p:sp>
        </p:grpSp>
        <p:grpSp>
          <p:nvGrpSpPr>
            <p:cNvPr id="32783" name="Group 195"/>
            <p:cNvGrpSpPr>
              <a:grpSpLocks/>
            </p:cNvGrpSpPr>
            <p:nvPr/>
          </p:nvGrpSpPr>
          <p:grpSpPr bwMode="auto">
            <a:xfrm>
              <a:off x="63500" y="3346462"/>
              <a:ext cx="1216025" cy="184151"/>
              <a:chOff x="40" y="2916"/>
              <a:chExt cx="766" cy="116"/>
            </a:xfrm>
          </p:grpSpPr>
          <p:sp>
            <p:nvSpPr>
              <p:cNvPr id="32801" name="Rectangle 196"/>
              <p:cNvSpPr>
                <a:spLocks noChangeArrowheads="1"/>
              </p:cNvSpPr>
              <p:nvPr/>
            </p:nvSpPr>
            <p:spPr bwMode="auto">
              <a:xfrm>
                <a:off x="40" y="2940"/>
                <a:ext cx="64" cy="69"/>
              </a:xfrm>
              <a:prstGeom prst="rect">
                <a:avLst/>
              </a:prstGeom>
              <a:solidFill>
                <a:srgbClr val="FF0000"/>
              </a:solidFill>
              <a:ln w="6350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ru-RU"/>
              </a:p>
            </p:txBody>
          </p:sp>
          <p:sp>
            <p:nvSpPr>
              <p:cNvPr id="32802" name="Text Box 197"/>
              <p:cNvSpPr txBox="1">
                <a:spLocks noChangeArrowheads="1"/>
              </p:cNvSpPr>
              <p:nvPr/>
            </p:nvSpPr>
            <p:spPr bwMode="auto">
              <a:xfrm>
                <a:off x="139" y="2916"/>
                <a:ext cx="667" cy="1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 eaLnBrk="0" hangingPunct="0"/>
                <a:r>
                  <a:rPr lang="ru-RU" sz="1200">
                    <a:solidFill>
                      <a:srgbClr val="FF0000"/>
                    </a:solidFill>
                  </a:rPr>
                  <a:t>Развитие</a:t>
                </a:r>
                <a:endParaRPr lang="de-DE" sz="1200">
                  <a:solidFill>
                    <a:srgbClr val="FF0000"/>
                  </a:solidFill>
                </a:endParaRPr>
              </a:p>
            </p:txBody>
          </p:sp>
        </p:grpSp>
        <p:grpSp>
          <p:nvGrpSpPr>
            <p:cNvPr id="32784" name="Group 198"/>
            <p:cNvGrpSpPr>
              <a:grpSpLocks/>
            </p:cNvGrpSpPr>
            <p:nvPr/>
          </p:nvGrpSpPr>
          <p:grpSpPr bwMode="auto">
            <a:xfrm>
              <a:off x="63500" y="4054490"/>
              <a:ext cx="1254125" cy="184151"/>
              <a:chOff x="40" y="3250"/>
              <a:chExt cx="790" cy="116"/>
            </a:xfrm>
          </p:grpSpPr>
          <p:sp>
            <p:nvSpPr>
              <p:cNvPr id="32799" name="Rectangle 199"/>
              <p:cNvSpPr>
                <a:spLocks noChangeArrowheads="1"/>
              </p:cNvSpPr>
              <p:nvPr/>
            </p:nvSpPr>
            <p:spPr bwMode="auto">
              <a:xfrm>
                <a:off x="40" y="3282"/>
                <a:ext cx="64" cy="69"/>
              </a:xfrm>
              <a:prstGeom prst="rect">
                <a:avLst/>
              </a:prstGeom>
              <a:solidFill>
                <a:srgbClr val="7C79AF"/>
              </a:solidFill>
              <a:ln w="6350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ru-RU"/>
              </a:p>
            </p:txBody>
          </p:sp>
          <p:sp>
            <p:nvSpPr>
              <p:cNvPr id="32800" name="Text Box 200"/>
              <p:cNvSpPr txBox="1">
                <a:spLocks noChangeArrowheads="1"/>
              </p:cNvSpPr>
              <p:nvPr/>
            </p:nvSpPr>
            <p:spPr bwMode="auto">
              <a:xfrm>
                <a:off x="163" y="3250"/>
                <a:ext cx="667" cy="1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 eaLnBrk="0" hangingPunct="0"/>
                <a:r>
                  <a:rPr lang="ru-RU" sz="1200">
                    <a:solidFill>
                      <a:srgbClr val="CCCCFF"/>
                    </a:solidFill>
                  </a:rPr>
                  <a:t>Сотрудники</a:t>
                </a:r>
                <a:endParaRPr lang="de-DE" sz="1200">
                  <a:solidFill>
                    <a:srgbClr val="CCCCFF"/>
                  </a:solidFill>
                </a:endParaRPr>
              </a:p>
            </p:txBody>
          </p:sp>
        </p:grpSp>
        <p:grpSp>
          <p:nvGrpSpPr>
            <p:cNvPr id="32785" name="Group 201"/>
            <p:cNvGrpSpPr>
              <a:grpSpLocks/>
            </p:cNvGrpSpPr>
            <p:nvPr/>
          </p:nvGrpSpPr>
          <p:grpSpPr bwMode="auto">
            <a:xfrm>
              <a:off x="63500" y="3517907"/>
              <a:ext cx="1254125" cy="369889"/>
              <a:chOff x="40" y="3234"/>
              <a:chExt cx="790" cy="233"/>
            </a:xfrm>
          </p:grpSpPr>
          <p:sp>
            <p:nvSpPr>
              <p:cNvPr id="32797" name="Rectangle 202"/>
              <p:cNvSpPr>
                <a:spLocks noChangeArrowheads="1"/>
              </p:cNvSpPr>
              <p:nvPr/>
            </p:nvSpPr>
            <p:spPr bwMode="auto">
              <a:xfrm>
                <a:off x="40" y="3258"/>
                <a:ext cx="64" cy="69"/>
              </a:xfrm>
              <a:prstGeom prst="rect">
                <a:avLst/>
              </a:prstGeom>
              <a:solidFill>
                <a:srgbClr val="7C79AF"/>
              </a:solidFill>
              <a:ln w="6350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ru-RU"/>
              </a:p>
            </p:txBody>
          </p:sp>
          <p:sp>
            <p:nvSpPr>
              <p:cNvPr id="32798" name="Text Box 203"/>
              <p:cNvSpPr txBox="1">
                <a:spLocks noChangeArrowheads="1"/>
              </p:cNvSpPr>
              <p:nvPr/>
            </p:nvSpPr>
            <p:spPr bwMode="auto">
              <a:xfrm>
                <a:off x="139" y="3234"/>
                <a:ext cx="691" cy="2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 eaLnBrk="0" hangingPunct="0"/>
                <a:r>
                  <a:rPr lang="de-DE" sz="1200">
                    <a:solidFill>
                      <a:srgbClr val="CCCCFF"/>
                    </a:solidFill>
                  </a:rPr>
                  <a:t>Dehn </a:t>
                </a:r>
                <a:r>
                  <a:rPr lang="ru-RU" sz="1200">
                    <a:solidFill>
                      <a:srgbClr val="CCCCFF"/>
                    </a:solidFill>
                  </a:rPr>
                  <a:t>на мировом</a:t>
                </a:r>
              </a:p>
              <a:p>
                <a:pPr eaLnBrk="0" hangingPunct="0"/>
                <a:r>
                  <a:rPr lang="ru-RU" sz="1200">
                    <a:solidFill>
                      <a:srgbClr val="CCCCFF"/>
                    </a:solidFill>
                  </a:rPr>
                  <a:t>рынке</a:t>
                </a:r>
                <a:endParaRPr lang="de-DE" sz="1200">
                  <a:solidFill>
                    <a:srgbClr val="CCCCFF"/>
                  </a:solidFill>
                </a:endParaRPr>
              </a:p>
            </p:txBody>
          </p:sp>
        </p:grpSp>
        <p:grpSp>
          <p:nvGrpSpPr>
            <p:cNvPr id="32786" name="Group 204"/>
            <p:cNvGrpSpPr>
              <a:grpSpLocks/>
            </p:cNvGrpSpPr>
            <p:nvPr/>
          </p:nvGrpSpPr>
          <p:grpSpPr bwMode="auto">
            <a:xfrm>
              <a:off x="63501" y="3871927"/>
              <a:ext cx="1258888" cy="184151"/>
              <a:chOff x="40" y="3339"/>
              <a:chExt cx="793" cy="116"/>
            </a:xfrm>
          </p:grpSpPr>
          <p:sp>
            <p:nvSpPr>
              <p:cNvPr id="32795" name="Rectangle 205"/>
              <p:cNvSpPr>
                <a:spLocks noChangeArrowheads="1"/>
              </p:cNvSpPr>
              <p:nvPr/>
            </p:nvSpPr>
            <p:spPr bwMode="auto">
              <a:xfrm>
                <a:off x="40" y="3363"/>
                <a:ext cx="64" cy="69"/>
              </a:xfrm>
              <a:prstGeom prst="rect">
                <a:avLst/>
              </a:prstGeom>
              <a:solidFill>
                <a:srgbClr val="7C79AF"/>
              </a:solidFill>
              <a:ln w="6350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ru-RU"/>
              </a:p>
            </p:txBody>
          </p:sp>
          <p:sp>
            <p:nvSpPr>
              <p:cNvPr id="32796" name="Text Box 206"/>
              <p:cNvSpPr txBox="1">
                <a:spLocks noChangeArrowheads="1"/>
              </p:cNvSpPr>
              <p:nvPr/>
            </p:nvSpPr>
            <p:spPr bwMode="auto">
              <a:xfrm>
                <a:off x="166" y="3339"/>
                <a:ext cx="667" cy="1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 eaLnBrk="0" hangingPunct="0"/>
                <a:r>
                  <a:rPr lang="ru-RU" sz="1200">
                    <a:solidFill>
                      <a:srgbClr val="CCCCFF"/>
                    </a:solidFill>
                  </a:rPr>
                  <a:t>Рекомендации</a:t>
                </a:r>
                <a:endParaRPr lang="de-DE" sz="1200">
                  <a:solidFill>
                    <a:srgbClr val="CCCCFF"/>
                  </a:solidFill>
                </a:endParaRPr>
              </a:p>
            </p:txBody>
          </p:sp>
        </p:grpSp>
        <p:grpSp>
          <p:nvGrpSpPr>
            <p:cNvPr id="32787" name="Group 207"/>
            <p:cNvGrpSpPr>
              <a:grpSpLocks/>
            </p:cNvGrpSpPr>
            <p:nvPr/>
          </p:nvGrpSpPr>
          <p:grpSpPr bwMode="auto">
            <a:xfrm>
              <a:off x="63500" y="4214827"/>
              <a:ext cx="1258888" cy="184151"/>
              <a:chOff x="40" y="3243"/>
              <a:chExt cx="793" cy="116"/>
            </a:xfrm>
          </p:grpSpPr>
          <p:sp>
            <p:nvSpPr>
              <p:cNvPr id="32793" name="Rectangle 208"/>
              <p:cNvSpPr>
                <a:spLocks noChangeArrowheads="1"/>
              </p:cNvSpPr>
              <p:nvPr/>
            </p:nvSpPr>
            <p:spPr bwMode="auto">
              <a:xfrm>
                <a:off x="40" y="3281"/>
                <a:ext cx="64" cy="69"/>
              </a:xfrm>
              <a:prstGeom prst="rect">
                <a:avLst/>
              </a:prstGeom>
              <a:solidFill>
                <a:srgbClr val="7C79AF"/>
              </a:solidFill>
              <a:ln w="6350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ru-RU"/>
              </a:p>
            </p:txBody>
          </p:sp>
          <p:sp>
            <p:nvSpPr>
              <p:cNvPr id="32794" name="Text Box 209"/>
              <p:cNvSpPr txBox="1">
                <a:spLocks noChangeArrowheads="1"/>
              </p:cNvSpPr>
              <p:nvPr/>
            </p:nvSpPr>
            <p:spPr bwMode="auto">
              <a:xfrm>
                <a:off x="166" y="3243"/>
                <a:ext cx="667" cy="1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 eaLnBrk="0" hangingPunct="0"/>
                <a:r>
                  <a:rPr lang="ru-RU" sz="1200">
                    <a:solidFill>
                      <a:srgbClr val="CCCCFF"/>
                    </a:solidFill>
                  </a:rPr>
                  <a:t>Образование</a:t>
                </a:r>
                <a:endParaRPr lang="de-DE" sz="1200">
                  <a:solidFill>
                    <a:srgbClr val="CCCCFF"/>
                  </a:solidFill>
                </a:endParaRPr>
              </a:p>
            </p:txBody>
          </p:sp>
        </p:grpSp>
        <p:grpSp>
          <p:nvGrpSpPr>
            <p:cNvPr id="32788" name="Group 210"/>
            <p:cNvGrpSpPr>
              <a:grpSpLocks/>
            </p:cNvGrpSpPr>
            <p:nvPr/>
          </p:nvGrpSpPr>
          <p:grpSpPr bwMode="auto">
            <a:xfrm>
              <a:off x="63500" y="4386250"/>
              <a:ext cx="1254125" cy="184149"/>
              <a:chOff x="40" y="2843"/>
              <a:chExt cx="790" cy="116"/>
            </a:xfrm>
          </p:grpSpPr>
          <p:sp>
            <p:nvSpPr>
              <p:cNvPr id="32791" name="Rectangle 211"/>
              <p:cNvSpPr>
                <a:spLocks noChangeArrowheads="1"/>
              </p:cNvSpPr>
              <p:nvPr/>
            </p:nvSpPr>
            <p:spPr bwMode="auto">
              <a:xfrm>
                <a:off x="40" y="2866"/>
                <a:ext cx="64" cy="69"/>
              </a:xfrm>
              <a:prstGeom prst="rect">
                <a:avLst/>
              </a:prstGeom>
              <a:solidFill>
                <a:srgbClr val="7C79AF"/>
              </a:solidFill>
              <a:ln w="6350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ru-RU"/>
              </a:p>
            </p:txBody>
          </p:sp>
          <p:sp>
            <p:nvSpPr>
              <p:cNvPr id="32792" name="Text Box 212"/>
              <p:cNvSpPr txBox="1">
                <a:spLocks noChangeArrowheads="1"/>
              </p:cNvSpPr>
              <p:nvPr/>
            </p:nvSpPr>
            <p:spPr bwMode="auto">
              <a:xfrm>
                <a:off x="163" y="2843"/>
                <a:ext cx="667" cy="1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 eaLnBrk="0" hangingPunct="0"/>
                <a:r>
                  <a:rPr lang="ru-RU" sz="1200">
                    <a:solidFill>
                      <a:srgbClr val="CCCCFF"/>
                    </a:solidFill>
                  </a:rPr>
                  <a:t>Философия</a:t>
                </a:r>
                <a:endParaRPr lang="de-DE" sz="1200">
                  <a:solidFill>
                    <a:srgbClr val="CCCCFF"/>
                  </a:solidFill>
                </a:endParaRPr>
              </a:p>
            </p:txBody>
          </p:sp>
        </p:grpSp>
        <p:sp>
          <p:nvSpPr>
            <p:cNvPr id="33813" name="Rectangle 214"/>
            <p:cNvSpPr>
              <a:spLocks noChangeArrowheads="1"/>
            </p:cNvSpPr>
            <p:nvPr/>
          </p:nvSpPr>
          <p:spPr bwMode="auto">
            <a:xfrm>
              <a:off x="63500" y="2868643"/>
              <a:ext cx="101600" cy="109637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eaLnBrk="0" hangingPunct="0">
                <a:defRPr/>
              </a:pPr>
              <a:endParaRPr lang="ru-RU">
                <a:cs typeface="+mn-cs"/>
              </a:endParaRPr>
            </a:p>
          </p:txBody>
        </p:sp>
        <p:sp>
          <p:nvSpPr>
            <p:cNvPr id="33814" name="Text Box 215"/>
            <p:cNvSpPr txBox="1">
              <a:spLocks noChangeArrowheads="1"/>
            </p:cNvSpPr>
            <p:nvPr/>
          </p:nvSpPr>
          <p:spPr bwMode="auto">
            <a:xfrm>
              <a:off x="220663" y="2832098"/>
              <a:ext cx="1058863" cy="1843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eaLnBrk="0" hangingPunct="0">
                <a:defRPr/>
              </a:pPr>
              <a:r>
                <a:rPr lang="ru-RU" sz="1200" dirty="0">
                  <a:solidFill>
                    <a:schemeClr val="accent5">
                      <a:lumMod val="60000"/>
                      <a:lumOff val="40000"/>
                    </a:schemeClr>
                  </a:solidFill>
                  <a:cs typeface="+mn-cs"/>
                </a:rPr>
                <a:t>Старт</a:t>
              </a:r>
              <a:endParaRPr lang="de-DE" sz="1200" dirty="0">
                <a:solidFill>
                  <a:schemeClr val="accent5">
                    <a:lumMod val="60000"/>
                    <a:lumOff val="40000"/>
                  </a:schemeClr>
                </a:solidFill>
                <a:cs typeface="+mn-cs"/>
              </a:endParaRPr>
            </a:p>
          </p:txBody>
        </p:sp>
      </p:grp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Нижний колонтитул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Unternehmenspräsentation      Stand: 2/2008</a:t>
            </a:r>
            <a:endParaRPr lang="en-US" sz="1400" smtClean="0"/>
          </a:p>
        </p:txBody>
      </p:sp>
      <p:sp>
        <p:nvSpPr>
          <p:cNvPr id="23555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9312EAA-F1EC-4CCB-838A-69756DC0A0E5}" type="slidenum">
              <a:rPr lang="en-US" smtClean="0"/>
              <a:pPr>
                <a:defRPr/>
              </a:pPr>
              <a:t>19</a:t>
            </a:fld>
            <a:endParaRPr lang="en-US" smtClean="0"/>
          </a:p>
        </p:txBody>
      </p:sp>
      <p:sp>
        <p:nvSpPr>
          <p:cNvPr id="90119" name="Freeform 7"/>
          <p:cNvSpPr>
            <a:spLocks noEditPoints="1"/>
          </p:cNvSpPr>
          <p:nvPr/>
        </p:nvSpPr>
        <p:spPr bwMode="auto">
          <a:xfrm>
            <a:off x="3390900" y="4021138"/>
            <a:ext cx="5203825" cy="2581275"/>
          </a:xfrm>
          <a:custGeom>
            <a:avLst/>
            <a:gdLst/>
            <a:ahLst/>
            <a:cxnLst>
              <a:cxn ang="0">
                <a:pos x="1689" y="2391"/>
              </a:cxn>
              <a:cxn ang="0">
                <a:pos x="1324" y="2743"/>
              </a:cxn>
              <a:cxn ang="0">
                <a:pos x="1341" y="2340"/>
              </a:cxn>
              <a:cxn ang="0">
                <a:pos x="1218" y="1788"/>
              </a:cxn>
              <a:cxn ang="0">
                <a:pos x="1382" y="1402"/>
              </a:cxn>
              <a:cxn ang="0">
                <a:pos x="1791" y="1539"/>
              </a:cxn>
              <a:cxn ang="0">
                <a:pos x="2101" y="1747"/>
              </a:cxn>
              <a:cxn ang="0">
                <a:pos x="849" y="1201"/>
              </a:cxn>
              <a:cxn ang="0">
                <a:pos x="628" y="1027"/>
              </a:cxn>
              <a:cxn ang="0">
                <a:pos x="406" y="297"/>
              </a:cxn>
              <a:cxn ang="0">
                <a:pos x="154" y="198"/>
              </a:cxn>
              <a:cxn ang="0">
                <a:pos x="863" y="154"/>
              </a:cxn>
              <a:cxn ang="0">
                <a:pos x="1003" y="328"/>
              </a:cxn>
              <a:cxn ang="0">
                <a:pos x="1330" y="328"/>
              </a:cxn>
              <a:cxn ang="0">
                <a:pos x="1378" y="505"/>
              </a:cxn>
              <a:cxn ang="0">
                <a:pos x="1204" y="863"/>
              </a:cxn>
              <a:cxn ang="0">
                <a:pos x="1146" y="1296"/>
              </a:cxn>
              <a:cxn ang="0">
                <a:pos x="1648" y="24"/>
              </a:cxn>
              <a:cxn ang="0">
                <a:pos x="1545" y="235"/>
              </a:cxn>
              <a:cxn ang="0">
                <a:pos x="1334" y="235"/>
              </a:cxn>
              <a:cxn ang="0">
                <a:pos x="1136" y="229"/>
              </a:cxn>
              <a:cxn ang="0">
                <a:pos x="1416" y="1184"/>
              </a:cxn>
              <a:cxn ang="0">
                <a:pos x="3012" y="205"/>
              </a:cxn>
              <a:cxn ang="0">
                <a:pos x="3367" y="2146"/>
              </a:cxn>
              <a:cxn ang="0">
                <a:pos x="2930" y="1965"/>
              </a:cxn>
              <a:cxn ang="0">
                <a:pos x="2712" y="1501"/>
              </a:cxn>
              <a:cxn ang="0">
                <a:pos x="2650" y="863"/>
              </a:cxn>
              <a:cxn ang="0">
                <a:pos x="3438" y="1085"/>
              </a:cxn>
              <a:cxn ang="0">
                <a:pos x="2896" y="457"/>
              </a:cxn>
              <a:cxn ang="0">
                <a:pos x="2978" y="450"/>
              </a:cxn>
              <a:cxn ang="0">
                <a:pos x="5488" y="2610"/>
              </a:cxn>
              <a:cxn ang="0">
                <a:pos x="5611" y="2200"/>
              </a:cxn>
              <a:cxn ang="0">
                <a:pos x="5386" y="2033"/>
              </a:cxn>
              <a:cxn ang="0">
                <a:pos x="5052" y="2217"/>
              </a:cxn>
              <a:cxn ang="0">
                <a:pos x="5570" y="2681"/>
              </a:cxn>
              <a:cxn ang="0">
                <a:pos x="4864" y="1648"/>
              </a:cxn>
              <a:cxn ang="0">
                <a:pos x="4963" y="1603"/>
              </a:cxn>
              <a:cxn ang="0">
                <a:pos x="5308" y="1712"/>
              </a:cxn>
              <a:cxn ang="0">
                <a:pos x="5656" y="1863"/>
              </a:cxn>
              <a:cxn ang="0">
                <a:pos x="4806" y="1832"/>
              </a:cxn>
              <a:cxn ang="0">
                <a:pos x="5956" y="2627"/>
              </a:cxn>
              <a:cxn ang="0">
                <a:pos x="3643" y="1961"/>
              </a:cxn>
              <a:cxn ang="0">
                <a:pos x="5205" y="860"/>
              </a:cxn>
              <a:cxn ang="0">
                <a:pos x="897" y="72"/>
              </a:cxn>
              <a:cxn ang="0">
                <a:pos x="3814" y="1249"/>
              </a:cxn>
              <a:cxn ang="0">
                <a:pos x="3483" y="979"/>
              </a:cxn>
              <a:cxn ang="0">
                <a:pos x="3322" y="696"/>
              </a:cxn>
              <a:cxn ang="0">
                <a:pos x="3189" y="737"/>
              </a:cxn>
              <a:cxn ang="0">
                <a:pos x="2763" y="740"/>
              </a:cxn>
              <a:cxn ang="0">
                <a:pos x="3032" y="491"/>
              </a:cxn>
              <a:cxn ang="0">
                <a:pos x="3295" y="328"/>
              </a:cxn>
              <a:cxn ang="0">
                <a:pos x="3704" y="174"/>
              </a:cxn>
              <a:cxn ang="0">
                <a:pos x="4127" y="218"/>
              </a:cxn>
              <a:cxn ang="0">
                <a:pos x="4782" y="143"/>
              </a:cxn>
              <a:cxn ang="0">
                <a:pos x="5407" y="287"/>
              </a:cxn>
              <a:cxn ang="0">
                <a:pos x="5294" y="368"/>
              </a:cxn>
              <a:cxn ang="0">
                <a:pos x="5260" y="631"/>
              </a:cxn>
              <a:cxn ang="0">
                <a:pos x="5035" y="781"/>
              </a:cxn>
              <a:cxn ang="0">
                <a:pos x="4779" y="1245"/>
              </a:cxn>
              <a:cxn ang="0">
                <a:pos x="4653" y="1487"/>
              </a:cxn>
              <a:cxn ang="0">
                <a:pos x="4267" y="1474"/>
              </a:cxn>
            </a:cxnLst>
            <a:rect l="0" t="0" r="r" b="b"/>
            <a:pathLst>
              <a:path w="5966" h="2828">
                <a:moveTo>
                  <a:pt x="2115" y="1753"/>
                </a:moveTo>
                <a:lnTo>
                  <a:pt x="2108" y="1839"/>
                </a:lnTo>
                <a:lnTo>
                  <a:pt x="2077" y="1866"/>
                </a:lnTo>
                <a:lnTo>
                  <a:pt x="2071" y="1886"/>
                </a:lnTo>
                <a:lnTo>
                  <a:pt x="2047" y="1900"/>
                </a:lnTo>
                <a:lnTo>
                  <a:pt x="2043" y="1910"/>
                </a:lnTo>
                <a:lnTo>
                  <a:pt x="2036" y="1921"/>
                </a:lnTo>
                <a:lnTo>
                  <a:pt x="2033" y="1931"/>
                </a:lnTo>
                <a:lnTo>
                  <a:pt x="2026" y="1938"/>
                </a:lnTo>
                <a:lnTo>
                  <a:pt x="2019" y="1948"/>
                </a:lnTo>
                <a:lnTo>
                  <a:pt x="2016" y="1958"/>
                </a:lnTo>
                <a:lnTo>
                  <a:pt x="2009" y="1968"/>
                </a:lnTo>
                <a:lnTo>
                  <a:pt x="2006" y="1979"/>
                </a:lnTo>
                <a:lnTo>
                  <a:pt x="2019" y="2016"/>
                </a:lnTo>
                <a:lnTo>
                  <a:pt x="1951" y="2108"/>
                </a:lnTo>
                <a:lnTo>
                  <a:pt x="1938" y="2142"/>
                </a:lnTo>
                <a:lnTo>
                  <a:pt x="1924" y="2156"/>
                </a:lnTo>
                <a:lnTo>
                  <a:pt x="1886" y="2166"/>
                </a:lnTo>
                <a:lnTo>
                  <a:pt x="1808" y="2234"/>
                </a:lnTo>
                <a:lnTo>
                  <a:pt x="1787" y="2248"/>
                </a:lnTo>
                <a:lnTo>
                  <a:pt x="1794" y="2289"/>
                </a:lnTo>
                <a:lnTo>
                  <a:pt x="1750" y="2333"/>
                </a:lnTo>
                <a:lnTo>
                  <a:pt x="1726" y="2388"/>
                </a:lnTo>
                <a:lnTo>
                  <a:pt x="1699" y="2415"/>
                </a:lnTo>
                <a:lnTo>
                  <a:pt x="1699" y="2405"/>
                </a:lnTo>
                <a:lnTo>
                  <a:pt x="1706" y="2361"/>
                </a:lnTo>
                <a:lnTo>
                  <a:pt x="1689" y="2391"/>
                </a:lnTo>
                <a:lnTo>
                  <a:pt x="1685" y="2436"/>
                </a:lnTo>
                <a:lnTo>
                  <a:pt x="1637" y="2456"/>
                </a:lnTo>
                <a:lnTo>
                  <a:pt x="1596" y="2449"/>
                </a:lnTo>
                <a:lnTo>
                  <a:pt x="1562" y="2429"/>
                </a:lnTo>
                <a:lnTo>
                  <a:pt x="1579" y="2460"/>
                </a:lnTo>
                <a:lnTo>
                  <a:pt x="1600" y="2473"/>
                </a:lnTo>
                <a:lnTo>
                  <a:pt x="1576" y="2521"/>
                </a:lnTo>
                <a:lnTo>
                  <a:pt x="1566" y="2521"/>
                </a:lnTo>
                <a:lnTo>
                  <a:pt x="1552" y="2524"/>
                </a:lnTo>
                <a:lnTo>
                  <a:pt x="1542" y="2528"/>
                </a:lnTo>
                <a:lnTo>
                  <a:pt x="1532" y="2531"/>
                </a:lnTo>
                <a:lnTo>
                  <a:pt x="1518" y="2531"/>
                </a:lnTo>
                <a:lnTo>
                  <a:pt x="1508" y="2535"/>
                </a:lnTo>
                <a:lnTo>
                  <a:pt x="1497" y="2538"/>
                </a:lnTo>
                <a:lnTo>
                  <a:pt x="1487" y="2541"/>
                </a:lnTo>
                <a:lnTo>
                  <a:pt x="1467" y="2576"/>
                </a:lnTo>
                <a:lnTo>
                  <a:pt x="1460" y="2593"/>
                </a:lnTo>
                <a:lnTo>
                  <a:pt x="1433" y="2582"/>
                </a:lnTo>
                <a:lnTo>
                  <a:pt x="1426" y="2599"/>
                </a:lnTo>
                <a:lnTo>
                  <a:pt x="1436" y="2620"/>
                </a:lnTo>
                <a:lnTo>
                  <a:pt x="1416" y="2627"/>
                </a:lnTo>
                <a:lnTo>
                  <a:pt x="1402" y="2661"/>
                </a:lnTo>
                <a:lnTo>
                  <a:pt x="1371" y="2685"/>
                </a:lnTo>
                <a:lnTo>
                  <a:pt x="1378" y="2715"/>
                </a:lnTo>
                <a:lnTo>
                  <a:pt x="1354" y="2722"/>
                </a:lnTo>
                <a:lnTo>
                  <a:pt x="1337" y="2729"/>
                </a:lnTo>
                <a:lnTo>
                  <a:pt x="1324" y="2743"/>
                </a:lnTo>
                <a:lnTo>
                  <a:pt x="1313" y="2756"/>
                </a:lnTo>
                <a:lnTo>
                  <a:pt x="1303" y="2770"/>
                </a:lnTo>
                <a:lnTo>
                  <a:pt x="1293" y="2784"/>
                </a:lnTo>
                <a:lnTo>
                  <a:pt x="1283" y="2797"/>
                </a:lnTo>
                <a:lnTo>
                  <a:pt x="1269" y="2804"/>
                </a:lnTo>
                <a:lnTo>
                  <a:pt x="1266" y="2773"/>
                </a:lnTo>
                <a:lnTo>
                  <a:pt x="1255" y="2767"/>
                </a:lnTo>
                <a:lnTo>
                  <a:pt x="1255" y="2695"/>
                </a:lnTo>
                <a:lnTo>
                  <a:pt x="1269" y="2685"/>
                </a:lnTo>
                <a:lnTo>
                  <a:pt x="1283" y="2664"/>
                </a:lnTo>
                <a:lnTo>
                  <a:pt x="1303" y="2606"/>
                </a:lnTo>
                <a:lnTo>
                  <a:pt x="1283" y="2586"/>
                </a:lnTo>
                <a:lnTo>
                  <a:pt x="1279" y="2572"/>
                </a:lnTo>
                <a:lnTo>
                  <a:pt x="1283" y="2558"/>
                </a:lnTo>
                <a:lnTo>
                  <a:pt x="1283" y="2541"/>
                </a:lnTo>
                <a:lnTo>
                  <a:pt x="1286" y="2528"/>
                </a:lnTo>
                <a:lnTo>
                  <a:pt x="1289" y="2514"/>
                </a:lnTo>
                <a:lnTo>
                  <a:pt x="1293" y="2500"/>
                </a:lnTo>
                <a:lnTo>
                  <a:pt x="1296" y="2487"/>
                </a:lnTo>
                <a:lnTo>
                  <a:pt x="1303" y="2473"/>
                </a:lnTo>
                <a:lnTo>
                  <a:pt x="1320" y="2449"/>
                </a:lnTo>
                <a:lnTo>
                  <a:pt x="1327" y="2425"/>
                </a:lnTo>
                <a:lnTo>
                  <a:pt x="1330" y="2408"/>
                </a:lnTo>
                <a:lnTo>
                  <a:pt x="1334" y="2391"/>
                </a:lnTo>
                <a:lnTo>
                  <a:pt x="1337" y="2374"/>
                </a:lnTo>
                <a:lnTo>
                  <a:pt x="1341" y="2357"/>
                </a:lnTo>
                <a:lnTo>
                  <a:pt x="1341" y="2340"/>
                </a:lnTo>
                <a:lnTo>
                  <a:pt x="1341" y="2320"/>
                </a:lnTo>
                <a:lnTo>
                  <a:pt x="1341" y="2299"/>
                </a:lnTo>
                <a:lnTo>
                  <a:pt x="1344" y="2272"/>
                </a:lnTo>
                <a:lnTo>
                  <a:pt x="1351" y="2245"/>
                </a:lnTo>
                <a:lnTo>
                  <a:pt x="1354" y="2214"/>
                </a:lnTo>
                <a:lnTo>
                  <a:pt x="1361" y="2187"/>
                </a:lnTo>
                <a:lnTo>
                  <a:pt x="1368" y="2159"/>
                </a:lnTo>
                <a:lnTo>
                  <a:pt x="1375" y="2132"/>
                </a:lnTo>
                <a:lnTo>
                  <a:pt x="1378" y="2105"/>
                </a:lnTo>
                <a:lnTo>
                  <a:pt x="1385" y="2077"/>
                </a:lnTo>
                <a:lnTo>
                  <a:pt x="1385" y="2040"/>
                </a:lnTo>
                <a:lnTo>
                  <a:pt x="1378" y="2030"/>
                </a:lnTo>
                <a:lnTo>
                  <a:pt x="1371" y="2019"/>
                </a:lnTo>
                <a:lnTo>
                  <a:pt x="1364" y="2009"/>
                </a:lnTo>
                <a:lnTo>
                  <a:pt x="1354" y="2002"/>
                </a:lnTo>
                <a:lnTo>
                  <a:pt x="1347" y="1996"/>
                </a:lnTo>
                <a:lnTo>
                  <a:pt x="1341" y="1989"/>
                </a:lnTo>
                <a:lnTo>
                  <a:pt x="1330" y="1982"/>
                </a:lnTo>
                <a:lnTo>
                  <a:pt x="1320" y="1979"/>
                </a:lnTo>
                <a:lnTo>
                  <a:pt x="1279" y="1927"/>
                </a:lnTo>
                <a:lnTo>
                  <a:pt x="1269" y="1883"/>
                </a:lnTo>
                <a:lnTo>
                  <a:pt x="1259" y="1866"/>
                </a:lnTo>
                <a:lnTo>
                  <a:pt x="1248" y="1852"/>
                </a:lnTo>
                <a:lnTo>
                  <a:pt x="1242" y="1835"/>
                </a:lnTo>
                <a:lnTo>
                  <a:pt x="1235" y="1822"/>
                </a:lnTo>
                <a:lnTo>
                  <a:pt x="1225" y="1805"/>
                </a:lnTo>
                <a:lnTo>
                  <a:pt x="1218" y="1788"/>
                </a:lnTo>
                <a:lnTo>
                  <a:pt x="1211" y="1770"/>
                </a:lnTo>
                <a:lnTo>
                  <a:pt x="1204" y="1753"/>
                </a:lnTo>
                <a:lnTo>
                  <a:pt x="1180" y="1743"/>
                </a:lnTo>
                <a:lnTo>
                  <a:pt x="1177" y="1719"/>
                </a:lnTo>
                <a:lnTo>
                  <a:pt x="1211" y="1675"/>
                </a:lnTo>
                <a:lnTo>
                  <a:pt x="1194" y="1661"/>
                </a:lnTo>
                <a:lnTo>
                  <a:pt x="1204" y="1627"/>
                </a:lnTo>
                <a:lnTo>
                  <a:pt x="1204" y="1596"/>
                </a:lnTo>
                <a:lnTo>
                  <a:pt x="1228" y="1562"/>
                </a:lnTo>
                <a:lnTo>
                  <a:pt x="1269" y="1532"/>
                </a:lnTo>
                <a:lnTo>
                  <a:pt x="1262" y="1515"/>
                </a:lnTo>
                <a:lnTo>
                  <a:pt x="1266" y="1504"/>
                </a:lnTo>
                <a:lnTo>
                  <a:pt x="1269" y="1491"/>
                </a:lnTo>
                <a:lnTo>
                  <a:pt x="1269" y="1477"/>
                </a:lnTo>
                <a:lnTo>
                  <a:pt x="1266" y="1467"/>
                </a:lnTo>
                <a:lnTo>
                  <a:pt x="1266" y="1453"/>
                </a:lnTo>
                <a:lnTo>
                  <a:pt x="1262" y="1443"/>
                </a:lnTo>
                <a:lnTo>
                  <a:pt x="1259" y="1429"/>
                </a:lnTo>
                <a:lnTo>
                  <a:pt x="1259" y="1416"/>
                </a:lnTo>
                <a:lnTo>
                  <a:pt x="1269" y="1395"/>
                </a:lnTo>
                <a:lnTo>
                  <a:pt x="1286" y="1399"/>
                </a:lnTo>
                <a:lnTo>
                  <a:pt x="1303" y="1378"/>
                </a:lnTo>
                <a:lnTo>
                  <a:pt x="1344" y="1347"/>
                </a:lnTo>
                <a:lnTo>
                  <a:pt x="1371" y="1341"/>
                </a:lnTo>
                <a:lnTo>
                  <a:pt x="1361" y="1371"/>
                </a:lnTo>
                <a:lnTo>
                  <a:pt x="1368" y="1388"/>
                </a:lnTo>
                <a:lnTo>
                  <a:pt x="1382" y="1402"/>
                </a:lnTo>
                <a:lnTo>
                  <a:pt x="1385" y="1399"/>
                </a:lnTo>
                <a:lnTo>
                  <a:pt x="1385" y="1371"/>
                </a:lnTo>
                <a:lnTo>
                  <a:pt x="1402" y="1351"/>
                </a:lnTo>
                <a:lnTo>
                  <a:pt x="1457" y="1351"/>
                </a:lnTo>
                <a:lnTo>
                  <a:pt x="1474" y="1371"/>
                </a:lnTo>
                <a:lnTo>
                  <a:pt x="1484" y="1368"/>
                </a:lnTo>
                <a:lnTo>
                  <a:pt x="1497" y="1365"/>
                </a:lnTo>
                <a:lnTo>
                  <a:pt x="1511" y="1365"/>
                </a:lnTo>
                <a:lnTo>
                  <a:pt x="1521" y="1361"/>
                </a:lnTo>
                <a:lnTo>
                  <a:pt x="1532" y="1358"/>
                </a:lnTo>
                <a:lnTo>
                  <a:pt x="1545" y="1354"/>
                </a:lnTo>
                <a:lnTo>
                  <a:pt x="1555" y="1351"/>
                </a:lnTo>
                <a:lnTo>
                  <a:pt x="1566" y="1347"/>
                </a:lnTo>
                <a:lnTo>
                  <a:pt x="1596" y="1382"/>
                </a:lnTo>
                <a:lnTo>
                  <a:pt x="1596" y="1412"/>
                </a:lnTo>
                <a:lnTo>
                  <a:pt x="1613" y="1416"/>
                </a:lnTo>
                <a:lnTo>
                  <a:pt x="1637" y="1440"/>
                </a:lnTo>
                <a:lnTo>
                  <a:pt x="1641" y="1457"/>
                </a:lnTo>
                <a:lnTo>
                  <a:pt x="1648" y="1477"/>
                </a:lnTo>
                <a:lnTo>
                  <a:pt x="1685" y="1494"/>
                </a:lnTo>
                <a:lnTo>
                  <a:pt x="1706" y="1491"/>
                </a:lnTo>
                <a:lnTo>
                  <a:pt x="1726" y="1491"/>
                </a:lnTo>
                <a:lnTo>
                  <a:pt x="1743" y="1494"/>
                </a:lnTo>
                <a:lnTo>
                  <a:pt x="1760" y="1501"/>
                </a:lnTo>
                <a:lnTo>
                  <a:pt x="1774" y="1511"/>
                </a:lnTo>
                <a:lnTo>
                  <a:pt x="1784" y="1525"/>
                </a:lnTo>
                <a:lnTo>
                  <a:pt x="1791" y="1539"/>
                </a:lnTo>
                <a:lnTo>
                  <a:pt x="1798" y="1559"/>
                </a:lnTo>
                <a:lnTo>
                  <a:pt x="1804" y="1562"/>
                </a:lnTo>
                <a:lnTo>
                  <a:pt x="1811" y="1579"/>
                </a:lnTo>
                <a:lnTo>
                  <a:pt x="1791" y="1610"/>
                </a:lnTo>
                <a:lnTo>
                  <a:pt x="1781" y="1631"/>
                </a:lnTo>
                <a:lnTo>
                  <a:pt x="1774" y="1654"/>
                </a:lnTo>
                <a:lnTo>
                  <a:pt x="1801" y="1658"/>
                </a:lnTo>
                <a:lnTo>
                  <a:pt x="1811" y="1644"/>
                </a:lnTo>
                <a:lnTo>
                  <a:pt x="1835" y="1634"/>
                </a:lnTo>
                <a:lnTo>
                  <a:pt x="1920" y="1661"/>
                </a:lnTo>
                <a:lnTo>
                  <a:pt x="1927" y="1682"/>
                </a:lnTo>
                <a:lnTo>
                  <a:pt x="1941" y="1682"/>
                </a:lnTo>
                <a:lnTo>
                  <a:pt x="1951" y="1685"/>
                </a:lnTo>
                <a:lnTo>
                  <a:pt x="1965" y="1685"/>
                </a:lnTo>
                <a:lnTo>
                  <a:pt x="1975" y="1685"/>
                </a:lnTo>
                <a:lnTo>
                  <a:pt x="1989" y="1685"/>
                </a:lnTo>
                <a:lnTo>
                  <a:pt x="2002" y="1689"/>
                </a:lnTo>
                <a:lnTo>
                  <a:pt x="2013" y="1689"/>
                </a:lnTo>
                <a:lnTo>
                  <a:pt x="2026" y="1689"/>
                </a:lnTo>
                <a:lnTo>
                  <a:pt x="2033" y="1695"/>
                </a:lnTo>
                <a:lnTo>
                  <a:pt x="2043" y="1702"/>
                </a:lnTo>
                <a:lnTo>
                  <a:pt x="2053" y="1712"/>
                </a:lnTo>
                <a:lnTo>
                  <a:pt x="2064" y="1719"/>
                </a:lnTo>
                <a:lnTo>
                  <a:pt x="2074" y="1726"/>
                </a:lnTo>
                <a:lnTo>
                  <a:pt x="2081" y="1733"/>
                </a:lnTo>
                <a:lnTo>
                  <a:pt x="2091" y="1740"/>
                </a:lnTo>
                <a:lnTo>
                  <a:pt x="2101" y="1747"/>
                </a:lnTo>
                <a:lnTo>
                  <a:pt x="2115" y="1753"/>
                </a:lnTo>
                <a:lnTo>
                  <a:pt x="2115" y="1753"/>
                </a:lnTo>
                <a:close/>
                <a:moveTo>
                  <a:pt x="1286" y="1419"/>
                </a:moveTo>
                <a:lnTo>
                  <a:pt x="1259" y="1426"/>
                </a:lnTo>
                <a:lnTo>
                  <a:pt x="1248" y="1405"/>
                </a:lnTo>
                <a:lnTo>
                  <a:pt x="1214" y="1412"/>
                </a:lnTo>
                <a:lnTo>
                  <a:pt x="1211" y="1426"/>
                </a:lnTo>
                <a:lnTo>
                  <a:pt x="1194" y="1419"/>
                </a:lnTo>
                <a:lnTo>
                  <a:pt x="1180" y="1412"/>
                </a:lnTo>
                <a:lnTo>
                  <a:pt x="1167" y="1402"/>
                </a:lnTo>
                <a:lnTo>
                  <a:pt x="1153" y="1395"/>
                </a:lnTo>
                <a:lnTo>
                  <a:pt x="1139" y="1385"/>
                </a:lnTo>
                <a:lnTo>
                  <a:pt x="1129" y="1375"/>
                </a:lnTo>
                <a:lnTo>
                  <a:pt x="1115" y="1361"/>
                </a:lnTo>
                <a:lnTo>
                  <a:pt x="1102" y="1351"/>
                </a:lnTo>
                <a:lnTo>
                  <a:pt x="1081" y="1327"/>
                </a:lnTo>
                <a:lnTo>
                  <a:pt x="1088" y="1293"/>
                </a:lnTo>
                <a:lnTo>
                  <a:pt x="1061" y="1300"/>
                </a:lnTo>
                <a:lnTo>
                  <a:pt x="1006" y="1266"/>
                </a:lnTo>
                <a:lnTo>
                  <a:pt x="976" y="1255"/>
                </a:lnTo>
                <a:lnTo>
                  <a:pt x="959" y="1235"/>
                </a:lnTo>
                <a:lnTo>
                  <a:pt x="931" y="1214"/>
                </a:lnTo>
                <a:lnTo>
                  <a:pt x="904" y="1228"/>
                </a:lnTo>
                <a:lnTo>
                  <a:pt x="890" y="1221"/>
                </a:lnTo>
                <a:lnTo>
                  <a:pt x="877" y="1214"/>
                </a:lnTo>
                <a:lnTo>
                  <a:pt x="863" y="1208"/>
                </a:lnTo>
                <a:lnTo>
                  <a:pt x="849" y="1201"/>
                </a:lnTo>
                <a:lnTo>
                  <a:pt x="836" y="1194"/>
                </a:lnTo>
                <a:lnTo>
                  <a:pt x="822" y="1187"/>
                </a:lnTo>
                <a:lnTo>
                  <a:pt x="808" y="1180"/>
                </a:lnTo>
                <a:lnTo>
                  <a:pt x="791" y="1177"/>
                </a:lnTo>
                <a:lnTo>
                  <a:pt x="744" y="1143"/>
                </a:lnTo>
                <a:lnTo>
                  <a:pt x="740" y="1129"/>
                </a:lnTo>
                <a:lnTo>
                  <a:pt x="737" y="1119"/>
                </a:lnTo>
                <a:lnTo>
                  <a:pt x="733" y="1105"/>
                </a:lnTo>
                <a:lnTo>
                  <a:pt x="730" y="1092"/>
                </a:lnTo>
                <a:lnTo>
                  <a:pt x="727" y="1078"/>
                </a:lnTo>
                <a:lnTo>
                  <a:pt x="723" y="1068"/>
                </a:lnTo>
                <a:lnTo>
                  <a:pt x="720" y="1054"/>
                </a:lnTo>
                <a:lnTo>
                  <a:pt x="716" y="1044"/>
                </a:lnTo>
                <a:lnTo>
                  <a:pt x="682" y="1003"/>
                </a:lnTo>
                <a:lnTo>
                  <a:pt x="655" y="952"/>
                </a:lnTo>
                <a:lnTo>
                  <a:pt x="638" y="924"/>
                </a:lnTo>
                <a:lnTo>
                  <a:pt x="621" y="921"/>
                </a:lnTo>
                <a:lnTo>
                  <a:pt x="611" y="873"/>
                </a:lnTo>
                <a:lnTo>
                  <a:pt x="590" y="839"/>
                </a:lnTo>
                <a:lnTo>
                  <a:pt x="583" y="873"/>
                </a:lnTo>
                <a:lnTo>
                  <a:pt x="600" y="907"/>
                </a:lnTo>
                <a:lnTo>
                  <a:pt x="617" y="952"/>
                </a:lnTo>
                <a:lnTo>
                  <a:pt x="628" y="972"/>
                </a:lnTo>
                <a:lnTo>
                  <a:pt x="638" y="1000"/>
                </a:lnTo>
                <a:lnTo>
                  <a:pt x="658" y="1023"/>
                </a:lnTo>
                <a:lnTo>
                  <a:pt x="658" y="1044"/>
                </a:lnTo>
                <a:lnTo>
                  <a:pt x="628" y="1027"/>
                </a:lnTo>
                <a:lnTo>
                  <a:pt x="600" y="959"/>
                </a:lnTo>
                <a:lnTo>
                  <a:pt x="563" y="935"/>
                </a:lnTo>
                <a:lnTo>
                  <a:pt x="573" y="914"/>
                </a:lnTo>
                <a:lnTo>
                  <a:pt x="556" y="873"/>
                </a:lnTo>
                <a:lnTo>
                  <a:pt x="539" y="819"/>
                </a:lnTo>
                <a:lnTo>
                  <a:pt x="529" y="809"/>
                </a:lnTo>
                <a:lnTo>
                  <a:pt x="519" y="795"/>
                </a:lnTo>
                <a:lnTo>
                  <a:pt x="508" y="785"/>
                </a:lnTo>
                <a:lnTo>
                  <a:pt x="501" y="771"/>
                </a:lnTo>
                <a:lnTo>
                  <a:pt x="491" y="757"/>
                </a:lnTo>
                <a:lnTo>
                  <a:pt x="484" y="744"/>
                </a:lnTo>
                <a:lnTo>
                  <a:pt x="481" y="727"/>
                </a:lnTo>
                <a:lnTo>
                  <a:pt x="481" y="713"/>
                </a:lnTo>
                <a:lnTo>
                  <a:pt x="467" y="682"/>
                </a:lnTo>
                <a:lnTo>
                  <a:pt x="464" y="655"/>
                </a:lnTo>
                <a:lnTo>
                  <a:pt x="464" y="628"/>
                </a:lnTo>
                <a:lnTo>
                  <a:pt x="467" y="600"/>
                </a:lnTo>
                <a:lnTo>
                  <a:pt x="474" y="577"/>
                </a:lnTo>
                <a:lnTo>
                  <a:pt x="484" y="549"/>
                </a:lnTo>
                <a:lnTo>
                  <a:pt x="495" y="522"/>
                </a:lnTo>
                <a:lnTo>
                  <a:pt x="508" y="498"/>
                </a:lnTo>
                <a:lnTo>
                  <a:pt x="515" y="478"/>
                </a:lnTo>
                <a:lnTo>
                  <a:pt x="481" y="430"/>
                </a:lnTo>
                <a:lnTo>
                  <a:pt x="433" y="375"/>
                </a:lnTo>
                <a:lnTo>
                  <a:pt x="433" y="348"/>
                </a:lnTo>
                <a:lnTo>
                  <a:pt x="420" y="300"/>
                </a:lnTo>
                <a:lnTo>
                  <a:pt x="406" y="297"/>
                </a:lnTo>
                <a:lnTo>
                  <a:pt x="392" y="293"/>
                </a:lnTo>
                <a:lnTo>
                  <a:pt x="375" y="290"/>
                </a:lnTo>
                <a:lnTo>
                  <a:pt x="362" y="283"/>
                </a:lnTo>
                <a:lnTo>
                  <a:pt x="345" y="276"/>
                </a:lnTo>
                <a:lnTo>
                  <a:pt x="331" y="266"/>
                </a:lnTo>
                <a:lnTo>
                  <a:pt x="317" y="259"/>
                </a:lnTo>
                <a:lnTo>
                  <a:pt x="307" y="249"/>
                </a:lnTo>
                <a:lnTo>
                  <a:pt x="287" y="276"/>
                </a:lnTo>
                <a:lnTo>
                  <a:pt x="256" y="283"/>
                </a:lnTo>
                <a:lnTo>
                  <a:pt x="229" y="280"/>
                </a:lnTo>
                <a:lnTo>
                  <a:pt x="188" y="310"/>
                </a:lnTo>
                <a:lnTo>
                  <a:pt x="164" y="328"/>
                </a:lnTo>
                <a:lnTo>
                  <a:pt x="65" y="362"/>
                </a:lnTo>
                <a:lnTo>
                  <a:pt x="21" y="372"/>
                </a:lnTo>
                <a:lnTo>
                  <a:pt x="0" y="368"/>
                </a:lnTo>
                <a:lnTo>
                  <a:pt x="51" y="345"/>
                </a:lnTo>
                <a:lnTo>
                  <a:pt x="82" y="328"/>
                </a:lnTo>
                <a:lnTo>
                  <a:pt x="99" y="307"/>
                </a:lnTo>
                <a:lnTo>
                  <a:pt x="119" y="297"/>
                </a:lnTo>
                <a:lnTo>
                  <a:pt x="133" y="290"/>
                </a:lnTo>
                <a:lnTo>
                  <a:pt x="123" y="287"/>
                </a:lnTo>
                <a:lnTo>
                  <a:pt x="92" y="290"/>
                </a:lnTo>
                <a:lnTo>
                  <a:pt x="85" y="266"/>
                </a:lnTo>
                <a:lnTo>
                  <a:pt x="126" y="249"/>
                </a:lnTo>
                <a:lnTo>
                  <a:pt x="154" y="232"/>
                </a:lnTo>
                <a:lnTo>
                  <a:pt x="171" y="225"/>
                </a:lnTo>
                <a:lnTo>
                  <a:pt x="154" y="198"/>
                </a:lnTo>
                <a:lnTo>
                  <a:pt x="150" y="177"/>
                </a:lnTo>
                <a:lnTo>
                  <a:pt x="157" y="160"/>
                </a:lnTo>
                <a:lnTo>
                  <a:pt x="184" y="147"/>
                </a:lnTo>
                <a:lnTo>
                  <a:pt x="215" y="160"/>
                </a:lnTo>
                <a:lnTo>
                  <a:pt x="252" y="147"/>
                </a:lnTo>
                <a:lnTo>
                  <a:pt x="252" y="113"/>
                </a:lnTo>
                <a:lnTo>
                  <a:pt x="266" y="92"/>
                </a:lnTo>
                <a:lnTo>
                  <a:pt x="307" y="92"/>
                </a:lnTo>
                <a:lnTo>
                  <a:pt x="351" y="79"/>
                </a:lnTo>
                <a:lnTo>
                  <a:pt x="382" y="79"/>
                </a:lnTo>
                <a:lnTo>
                  <a:pt x="413" y="82"/>
                </a:lnTo>
                <a:lnTo>
                  <a:pt x="447" y="85"/>
                </a:lnTo>
                <a:lnTo>
                  <a:pt x="478" y="89"/>
                </a:lnTo>
                <a:lnTo>
                  <a:pt x="512" y="96"/>
                </a:lnTo>
                <a:lnTo>
                  <a:pt x="542" y="102"/>
                </a:lnTo>
                <a:lnTo>
                  <a:pt x="577" y="106"/>
                </a:lnTo>
                <a:lnTo>
                  <a:pt x="607" y="113"/>
                </a:lnTo>
                <a:lnTo>
                  <a:pt x="631" y="113"/>
                </a:lnTo>
                <a:lnTo>
                  <a:pt x="669" y="106"/>
                </a:lnTo>
                <a:lnTo>
                  <a:pt x="686" y="96"/>
                </a:lnTo>
                <a:lnTo>
                  <a:pt x="696" y="123"/>
                </a:lnTo>
                <a:lnTo>
                  <a:pt x="774" y="123"/>
                </a:lnTo>
                <a:lnTo>
                  <a:pt x="798" y="130"/>
                </a:lnTo>
                <a:lnTo>
                  <a:pt x="778" y="160"/>
                </a:lnTo>
                <a:lnTo>
                  <a:pt x="819" y="171"/>
                </a:lnTo>
                <a:lnTo>
                  <a:pt x="839" y="171"/>
                </a:lnTo>
                <a:lnTo>
                  <a:pt x="863" y="154"/>
                </a:lnTo>
                <a:lnTo>
                  <a:pt x="907" y="171"/>
                </a:lnTo>
                <a:lnTo>
                  <a:pt x="948" y="157"/>
                </a:lnTo>
                <a:lnTo>
                  <a:pt x="993" y="154"/>
                </a:lnTo>
                <a:lnTo>
                  <a:pt x="986" y="133"/>
                </a:lnTo>
                <a:lnTo>
                  <a:pt x="993" y="109"/>
                </a:lnTo>
                <a:lnTo>
                  <a:pt x="1006" y="96"/>
                </a:lnTo>
                <a:lnTo>
                  <a:pt x="1023" y="119"/>
                </a:lnTo>
                <a:lnTo>
                  <a:pt x="1040" y="143"/>
                </a:lnTo>
                <a:lnTo>
                  <a:pt x="1047" y="154"/>
                </a:lnTo>
                <a:lnTo>
                  <a:pt x="1057" y="133"/>
                </a:lnTo>
                <a:lnTo>
                  <a:pt x="1068" y="160"/>
                </a:lnTo>
                <a:lnTo>
                  <a:pt x="1098" y="160"/>
                </a:lnTo>
                <a:lnTo>
                  <a:pt x="1115" y="133"/>
                </a:lnTo>
                <a:lnTo>
                  <a:pt x="1139" y="160"/>
                </a:lnTo>
                <a:lnTo>
                  <a:pt x="1122" y="177"/>
                </a:lnTo>
                <a:lnTo>
                  <a:pt x="1105" y="174"/>
                </a:lnTo>
                <a:lnTo>
                  <a:pt x="1102" y="194"/>
                </a:lnTo>
                <a:lnTo>
                  <a:pt x="1068" y="194"/>
                </a:lnTo>
                <a:lnTo>
                  <a:pt x="1061" y="215"/>
                </a:lnTo>
                <a:lnTo>
                  <a:pt x="1044" y="232"/>
                </a:lnTo>
                <a:lnTo>
                  <a:pt x="1013" y="229"/>
                </a:lnTo>
                <a:lnTo>
                  <a:pt x="986" y="215"/>
                </a:lnTo>
                <a:lnTo>
                  <a:pt x="976" y="235"/>
                </a:lnTo>
                <a:lnTo>
                  <a:pt x="1006" y="246"/>
                </a:lnTo>
                <a:lnTo>
                  <a:pt x="1010" y="283"/>
                </a:lnTo>
                <a:lnTo>
                  <a:pt x="989" y="307"/>
                </a:lnTo>
                <a:lnTo>
                  <a:pt x="1003" y="328"/>
                </a:lnTo>
                <a:lnTo>
                  <a:pt x="999" y="358"/>
                </a:lnTo>
                <a:lnTo>
                  <a:pt x="1013" y="375"/>
                </a:lnTo>
                <a:lnTo>
                  <a:pt x="1040" y="372"/>
                </a:lnTo>
                <a:lnTo>
                  <a:pt x="1078" y="386"/>
                </a:lnTo>
                <a:lnTo>
                  <a:pt x="1143" y="386"/>
                </a:lnTo>
                <a:lnTo>
                  <a:pt x="1150" y="426"/>
                </a:lnTo>
                <a:lnTo>
                  <a:pt x="1163" y="437"/>
                </a:lnTo>
                <a:lnTo>
                  <a:pt x="1204" y="454"/>
                </a:lnTo>
                <a:lnTo>
                  <a:pt x="1218" y="457"/>
                </a:lnTo>
                <a:lnTo>
                  <a:pt x="1211" y="430"/>
                </a:lnTo>
                <a:lnTo>
                  <a:pt x="1204" y="396"/>
                </a:lnTo>
                <a:lnTo>
                  <a:pt x="1221" y="368"/>
                </a:lnTo>
                <a:lnTo>
                  <a:pt x="1208" y="328"/>
                </a:lnTo>
                <a:lnTo>
                  <a:pt x="1197" y="324"/>
                </a:lnTo>
                <a:lnTo>
                  <a:pt x="1211" y="287"/>
                </a:lnTo>
                <a:lnTo>
                  <a:pt x="1201" y="252"/>
                </a:lnTo>
                <a:lnTo>
                  <a:pt x="1204" y="249"/>
                </a:lnTo>
                <a:lnTo>
                  <a:pt x="1221" y="249"/>
                </a:lnTo>
                <a:lnTo>
                  <a:pt x="1235" y="249"/>
                </a:lnTo>
                <a:lnTo>
                  <a:pt x="1248" y="252"/>
                </a:lnTo>
                <a:lnTo>
                  <a:pt x="1262" y="256"/>
                </a:lnTo>
                <a:lnTo>
                  <a:pt x="1276" y="263"/>
                </a:lnTo>
                <a:lnTo>
                  <a:pt x="1286" y="270"/>
                </a:lnTo>
                <a:lnTo>
                  <a:pt x="1300" y="280"/>
                </a:lnTo>
                <a:lnTo>
                  <a:pt x="1310" y="290"/>
                </a:lnTo>
                <a:lnTo>
                  <a:pt x="1306" y="310"/>
                </a:lnTo>
                <a:lnTo>
                  <a:pt x="1330" y="328"/>
                </a:lnTo>
                <a:lnTo>
                  <a:pt x="1351" y="338"/>
                </a:lnTo>
                <a:lnTo>
                  <a:pt x="1364" y="317"/>
                </a:lnTo>
                <a:lnTo>
                  <a:pt x="1378" y="304"/>
                </a:lnTo>
                <a:lnTo>
                  <a:pt x="1395" y="317"/>
                </a:lnTo>
                <a:lnTo>
                  <a:pt x="1402" y="331"/>
                </a:lnTo>
                <a:lnTo>
                  <a:pt x="1412" y="341"/>
                </a:lnTo>
                <a:lnTo>
                  <a:pt x="1422" y="351"/>
                </a:lnTo>
                <a:lnTo>
                  <a:pt x="1433" y="358"/>
                </a:lnTo>
                <a:lnTo>
                  <a:pt x="1443" y="368"/>
                </a:lnTo>
                <a:lnTo>
                  <a:pt x="1453" y="375"/>
                </a:lnTo>
                <a:lnTo>
                  <a:pt x="1467" y="386"/>
                </a:lnTo>
                <a:lnTo>
                  <a:pt x="1480" y="392"/>
                </a:lnTo>
                <a:lnTo>
                  <a:pt x="1491" y="392"/>
                </a:lnTo>
                <a:lnTo>
                  <a:pt x="1491" y="409"/>
                </a:lnTo>
                <a:lnTo>
                  <a:pt x="1477" y="426"/>
                </a:lnTo>
                <a:lnTo>
                  <a:pt x="1487" y="430"/>
                </a:lnTo>
                <a:lnTo>
                  <a:pt x="1511" y="409"/>
                </a:lnTo>
                <a:lnTo>
                  <a:pt x="1518" y="416"/>
                </a:lnTo>
                <a:lnTo>
                  <a:pt x="1532" y="423"/>
                </a:lnTo>
                <a:lnTo>
                  <a:pt x="1545" y="437"/>
                </a:lnTo>
                <a:lnTo>
                  <a:pt x="1518" y="454"/>
                </a:lnTo>
                <a:lnTo>
                  <a:pt x="1508" y="464"/>
                </a:lnTo>
                <a:lnTo>
                  <a:pt x="1484" y="464"/>
                </a:lnTo>
                <a:lnTo>
                  <a:pt x="1457" y="464"/>
                </a:lnTo>
                <a:lnTo>
                  <a:pt x="1412" y="464"/>
                </a:lnTo>
                <a:lnTo>
                  <a:pt x="1399" y="464"/>
                </a:lnTo>
                <a:lnTo>
                  <a:pt x="1378" y="505"/>
                </a:lnTo>
                <a:lnTo>
                  <a:pt x="1337" y="546"/>
                </a:lnTo>
                <a:lnTo>
                  <a:pt x="1402" y="515"/>
                </a:lnTo>
                <a:lnTo>
                  <a:pt x="1426" y="515"/>
                </a:lnTo>
                <a:lnTo>
                  <a:pt x="1429" y="542"/>
                </a:lnTo>
                <a:lnTo>
                  <a:pt x="1457" y="559"/>
                </a:lnTo>
                <a:lnTo>
                  <a:pt x="1484" y="566"/>
                </a:lnTo>
                <a:lnTo>
                  <a:pt x="1453" y="597"/>
                </a:lnTo>
                <a:lnTo>
                  <a:pt x="1433" y="611"/>
                </a:lnTo>
                <a:lnTo>
                  <a:pt x="1433" y="600"/>
                </a:lnTo>
                <a:lnTo>
                  <a:pt x="1446" y="583"/>
                </a:lnTo>
                <a:lnTo>
                  <a:pt x="1429" y="573"/>
                </a:lnTo>
                <a:lnTo>
                  <a:pt x="1399" y="580"/>
                </a:lnTo>
                <a:lnTo>
                  <a:pt x="1371" y="597"/>
                </a:lnTo>
                <a:lnTo>
                  <a:pt x="1368" y="621"/>
                </a:lnTo>
                <a:lnTo>
                  <a:pt x="1327" y="655"/>
                </a:lnTo>
                <a:lnTo>
                  <a:pt x="1300" y="679"/>
                </a:lnTo>
                <a:lnTo>
                  <a:pt x="1296" y="706"/>
                </a:lnTo>
                <a:lnTo>
                  <a:pt x="1283" y="720"/>
                </a:lnTo>
                <a:lnTo>
                  <a:pt x="1279" y="686"/>
                </a:lnTo>
                <a:lnTo>
                  <a:pt x="1272" y="713"/>
                </a:lnTo>
                <a:lnTo>
                  <a:pt x="1269" y="737"/>
                </a:lnTo>
                <a:lnTo>
                  <a:pt x="1262" y="761"/>
                </a:lnTo>
                <a:lnTo>
                  <a:pt x="1252" y="781"/>
                </a:lnTo>
                <a:lnTo>
                  <a:pt x="1242" y="802"/>
                </a:lnTo>
                <a:lnTo>
                  <a:pt x="1228" y="822"/>
                </a:lnTo>
                <a:lnTo>
                  <a:pt x="1214" y="843"/>
                </a:lnTo>
                <a:lnTo>
                  <a:pt x="1204" y="863"/>
                </a:lnTo>
                <a:lnTo>
                  <a:pt x="1194" y="887"/>
                </a:lnTo>
                <a:lnTo>
                  <a:pt x="1214" y="986"/>
                </a:lnTo>
                <a:lnTo>
                  <a:pt x="1191" y="1000"/>
                </a:lnTo>
                <a:lnTo>
                  <a:pt x="1167" y="924"/>
                </a:lnTo>
                <a:lnTo>
                  <a:pt x="1160" y="877"/>
                </a:lnTo>
                <a:lnTo>
                  <a:pt x="1078" y="867"/>
                </a:lnTo>
                <a:lnTo>
                  <a:pt x="1037" y="887"/>
                </a:lnTo>
                <a:lnTo>
                  <a:pt x="928" y="890"/>
                </a:lnTo>
                <a:lnTo>
                  <a:pt x="894" y="928"/>
                </a:lnTo>
                <a:lnTo>
                  <a:pt x="901" y="989"/>
                </a:lnTo>
                <a:lnTo>
                  <a:pt x="897" y="1044"/>
                </a:lnTo>
                <a:lnTo>
                  <a:pt x="914" y="1143"/>
                </a:lnTo>
                <a:lnTo>
                  <a:pt x="938" y="1167"/>
                </a:lnTo>
                <a:lnTo>
                  <a:pt x="996" y="1153"/>
                </a:lnTo>
                <a:lnTo>
                  <a:pt x="1023" y="1109"/>
                </a:lnTo>
                <a:lnTo>
                  <a:pt x="1081" y="1085"/>
                </a:lnTo>
                <a:lnTo>
                  <a:pt x="1078" y="1105"/>
                </a:lnTo>
                <a:lnTo>
                  <a:pt x="1075" y="1122"/>
                </a:lnTo>
                <a:lnTo>
                  <a:pt x="1071" y="1143"/>
                </a:lnTo>
                <a:lnTo>
                  <a:pt x="1068" y="1160"/>
                </a:lnTo>
                <a:lnTo>
                  <a:pt x="1064" y="1180"/>
                </a:lnTo>
                <a:lnTo>
                  <a:pt x="1061" y="1201"/>
                </a:lnTo>
                <a:lnTo>
                  <a:pt x="1061" y="1221"/>
                </a:lnTo>
                <a:lnTo>
                  <a:pt x="1061" y="1242"/>
                </a:lnTo>
                <a:lnTo>
                  <a:pt x="1129" y="1232"/>
                </a:lnTo>
                <a:lnTo>
                  <a:pt x="1150" y="1249"/>
                </a:lnTo>
                <a:lnTo>
                  <a:pt x="1146" y="1296"/>
                </a:lnTo>
                <a:lnTo>
                  <a:pt x="1150" y="1361"/>
                </a:lnTo>
                <a:lnTo>
                  <a:pt x="1201" y="1395"/>
                </a:lnTo>
                <a:lnTo>
                  <a:pt x="1255" y="1385"/>
                </a:lnTo>
                <a:lnTo>
                  <a:pt x="1303" y="1402"/>
                </a:lnTo>
                <a:lnTo>
                  <a:pt x="1289" y="1423"/>
                </a:lnTo>
                <a:lnTo>
                  <a:pt x="1286" y="1419"/>
                </a:lnTo>
                <a:close/>
                <a:moveTo>
                  <a:pt x="1668" y="300"/>
                </a:moveTo>
                <a:lnTo>
                  <a:pt x="1651" y="256"/>
                </a:lnTo>
                <a:lnTo>
                  <a:pt x="1648" y="208"/>
                </a:lnTo>
                <a:lnTo>
                  <a:pt x="1678" y="181"/>
                </a:lnTo>
                <a:lnTo>
                  <a:pt x="1685" y="154"/>
                </a:lnTo>
                <a:lnTo>
                  <a:pt x="1726" y="137"/>
                </a:lnTo>
                <a:lnTo>
                  <a:pt x="1733" y="133"/>
                </a:lnTo>
                <a:lnTo>
                  <a:pt x="1706" y="126"/>
                </a:lnTo>
                <a:lnTo>
                  <a:pt x="1668" y="106"/>
                </a:lnTo>
                <a:lnTo>
                  <a:pt x="1699" y="109"/>
                </a:lnTo>
                <a:lnTo>
                  <a:pt x="1726" y="109"/>
                </a:lnTo>
                <a:lnTo>
                  <a:pt x="1719" y="99"/>
                </a:lnTo>
                <a:lnTo>
                  <a:pt x="1692" y="96"/>
                </a:lnTo>
                <a:lnTo>
                  <a:pt x="1678" y="89"/>
                </a:lnTo>
                <a:lnTo>
                  <a:pt x="1682" y="68"/>
                </a:lnTo>
                <a:lnTo>
                  <a:pt x="1675" y="58"/>
                </a:lnTo>
                <a:lnTo>
                  <a:pt x="1671" y="51"/>
                </a:lnTo>
                <a:lnTo>
                  <a:pt x="1665" y="44"/>
                </a:lnTo>
                <a:lnTo>
                  <a:pt x="1658" y="38"/>
                </a:lnTo>
                <a:lnTo>
                  <a:pt x="1654" y="31"/>
                </a:lnTo>
                <a:lnTo>
                  <a:pt x="1648" y="24"/>
                </a:lnTo>
                <a:lnTo>
                  <a:pt x="1637" y="21"/>
                </a:lnTo>
                <a:lnTo>
                  <a:pt x="1631" y="14"/>
                </a:lnTo>
                <a:lnTo>
                  <a:pt x="1613" y="21"/>
                </a:lnTo>
                <a:lnTo>
                  <a:pt x="1590" y="17"/>
                </a:lnTo>
                <a:lnTo>
                  <a:pt x="1579" y="3"/>
                </a:lnTo>
                <a:lnTo>
                  <a:pt x="1197" y="0"/>
                </a:lnTo>
                <a:lnTo>
                  <a:pt x="1221" y="17"/>
                </a:lnTo>
                <a:lnTo>
                  <a:pt x="1228" y="34"/>
                </a:lnTo>
                <a:lnTo>
                  <a:pt x="1252" y="34"/>
                </a:lnTo>
                <a:lnTo>
                  <a:pt x="1276" y="34"/>
                </a:lnTo>
                <a:lnTo>
                  <a:pt x="1296" y="38"/>
                </a:lnTo>
                <a:lnTo>
                  <a:pt x="1317" y="44"/>
                </a:lnTo>
                <a:lnTo>
                  <a:pt x="1337" y="51"/>
                </a:lnTo>
                <a:lnTo>
                  <a:pt x="1358" y="61"/>
                </a:lnTo>
                <a:lnTo>
                  <a:pt x="1378" y="75"/>
                </a:lnTo>
                <a:lnTo>
                  <a:pt x="1399" y="89"/>
                </a:lnTo>
                <a:lnTo>
                  <a:pt x="1409" y="102"/>
                </a:lnTo>
                <a:lnTo>
                  <a:pt x="1416" y="96"/>
                </a:lnTo>
                <a:lnTo>
                  <a:pt x="1436" y="123"/>
                </a:lnTo>
                <a:lnTo>
                  <a:pt x="1463" y="140"/>
                </a:lnTo>
                <a:lnTo>
                  <a:pt x="1480" y="137"/>
                </a:lnTo>
                <a:lnTo>
                  <a:pt x="1477" y="164"/>
                </a:lnTo>
                <a:lnTo>
                  <a:pt x="1491" y="177"/>
                </a:lnTo>
                <a:lnTo>
                  <a:pt x="1504" y="194"/>
                </a:lnTo>
                <a:lnTo>
                  <a:pt x="1518" y="208"/>
                </a:lnTo>
                <a:lnTo>
                  <a:pt x="1532" y="222"/>
                </a:lnTo>
                <a:lnTo>
                  <a:pt x="1545" y="235"/>
                </a:lnTo>
                <a:lnTo>
                  <a:pt x="1559" y="249"/>
                </a:lnTo>
                <a:lnTo>
                  <a:pt x="1576" y="263"/>
                </a:lnTo>
                <a:lnTo>
                  <a:pt x="1590" y="276"/>
                </a:lnTo>
                <a:lnTo>
                  <a:pt x="1624" y="280"/>
                </a:lnTo>
                <a:lnTo>
                  <a:pt x="1668" y="300"/>
                </a:lnTo>
                <a:close/>
                <a:moveTo>
                  <a:pt x="1068" y="106"/>
                </a:moveTo>
                <a:lnTo>
                  <a:pt x="1098" y="123"/>
                </a:lnTo>
                <a:lnTo>
                  <a:pt x="1109" y="106"/>
                </a:lnTo>
                <a:lnTo>
                  <a:pt x="1150" y="123"/>
                </a:lnTo>
                <a:lnTo>
                  <a:pt x="1167" y="123"/>
                </a:lnTo>
                <a:lnTo>
                  <a:pt x="1211" y="143"/>
                </a:lnTo>
                <a:lnTo>
                  <a:pt x="1214" y="167"/>
                </a:lnTo>
                <a:lnTo>
                  <a:pt x="1238" y="184"/>
                </a:lnTo>
                <a:lnTo>
                  <a:pt x="1228" y="194"/>
                </a:lnTo>
                <a:lnTo>
                  <a:pt x="1211" y="194"/>
                </a:lnTo>
                <a:lnTo>
                  <a:pt x="1194" y="201"/>
                </a:lnTo>
                <a:lnTo>
                  <a:pt x="1214" y="225"/>
                </a:lnTo>
                <a:lnTo>
                  <a:pt x="1231" y="212"/>
                </a:lnTo>
                <a:lnTo>
                  <a:pt x="1252" y="208"/>
                </a:lnTo>
                <a:lnTo>
                  <a:pt x="1266" y="235"/>
                </a:lnTo>
                <a:lnTo>
                  <a:pt x="1283" y="232"/>
                </a:lnTo>
                <a:lnTo>
                  <a:pt x="1296" y="239"/>
                </a:lnTo>
                <a:lnTo>
                  <a:pt x="1334" y="252"/>
                </a:lnTo>
                <a:lnTo>
                  <a:pt x="1337" y="252"/>
                </a:lnTo>
                <a:lnTo>
                  <a:pt x="1317" y="239"/>
                </a:lnTo>
                <a:lnTo>
                  <a:pt x="1313" y="229"/>
                </a:lnTo>
                <a:lnTo>
                  <a:pt x="1334" y="235"/>
                </a:lnTo>
                <a:lnTo>
                  <a:pt x="1347" y="235"/>
                </a:lnTo>
                <a:lnTo>
                  <a:pt x="1347" y="229"/>
                </a:lnTo>
                <a:lnTo>
                  <a:pt x="1327" y="215"/>
                </a:lnTo>
                <a:lnTo>
                  <a:pt x="1296" y="194"/>
                </a:lnTo>
                <a:lnTo>
                  <a:pt x="1296" y="184"/>
                </a:lnTo>
                <a:lnTo>
                  <a:pt x="1327" y="194"/>
                </a:lnTo>
                <a:lnTo>
                  <a:pt x="1341" y="198"/>
                </a:lnTo>
                <a:lnTo>
                  <a:pt x="1351" y="194"/>
                </a:lnTo>
                <a:lnTo>
                  <a:pt x="1351" y="181"/>
                </a:lnTo>
                <a:lnTo>
                  <a:pt x="1310" y="174"/>
                </a:lnTo>
                <a:lnTo>
                  <a:pt x="1272" y="140"/>
                </a:lnTo>
                <a:lnTo>
                  <a:pt x="1255" y="123"/>
                </a:lnTo>
                <a:lnTo>
                  <a:pt x="1211" y="96"/>
                </a:lnTo>
                <a:lnTo>
                  <a:pt x="1173" y="96"/>
                </a:lnTo>
                <a:lnTo>
                  <a:pt x="1146" y="79"/>
                </a:lnTo>
                <a:lnTo>
                  <a:pt x="1112" y="65"/>
                </a:lnTo>
                <a:lnTo>
                  <a:pt x="1098" y="58"/>
                </a:lnTo>
                <a:lnTo>
                  <a:pt x="1078" y="65"/>
                </a:lnTo>
                <a:lnTo>
                  <a:pt x="1068" y="82"/>
                </a:lnTo>
                <a:lnTo>
                  <a:pt x="1078" y="109"/>
                </a:lnTo>
                <a:lnTo>
                  <a:pt x="1068" y="106"/>
                </a:lnTo>
                <a:close/>
                <a:moveTo>
                  <a:pt x="1078" y="246"/>
                </a:moveTo>
                <a:lnTo>
                  <a:pt x="1102" y="249"/>
                </a:lnTo>
                <a:lnTo>
                  <a:pt x="1119" y="239"/>
                </a:lnTo>
                <a:lnTo>
                  <a:pt x="1136" y="242"/>
                </a:lnTo>
                <a:lnTo>
                  <a:pt x="1150" y="239"/>
                </a:lnTo>
                <a:lnTo>
                  <a:pt x="1136" y="229"/>
                </a:lnTo>
                <a:lnTo>
                  <a:pt x="1126" y="218"/>
                </a:lnTo>
                <a:lnTo>
                  <a:pt x="1115" y="208"/>
                </a:lnTo>
                <a:lnTo>
                  <a:pt x="1098" y="225"/>
                </a:lnTo>
                <a:lnTo>
                  <a:pt x="1075" y="246"/>
                </a:lnTo>
                <a:lnTo>
                  <a:pt x="1078" y="246"/>
                </a:lnTo>
                <a:close/>
                <a:moveTo>
                  <a:pt x="1136" y="1085"/>
                </a:moveTo>
                <a:lnTo>
                  <a:pt x="1160" y="1064"/>
                </a:lnTo>
                <a:lnTo>
                  <a:pt x="1201" y="1064"/>
                </a:lnTo>
                <a:lnTo>
                  <a:pt x="1235" y="1075"/>
                </a:lnTo>
                <a:lnTo>
                  <a:pt x="1272" y="1088"/>
                </a:lnTo>
                <a:lnTo>
                  <a:pt x="1296" y="1109"/>
                </a:lnTo>
                <a:lnTo>
                  <a:pt x="1317" y="1122"/>
                </a:lnTo>
                <a:lnTo>
                  <a:pt x="1293" y="1143"/>
                </a:lnTo>
                <a:lnTo>
                  <a:pt x="1269" y="1153"/>
                </a:lnTo>
                <a:lnTo>
                  <a:pt x="1248" y="1146"/>
                </a:lnTo>
                <a:lnTo>
                  <a:pt x="1255" y="1136"/>
                </a:lnTo>
                <a:lnTo>
                  <a:pt x="1255" y="1119"/>
                </a:lnTo>
                <a:lnTo>
                  <a:pt x="1221" y="1095"/>
                </a:lnTo>
                <a:lnTo>
                  <a:pt x="1194" y="1088"/>
                </a:lnTo>
                <a:lnTo>
                  <a:pt x="1191" y="1085"/>
                </a:lnTo>
                <a:lnTo>
                  <a:pt x="1150" y="1088"/>
                </a:lnTo>
                <a:lnTo>
                  <a:pt x="1133" y="1085"/>
                </a:lnTo>
                <a:lnTo>
                  <a:pt x="1136" y="1085"/>
                </a:lnTo>
                <a:close/>
                <a:moveTo>
                  <a:pt x="1317" y="1197"/>
                </a:moveTo>
                <a:lnTo>
                  <a:pt x="1347" y="1197"/>
                </a:lnTo>
                <a:lnTo>
                  <a:pt x="1382" y="1197"/>
                </a:lnTo>
                <a:lnTo>
                  <a:pt x="1416" y="1184"/>
                </a:lnTo>
                <a:lnTo>
                  <a:pt x="1433" y="1177"/>
                </a:lnTo>
                <a:lnTo>
                  <a:pt x="1409" y="1167"/>
                </a:lnTo>
                <a:lnTo>
                  <a:pt x="1382" y="1156"/>
                </a:lnTo>
                <a:lnTo>
                  <a:pt x="1364" y="1153"/>
                </a:lnTo>
                <a:lnTo>
                  <a:pt x="1351" y="1160"/>
                </a:lnTo>
                <a:lnTo>
                  <a:pt x="1358" y="1174"/>
                </a:lnTo>
                <a:lnTo>
                  <a:pt x="1347" y="1177"/>
                </a:lnTo>
                <a:lnTo>
                  <a:pt x="1330" y="1177"/>
                </a:lnTo>
                <a:lnTo>
                  <a:pt x="1320" y="1191"/>
                </a:lnTo>
                <a:lnTo>
                  <a:pt x="1324" y="1201"/>
                </a:lnTo>
                <a:lnTo>
                  <a:pt x="1317" y="1197"/>
                </a:lnTo>
                <a:close/>
                <a:moveTo>
                  <a:pt x="3012" y="205"/>
                </a:moveTo>
                <a:lnTo>
                  <a:pt x="2995" y="218"/>
                </a:lnTo>
                <a:lnTo>
                  <a:pt x="2992" y="229"/>
                </a:lnTo>
                <a:lnTo>
                  <a:pt x="2978" y="242"/>
                </a:lnTo>
                <a:lnTo>
                  <a:pt x="3009" y="256"/>
                </a:lnTo>
                <a:lnTo>
                  <a:pt x="3039" y="246"/>
                </a:lnTo>
                <a:lnTo>
                  <a:pt x="3067" y="239"/>
                </a:lnTo>
                <a:lnTo>
                  <a:pt x="3080" y="225"/>
                </a:lnTo>
                <a:lnTo>
                  <a:pt x="3101" y="212"/>
                </a:lnTo>
                <a:lnTo>
                  <a:pt x="3104" y="201"/>
                </a:lnTo>
                <a:lnTo>
                  <a:pt x="3090" y="201"/>
                </a:lnTo>
                <a:lnTo>
                  <a:pt x="3056" y="198"/>
                </a:lnTo>
                <a:lnTo>
                  <a:pt x="3026" y="215"/>
                </a:lnTo>
                <a:lnTo>
                  <a:pt x="3022" y="198"/>
                </a:lnTo>
                <a:lnTo>
                  <a:pt x="2974" y="242"/>
                </a:lnTo>
                <a:lnTo>
                  <a:pt x="3012" y="205"/>
                </a:lnTo>
                <a:close/>
                <a:moveTo>
                  <a:pt x="3735" y="1382"/>
                </a:moveTo>
                <a:lnTo>
                  <a:pt x="3715" y="1453"/>
                </a:lnTo>
                <a:lnTo>
                  <a:pt x="3677" y="1491"/>
                </a:lnTo>
                <a:lnTo>
                  <a:pt x="3660" y="1556"/>
                </a:lnTo>
                <a:lnTo>
                  <a:pt x="3623" y="1600"/>
                </a:lnTo>
                <a:lnTo>
                  <a:pt x="3554" y="1658"/>
                </a:lnTo>
                <a:lnTo>
                  <a:pt x="3544" y="1675"/>
                </a:lnTo>
                <a:lnTo>
                  <a:pt x="3537" y="1689"/>
                </a:lnTo>
                <a:lnTo>
                  <a:pt x="3527" y="1702"/>
                </a:lnTo>
                <a:lnTo>
                  <a:pt x="3517" y="1712"/>
                </a:lnTo>
                <a:lnTo>
                  <a:pt x="3507" y="1726"/>
                </a:lnTo>
                <a:lnTo>
                  <a:pt x="3493" y="1736"/>
                </a:lnTo>
                <a:lnTo>
                  <a:pt x="3483" y="1747"/>
                </a:lnTo>
                <a:lnTo>
                  <a:pt x="3469" y="1757"/>
                </a:lnTo>
                <a:lnTo>
                  <a:pt x="3455" y="1805"/>
                </a:lnTo>
                <a:lnTo>
                  <a:pt x="3472" y="1883"/>
                </a:lnTo>
                <a:lnTo>
                  <a:pt x="3500" y="1910"/>
                </a:lnTo>
                <a:lnTo>
                  <a:pt x="3493" y="1951"/>
                </a:lnTo>
                <a:lnTo>
                  <a:pt x="3486" y="1985"/>
                </a:lnTo>
                <a:lnTo>
                  <a:pt x="3476" y="2009"/>
                </a:lnTo>
                <a:lnTo>
                  <a:pt x="3462" y="2033"/>
                </a:lnTo>
                <a:lnTo>
                  <a:pt x="3442" y="2054"/>
                </a:lnTo>
                <a:lnTo>
                  <a:pt x="3421" y="2074"/>
                </a:lnTo>
                <a:lnTo>
                  <a:pt x="3397" y="2095"/>
                </a:lnTo>
                <a:lnTo>
                  <a:pt x="3367" y="2115"/>
                </a:lnTo>
                <a:lnTo>
                  <a:pt x="3367" y="2132"/>
                </a:lnTo>
                <a:lnTo>
                  <a:pt x="3367" y="2146"/>
                </a:lnTo>
                <a:lnTo>
                  <a:pt x="3367" y="2163"/>
                </a:lnTo>
                <a:lnTo>
                  <a:pt x="3367" y="2176"/>
                </a:lnTo>
                <a:lnTo>
                  <a:pt x="3363" y="2193"/>
                </a:lnTo>
                <a:lnTo>
                  <a:pt x="3363" y="2207"/>
                </a:lnTo>
                <a:lnTo>
                  <a:pt x="3360" y="2224"/>
                </a:lnTo>
                <a:lnTo>
                  <a:pt x="3353" y="2241"/>
                </a:lnTo>
                <a:lnTo>
                  <a:pt x="3319" y="2265"/>
                </a:lnTo>
                <a:lnTo>
                  <a:pt x="3305" y="2269"/>
                </a:lnTo>
                <a:lnTo>
                  <a:pt x="3302" y="2337"/>
                </a:lnTo>
                <a:lnTo>
                  <a:pt x="3264" y="2398"/>
                </a:lnTo>
                <a:lnTo>
                  <a:pt x="3220" y="2415"/>
                </a:lnTo>
                <a:lnTo>
                  <a:pt x="3200" y="2449"/>
                </a:lnTo>
                <a:lnTo>
                  <a:pt x="3131" y="2456"/>
                </a:lnTo>
                <a:lnTo>
                  <a:pt x="3090" y="2466"/>
                </a:lnTo>
                <a:lnTo>
                  <a:pt x="3053" y="2453"/>
                </a:lnTo>
                <a:lnTo>
                  <a:pt x="3046" y="2429"/>
                </a:lnTo>
                <a:lnTo>
                  <a:pt x="3019" y="2361"/>
                </a:lnTo>
                <a:lnTo>
                  <a:pt x="2998" y="2306"/>
                </a:lnTo>
                <a:lnTo>
                  <a:pt x="2971" y="2265"/>
                </a:lnTo>
                <a:lnTo>
                  <a:pt x="2964" y="2173"/>
                </a:lnTo>
                <a:lnTo>
                  <a:pt x="2937" y="2098"/>
                </a:lnTo>
                <a:lnTo>
                  <a:pt x="2934" y="2074"/>
                </a:lnTo>
                <a:lnTo>
                  <a:pt x="2930" y="2050"/>
                </a:lnTo>
                <a:lnTo>
                  <a:pt x="2927" y="2030"/>
                </a:lnTo>
                <a:lnTo>
                  <a:pt x="2927" y="2009"/>
                </a:lnTo>
                <a:lnTo>
                  <a:pt x="2930" y="1989"/>
                </a:lnTo>
                <a:lnTo>
                  <a:pt x="2930" y="1965"/>
                </a:lnTo>
                <a:lnTo>
                  <a:pt x="2937" y="1944"/>
                </a:lnTo>
                <a:lnTo>
                  <a:pt x="2944" y="1921"/>
                </a:lnTo>
                <a:lnTo>
                  <a:pt x="2947" y="1873"/>
                </a:lnTo>
                <a:lnTo>
                  <a:pt x="2944" y="1856"/>
                </a:lnTo>
                <a:lnTo>
                  <a:pt x="2940" y="1842"/>
                </a:lnTo>
                <a:lnTo>
                  <a:pt x="2937" y="1825"/>
                </a:lnTo>
                <a:lnTo>
                  <a:pt x="2937" y="1811"/>
                </a:lnTo>
                <a:lnTo>
                  <a:pt x="2934" y="1794"/>
                </a:lnTo>
                <a:lnTo>
                  <a:pt x="2934" y="1781"/>
                </a:lnTo>
                <a:lnTo>
                  <a:pt x="2930" y="1764"/>
                </a:lnTo>
                <a:lnTo>
                  <a:pt x="2930" y="1750"/>
                </a:lnTo>
                <a:lnTo>
                  <a:pt x="2913" y="1726"/>
                </a:lnTo>
                <a:lnTo>
                  <a:pt x="2889" y="1685"/>
                </a:lnTo>
                <a:lnTo>
                  <a:pt x="2862" y="1644"/>
                </a:lnTo>
                <a:lnTo>
                  <a:pt x="2872" y="1624"/>
                </a:lnTo>
                <a:lnTo>
                  <a:pt x="2882" y="1600"/>
                </a:lnTo>
                <a:lnTo>
                  <a:pt x="2889" y="1579"/>
                </a:lnTo>
                <a:lnTo>
                  <a:pt x="2886" y="1562"/>
                </a:lnTo>
                <a:lnTo>
                  <a:pt x="2882" y="1545"/>
                </a:lnTo>
                <a:lnTo>
                  <a:pt x="2869" y="1532"/>
                </a:lnTo>
                <a:lnTo>
                  <a:pt x="2855" y="1521"/>
                </a:lnTo>
                <a:lnTo>
                  <a:pt x="2835" y="1518"/>
                </a:lnTo>
                <a:lnTo>
                  <a:pt x="2811" y="1518"/>
                </a:lnTo>
                <a:lnTo>
                  <a:pt x="2794" y="1491"/>
                </a:lnTo>
                <a:lnTo>
                  <a:pt x="2763" y="1487"/>
                </a:lnTo>
                <a:lnTo>
                  <a:pt x="2739" y="1494"/>
                </a:lnTo>
                <a:lnTo>
                  <a:pt x="2712" y="1501"/>
                </a:lnTo>
                <a:lnTo>
                  <a:pt x="2681" y="1508"/>
                </a:lnTo>
                <a:lnTo>
                  <a:pt x="2647" y="1515"/>
                </a:lnTo>
                <a:lnTo>
                  <a:pt x="2616" y="1518"/>
                </a:lnTo>
                <a:lnTo>
                  <a:pt x="2586" y="1518"/>
                </a:lnTo>
                <a:lnTo>
                  <a:pt x="2575" y="1518"/>
                </a:lnTo>
                <a:lnTo>
                  <a:pt x="2562" y="1515"/>
                </a:lnTo>
                <a:lnTo>
                  <a:pt x="2552" y="1508"/>
                </a:lnTo>
                <a:lnTo>
                  <a:pt x="2541" y="1501"/>
                </a:lnTo>
                <a:lnTo>
                  <a:pt x="2490" y="1477"/>
                </a:lnTo>
                <a:lnTo>
                  <a:pt x="2483" y="1457"/>
                </a:lnTo>
                <a:lnTo>
                  <a:pt x="2470" y="1436"/>
                </a:lnTo>
                <a:lnTo>
                  <a:pt x="2456" y="1412"/>
                </a:lnTo>
                <a:lnTo>
                  <a:pt x="2439" y="1388"/>
                </a:lnTo>
                <a:lnTo>
                  <a:pt x="2425" y="1365"/>
                </a:lnTo>
                <a:lnTo>
                  <a:pt x="2415" y="1344"/>
                </a:lnTo>
                <a:lnTo>
                  <a:pt x="2405" y="1324"/>
                </a:lnTo>
                <a:lnTo>
                  <a:pt x="2405" y="1303"/>
                </a:lnTo>
                <a:lnTo>
                  <a:pt x="2398" y="1279"/>
                </a:lnTo>
                <a:lnTo>
                  <a:pt x="2415" y="1249"/>
                </a:lnTo>
                <a:lnTo>
                  <a:pt x="2442" y="1191"/>
                </a:lnTo>
                <a:lnTo>
                  <a:pt x="2463" y="1126"/>
                </a:lnTo>
                <a:lnTo>
                  <a:pt x="2490" y="1061"/>
                </a:lnTo>
                <a:lnTo>
                  <a:pt x="2517" y="1023"/>
                </a:lnTo>
                <a:lnTo>
                  <a:pt x="2548" y="982"/>
                </a:lnTo>
                <a:lnTo>
                  <a:pt x="2582" y="942"/>
                </a:lnTo>
                <a:lnTo>
                  <a:pt x="2616" y="901"/>
                </a:lnTo>
                <a:lnTo>
                  <a:pt x="2650" y="863"/>
                </a:lnTo>
                <a:lnTo>
                  <a:pt x="2688" y="829"/>
                </a:lnTo>
                <a:lnTo>
                  <a:pt x="2729" y="798"/>
                </a:lnTo>
                <a:lnTo>
                  <a:pt x="2770" y="778"/>
                </a:lnTo>
                <a:lnTo>
                  <a:pt x="2783" y="768"/>
                </a:lnTo>
                <a:lnTo>
                  <a:pt x="2801" y="781"/>
                </a:lnTo>
                <a:lnTo>
                  <a:pt x="2896" y="778"/>
                </a:lnTo>
                <a:lnTo>
                  <a:pt x="2961" y="771"/>
                </a:lnTo>
                <a:lnTo>
                  <a:pt x="2992" y="768"/>
                </a:lnTo>
                <a:lnTo>
                  <a:pt x="3046" y="774"/>
                </a:lnTo>
                <a:lnTo>
                  <a:pt x="3073" y="785"/>
                </a:lnTo>
                <a:lnTo>
                  <a:pt x="3053" y="812"/>
                </a:lnTo>
                <a:lnTo>
                  <a:pt x="3090" y="843"/>
                </a:lnTo>
                <a:lnTo>
                  <a:pt x="3145" y="870"/>
                </a:lnTo>
                <a:lnTo>
                  <a:pt x="3186" y="894"/>
                </a:lnTo>
                <a:lnTo>
                  <a:pt x="3223" y="870"/>
                </a:lnTo>
                <a:lnTo>
                  <a:pt x="3261" y="860"/>
                </a:lnTo>
                <a:lnTo>
                  <a:pt x="3326" y="880"/>
                </a:lnTo>
                <a:lnTo>
                  <a:pt x="3377" y="884"/>
                </a:lnTo>
                <a:lnTo>
                  <a:pt x="3425" y="880"/>
                </a:lnTo>
                <a:lnTo>
                  <a:pt x="3428" y="938"/>
                </a:lnTo>
                <a:lnTo>
                  <a:pt x="3428" y="959"/>
                </a:lnTo>
                <a:lnTo>
                  <a:pt x="3428" y="979"/>
                </a:lnTo>
                <a:lnTo>
                  <a:pt x="3432" y="1000"/>
                </a:lnTo>
                <a:lnTo>
                  <a:pt x="3432" y="1020"/>
                </a:lnTo>
                <a:lnTo>
                  <a:pt x="3435" y="1040"/>
                </a:lnTo>
                <a:lnTo>
                  <a:pt x="3438" y="1064"/>
                </a:lnTo>
                <a:lnTo>
                  <a:pt x="3438" y="1085"/>
                </a:lnTo>
                <a:lnTo>
                  <a:pt x="3442" y="1102"/>
                </a:lnTo>
                <a:lnTo>
                  <a:pt x="3476" y="1174"/>
                </a:lnTo>
                <a:lnTo>
                  <a:pt x="3486" y="1214"/>
                </a:lnTo>
                <a:lnTo>
                  <a:pt x="3500" y="1255"/>
                </a:lnTo>
                <a:lnTo>
                  <a:pt x="3513" y="1289"/>
                </a:lnTo>
                <a:lnTo>
                  <a:pt x="3530" y="1320"/>
                </a:lnTo>
                <a:lnTo>
                  <a:pt x="3544" y="1334"/>
                </a:lnTo>
                <a:lnTo>
                  <a:pt x="3554" y="1347"/>
                </a:lnTo>
                <a:lnTo>
                  <a:pt x="3568" y="1358"/>
                </a:lnTo>
                <a:lnTo>
                  <a:pt x="3585" y="1368"/>
                </a:lnTo>
                <a:lnTo>
                  <a:pt x="3602" y="1375"/>
                </a:lnTo>
                <a:lnTo>
                  <a:pt x="3623" y="1382"/>
                </a:lnTo>
                <a:lnTo>
                  <a:pt x="3646" y="1388"/>
                </a:lnTo>
                <a:lnTo>
                  <a:pt x="3670" y="1392"/>
                </a:lnTo>
                <a:lnTo>
                  <a:pt x="3735" y="1382"/>
                </a:lnTo>
                <a:close/>
                <a:moveTo>
                  <a:pt x="2896" y="457"/>
                </a:moveTo>
                <a:lnTo>
                  <a:pt x="2923" y="464"/>
                </a:lnTo>
                <a:lnTo>
                  <a:pt x="2957" y="454"/>
                </a:lnTo>
                <a:lnTo>
                  <a:pt x="2971" y="430"/>
                </a:lnTo>
                <a:lnTo>
                  <a:pt x="3012" y="403"/>
                </a:lnTo>
                <a:lnTo>
                  <a:pt x="2981" y="389"/>
                </a:lnTo>
                <a:lnTo>
                  <a:pt x="2957" y="409"/>
                </a:lnTo>
                <a:lnTo>
                  <a:pt x="2944" y="409"/>
                </a:lnTo>
                <a:lnTo>
                  <a:pt x="2923" y="426"/>
                </a:lnTo>
                <a:lnTo>
                  <a:pt x="2937" y="430"/>
                </a:lnTo>
                <a:lnTo>
                  <a:pt x="2913" y="447"/>
                </a:lnTo>
                <a:lnTo>
                  <a:pt x="2896" y="457"/>
                </a:lnTo>
                <a:close/>
                <a:moveTo>
                  <a:pt x="2947" y="488"/>
                </a:moveTo>
                <a:lnTo>
                  <a:pt x="2971" y="484"/>
                </a:lnTo>
                <a:lnTo>
                  <a:pt x="2995" y="478"/>
                </a:lnTo>
                <a:lnTo>
                  <a:pt x="3015" y="481"/>
                </a:lnTo>
                <a:lnTo>
                  <a:pt x="3046" y="478"/>
                </a:lnTo>
                <a:lnTo>
                  <a:pt x="3053" y="471"/>
                </a:lnTo>
                <a:lnTo>
                  <a:pt x="3063" y="457"/>
                </a:lnTo>
                <a:lnTo>
                  <a:pt x="3070" y="450"/>
                </a:lnTo>
                <a:lnTo>
                  <a:pt x="3063" y="433"/>
                </a:lnTo>
                <a:lnTo>
                  <a:pt x="3070" y="409"/>
                </a:lnTo>
                <a:lnTo>
                  <a:pt x="3063" y="382"/>
                </a:lnTo>
                <a:lnTo>
                  <a:pt x="3077" y="379"/>
                </a:lnTo>
                <a:lnTo>
                  <a:pt x="3101" y="362"/>
                </a:lnTo>
                <a:lnTo>
                  <a:pt x="3087" y="355"/>
                </a:lnTo>
                <a:lnTo>
                  <a:pt x="3097" y="334"/>
                </a:lnTo>
                <a:lnTo>
                  <a:pt x="3080" y="338"/>
                </a:lnTo>
                <a:lnTo>
                  <a:pt x="3067" y="341"/>
                </a:lnTo>
                <a:lnTo>
                  <a:pt x="3050" y="351"/>
                </a:lnTo>
                <a:lnTo>
                  <a:pt x="3039" y="365"/>
                </a:lnTo>
                <a:lnTo>
                  <a:pt x="3036" y="379"/>
                </a:lnTo>
                <a:lnTo>
                  <a:pt x="3032" y="396"/>
                </a:lnTo>
                <a:lnTo>
                  <a:pt x="3029" y="416"/>
                </a:lnTo>
                <a:lnTo>
                  <a:pt x="3019" y="430"/>
                </a:lnTo>
                <a:lnTo>
                  <a:pt x="3009" y="433"/>
                </a:lnTo>
                <a:lnTo>
                  <a:pt x="3002" y="433"/>
                </a:lnTo>
                <a:lnTo>
                  <a:pt x="2995" y="447"/>
                </a:lnTo>
                <a:lnTo>
                  <a:pt x="2978" y="450"/>
                </a:lnTo>
                <a:lnTo>
                  <a:pt x="2988" y="457"/>
                </a:lnTo>
                <a:lnTo>
                  <a:pt x="2968" y="464"/>
                </a:lnTo>
                <a:lnTo>
                  <a:pt x="2961" y="474"/>
                </a:lnTo>
                <a:lnTo>
                  <a:pt x="2947" y="481"/>
                </a:lnTo>
                <a:lnTo>
                  <a:pt x="2947" y="488"/>
                </a:lnTo>
                <a:close/>
                <a:moveTo>
                  <a:pt x="5028" y="2535"/>
                </a:moveTo>
                <a:lnTo>
                  <a:pt x="5062" y="2552"/>
                </a:lnTo>
                <a:lnTo>
                  <a:pt x="5137" y="2521"/>
                </a:lnTo>
                <a:lnTo>
                  <a:pt x="5181" y="2521"/>
                </a:lnTo>
                <a:lnTo>
                  <a:pt x="5209" y="2497"/>
                </a:lnTo>
                <a:lnTo>
                  <a:pt x="5222" y="2494"/>
                </a:lnTo>
                <a:lnTo>
                  <a:pt x="5239" y="2477"/>
                </a:lnTo>
                <a:lnTo>
                  <a:pt x="5301" y="2477"/>
                </a:lnTo>
                <a:lnTo>
                  <a:pt x="5352" y="2487"/>
                </a:lnTo>
                <a:lnTo>
                  <a:pt x="5376" y="2511"/>
                </a:lnTo>
                <a:lnTo>
                  <a:pt x="5386" y="2518"/>
                </a:lnTo>
                <a:lnTo>
                  <a:pt x="5393" y="2524"/>
                </a:lnTo>
                <a:lnTo>
                  <a:pt x="5424" y="2500"/>
                </a:lnTo>
                <a:lnTo>
                  <a:pt x="5437" y="2497"/>
                </a:lnTo>
                <a:lnTo>
                  <a:pt x="5420" y="2552"/>
                </a:lnTo>
                <a:lnTo>
                  <a:pt x="5434" y="2555"/>
                </a:lnTo>
                <a:lnTo>
                  <a:pt x="5447" y="2572"/>
                </a:lnTo>
                <a:lnTo>
                  <a:pt x="5451" y="2589"/>
                </a:lnTo>
                <a:lnTo>
                  <a:pt x="5444" y="2599"/>
                </a:lnTo>
                <a:lnTo>
                  <a:pt x="5458" y="2606"/>
                </a:lnTo>
                <a:lnTo>
                  <a:pt x="5475" y="2610"/>
                </a:lnTo>
                <a:lnTo>
                  <a:pt x="5488" y="2610"/>
                </a:lnTo>
                <a:lnTo>
                  <a:pt x="5502" y="2610"/>
                </a:lnTo>
                <a:lnTo>
                  <a:pt x="5516" y="2610"/>
                </a:lnTo>
                <a:lnTo>
                  <a:pt x="5533" y="2610"/>
                </a:lnTo>
                <a:lnTo>
                  <a:pt x="5546" y="2606"/>
                </a:lnTo>
                <a:lnTo>
                  <a:pt x="5563" y="2606"/>
                </a:lnTo>
                <a:lnTo>
                  <a:pt x="5577" y="2596"/>
                </a:lnTo>
                <a:lnTo>
                  <a:pt x="5615" y="2586"/>
                </a:lnTo>
                <a:lnTo>
                  <a:pt x="5635" y="2565"/>
                </a:lnTo>
                <a:lnTo>
                  <a:pt x="5652" y="2541"/>
                </a:lnTo>
                <a:lnTo>
                  <a:pt x="5669" y="2521"/>
                </a:lnTo>
                <a:lnTo>
                  <a:pt x="5683" y="2497"/>
                </a:lnTo>
                <a:lnTo>
                  <a:pt x="5696" y="2473"/>
                </a:lnTo>
                <a:lnTo>
                  <a:pt x="5703" y="2446"/>
                </a:lnTo>
                <a:lnTo>
                  <a:pt x="5710" y="2419"/>
                </a:lnTo>
                <a:lnTo>
                  <a:pt x="5714" y="2391"/>
                </a:lnTo>
                <a:lnTo>
                  <a:pt x="5710" y="2378"/>
                </a:lnTo>
                <a:lnTo>
                  <a:pt x="5707" y="2367"/>
                </a:lnTo>
                <a:lnTo>
                  <a:pt x="5703" y="2357"/>
                </a:lnTo>
                <a:lnTo>
                  <a:pt x="5700" y="2347"/>
                </a:lnTo>
                <a:lnTo>
                  <a:pt x="5696" y="2337"/>
                </a:lnTo>
                <a:lnTo>
                  <a:pt x="5690" y="2326"/>
                </a:lnTo>
                <a:lnTo>
                  <a:pt x="5683" y="2316"/>
                </a:lnTo>
                <a:lnTo>
                  <a:pt x="5679" y="2306"/>
                </a:lnTo>
                <a:lnTo>
                  <a:pt x="5676" y="2275"/>
                </a:lnTo>
                <a:lnTo>
                  <a:pt x="5642" y="2265"/>
                </a:lnTo>
                <a:lnTo>
                  <a:pt x="5621" y="2214"/>
                </a:lnTo>
                <a:lnTo>
                  <a:pt x="5611" y="2200"/>
                </a:lnTo>
                <a:lnTo>
                  <a:pt x="5604" y="2183"/>
                </a:lnTo>
                <a:lnTo>
                  <a:pt x="5594" y="2166"/>
                </a:lnTo>
                <a:lnTo>
                  <a:pt x="5587" y="2146"/>
                </a:lnTo>
                <a:lnTo>
                  <a:pt x="5584" y="2129"/>
                </a:lnTo>
                <a:lnTo>
                  <a:pt x="5577" y="2108"/>
                </a:lnTo>
                <a:lnTo>
                  <a:pt x="5574" y="2091"/>
                </a:lnTo>
                <a:lnTo>
                  <a:pt x="5574" y="2071"/>
                </a:lnTo>
                <a:lnTo>
                  <a:pt x="5557" y="2071"/>
                </a:lnTo>
                <a:lnTo>
                  <a:pt x="5540" y="2023"/>
                </a:lnTo>
                <a:lnTo>
                  <a:pt x="5519" y="1975"/>
                </a:lnTo>
                <a:lnTo>
                  <a:pt x="5523" y="2006"/>
                </a:lnTo>
                <a:lnTo>
                  <a:pt x="5519" y="2019"/>
                </a:lnTo>
                <a:lnTo>
                  <a:pt x="5516" y="2033"/>
                </a:lnTo>
                <a:lnTo>
                  <a:pt x="5509" y="2050"/>
                </a:lnTo>
                <a:lnTo>
                  <a:pt x="5509" y="2064"/>
                </a:lnTo>
                <a:lnTo>
                  <a:pt x="5505" y="2081"/>
                </a:lnTo>
                <a:lnTo>
                  <a:pt x="5502" y="2095"/>
                </a:lnTo>
                <a:lnTo>
                  <a:pt x="5499" y="2108"/>
                </a:lnTo>
                <a:lnTo>
                  <a:pt x="5495" y="2122"/>
                </a:lnTo>
                <a:lnTo>
                  <a:pt x="5478" y="2135"/>
                </a:lnTo>
                <a:lnTo>
                  <a:pt x="5461" y="2139"/>
                </a:lnTo>
                <a:lnTo>
                  <a:pt x="5434" y="2108"/>
                </a:lnTo>
                <a:lnTo>
                  <a:pt x="5403" y="2088"/>
                </a:lnTo>
                <a:lnTo>
                  <a:pt x="5376" y="2074"/>
                </a:lnTo>
                <a:lnTo>
                  <a:pt x="5379" y="2067"/>
                </a:lnTo>
                <a:lnTo>
                  <a:pt x="5386" y="2047"/>
                </a:lnTo>
                <a:lnTo>
                  <a:pt x="5386" y="2033"/>
                </a:lnTo>
                <a:lnTo>
                  <a:pt x="5393" y="2023"/>
                </a:lnTo>
                <a:lnTo>
                  <a:pt x="5396" y="1999"/>
                </a:lnTo>
                <a:lnTo>
                  <a:pt x="5331" y="1989"/>
                </a:lnTo>
                <a:lnTo>
                  <a:pt x="5321" y="1985"/>
                </a:lnTo>
                <a:lnTo>
                  <a:pt x="5314" y="1996"/>
                </a:lnTo>
                <a:lnTo>
                  <a:pt x="5287" y="1989"/>
                </a:lnTo>
                <a:lnTo>
                  <a:pt x="5277" y="2006"/>
                </a:lnTo>
                <a:lnTo>
                  <a:pt x="5267" y="2033"/>
                </a:lnTo>
                <a:lnTo>
                  <a:pt x="5260" y="2040"/>
                </a:lnTo>
                <a:lnTo>
                  <a:pt x="5250" y="2067"/>
                </a:lnTo>
                <a:lnTo>
                  <a:pt x="5246" y="2081"/>
                </a:lnTo>
                <a:lnTo>
                  <a:pt x="5243" y="2084"/>
                </a:lnTo>
                <a:lnTo>
                  <a:pt x="5226" y="2057"/>
                </a:lnTo>
                <a:lnTo>
                  <a:pt x="5212" y="2037"/>
                </a:lnTo>
                <a:lnTo>
                  <a:pt x="5185" y="2067"/>
                </a:lnTo>
                <a:lnTo>
                  <a:pt x="5178" y="2088"/>
                </a:lnTo>
                <a:lnTo>
                  <a:pt x="5161" y="2105"/>
                </a:lnTo>
                <a:lnTo>
                  <a:pt x="5158" y="2129"/>
                </a:lnTo>
                <a:lnTo>
                  <a:pt x="5147" y="2118"/>
                </a:lnTo>
                <a:lnTo>
                  <a:pt x="5140" y="2129"/>
                </a:lnTo>
                <a:lnTo>
                  <a:pt x="5140" y="2149"/>
                </a:lnTo>
                <a:lnTo>
                  <a:pt x="5127" y="2163"/>
                </a:lnTo>
                <a:lnTo>
                  <a:pt x="5113" y="2173"/>
                </a:lnTo>
                <a:lnTo>
                  <a:pt x="5100" y="2183"/>
                </a:lnTo>
                <a:lnTo>
                  <a:pt x="5082" y="2197"/>
                </a:lnTo>
                <a:lnTo>
                  <a:pt x="5069" y="2207"/>
                </a:lnTo>
                <a:lnTo>
                  <a:pt x="5052" y="2217"/>
                </a:lnTo>
                <a:lnTo>
                  <a:pt x="5038" y="2228"/>
                </a:lnTo>
                <a:lnTo>
                  <a:pt x="5021" y="2234"/>
                </a:lnTo>
                <a:lnTo>
                  <a:pt x="5001" y="2255"/>
                </a:lnTo>
                <a:lnTo>
                  <a:pt x="5001" y="2265"/>
                </a:lnTo>
                <a:lnTo>
                  <a:pt x="5001" y="2275"/>
                </a:lnTo>
                <a:lnTo>
                  <a:pt x="5001" y="2282"/>
                </a:lnTo>
                <a:lnTo>
                  <a:pt x="5001" y="2292"/>
                </a:lnTo>
                <a:lnTo>
                  <a:pt x="4997" y="2303"/>
                </a:lnTo>
                <a:lnTo>
                  <a:pt x="4997" y="2313"/>
                </a:lnTo>
                <a:lnTo>
                  <a:pt x="4997" y="2323"/>
                </a:lnTo>
                <a:lnTo>
                  <a:pt x="4997" y="2330"/>
                </a:lnTo>
                <a:lnTo>
                  <a:pt x="5001" y="2333"/>
                </a:lnTo>
                <a:lnTo>
                  <a:pt x="5004" y="2347"/>
                </a:lnTo>
                <a:lnTo>
                  <a:pt x="4994" y="2361"/>
                </a:lnTo>
                <a:lnTo>
                  <a:pt x="4997" y="2378"/>
                </a:lnTo>
                <a:lnTo>
                  <a:pt x="5004" y="2395"/>
                </a:lnTo>
                <a:lnTo>
                  <a:pt x="5014" y="2412"/>
                </a:lnTo>
                <a:lnTo>
                  <a:pt x="5021" y="2432"/>
                </a:lnTo>
                <a:lnTo>
                  <a:pt x="5025" y="2449"/>
                </a:lnTo>
                <a:lnTo>
                  <a:pt x="5031" y="2470"/>
                </a:lnTo>
                <a:lnTo>
                  <a:pt x="5035" y="2487"/>
                </a:lnTo>
                <a:lnTo>
                  <a:pt x="5038" y="2504"/>
                </a:lnTo>
                <a:lnTo>
                  <a:pt x="5031" y="2524"/>
                </a:lnTo>
                <a:lnTo>
                  <a:pt x="5028" y="2535"/>
                </a:lnTo>
                <a:close/>
                <a:moveTo>
                  <a:pt x="5523" y="2688"/>
                </a:moveTo>
                <a:lnTo>
                  <a:pt x="5533" y="2685"/>
                </a:lnTo>
                <a:lnTo>
                  <a:pt x="5570" y="2681"/>
                </a:lnTo>
                <a:lnTo>
                  <a:pt x="5574" y="2695"/>
                </a:lnTo>
                <a:lnTo>
                  <a:pt x="5567" y="2715"/>
                </a:lnTo>
                <a:lnTo>
                  <a:pt x="5540" y="2726"/>
                </a:lnTo>
                <a:lnTo>
                  <a:pt x="5529" y="2702"/>
                </a:lnTo>
                <a:lnTo>
                  <a:pt x="5519" y="2685"/>
                </a:lnTo>
                <a:lnTo>
                  <a:pt x="5523" y="2688"/>
                </a:lnTo>
                <a:close/>
                <a:moveTo>
                  <a:pt x="4591" y="1559"/>
                </a:moveTo>
                <a:lnTo>
                  <a:pt x="4649" y="1566"/>
                </a:lnTo>
                <a:lnTo>
                  <a:pt x="4687" y="1600"/>
                </a:lnTo>
                <a:lnTo>
                  <a:pt x="4721" y="1648"/>
                </a:lnTo>
                <a:lnTo>
                  <a:pt x="4748" y="1668"/>
                </a:lnTo>
                <a:lnTo>
                  <a:pt x="4755" y="1685"/>
                </a:lnTo>
                <a:lnTo>
                  <a:pt x="4775" y="1702"/>
                </a:lnTo>
                <a:lnTo>
                  <a:pt x="4806" y="1736"/>
                </a:lnTo>
                <a:lnTo>
                  <a:pt x="4796" y="1794"/>
                </a:lnTo>
                <a:lnTo>
                  <a:pt x="4772" y="1801"/>
                </a:lnTo>
                <a:lnTo>
                  <a:pt x="4752" y="1791"/>
                </a:lnTo>
                <a:lnTo>
                  <a:pt x="4731" y="1760"/>
                </a:lnTo>
                <a:lnTo>
                  <a:pt x="4690" y="1712"/>
                </a:lnTo>
                <a:lnTo>
                  <a:pt x="4663" y="1672"/>
                </a:lnTo>
                <a:lnTo>
                  <a:pt x="4653" y="1631"/>
                </a:lnTo>
                <a:lnTo>
                  <a:pt x="4622" y="1596"/>
                </a:lnTo>
                <a:lnTo>
                  <a:pt x="4608" y="1579"/>
                </a:lnTo>
                <a:lnTo>
                  <a:pt x="4595" y="1566"/>
                </a:lnTo>
                <a:lnTo>
                  <a:pt x="4591" y="1559"/>
                </a:lnTo>
                <a:close/>
                <a:moveTo>
                  <a:pt x="4864" y="1637"/>
                </a:moveTo>
                <a:lnTo>
                  <a:pt x="4864" y="1648"/>
                </a:lnTo>
                <a:lnTo>
                  <a:pt x="4861" y="1658"/>
                </a:lnTo>
                <a:lnTo>
                  <a:pt x="4861" y="1665"/>
                </a:lnTo>
                <a:lnTo>
                  <a:pt x="4861" y="1675"/>
                </a:lnTo>
                <a:lnTo>
                  <a:pt x="4861" y="1685"/>
                </a:lnTo>
                <a:lnTo>
                  <a:pt x="4861" y="1692"/>
                </a:lnTo>
                <a:lnTo>
                  <a:pt x="4861" y="1706"/>
                </a:lnTo>
                <a:lnTo>
                  <a:pt x="4868" y="1716"/>
                </a:lnTo>
                <a:lnTo>
                  <a:pt x="4885" y="1719"/>
                </a:lnTo>
                <a:lnTo>
                  <a:pt x="4885" y="1736"/>
                </a:lnTo>
                <a:lnTo>
                  <a:pt x="4926" y="1753"/>
                </a:lnTo>
                <a:lnTo>
                  <a:pt x="4980" y="1764"/>
                </a:lnTo>
                <a:lnTo>
                  <a:pt x="4994" y="1767"/>
                </a:lnTo>
                <a:lnTo>
                  <a:pt x="5011" y="1716"/>
                </a:lnTo>
                <a:lnTo>
                  <a:pt x="5031" y="1702"/>
                </a:lnTo>
                <a:lnTo>
                  <a:pt x="5059" y="1665"/>
                </a:lnTo>
                <a:lnTo>
                  <a:pt x="5045" y="1617"/>
                </a:lnTo>
                <a:lnTo>
                  <a:pt x="5045" y="1600"/>
                </a:lnTo>
                <a:lnTo>
                  <a:pt x="5055" y="1569"/>
                </a:lnTo>
                <a:lnTo>
                  <a:pt x="5035" y="1552"/>
                </a:lnTo>
                <a:lnTo>
                  <a:pt x="5014" y="1525"/>
                </a:lnTo>
                <a:lnTo>
                  <a:pt x="4997" y="1545"/>
                </a:lnTo>
                <a:lnTo>
                  <a:pt x="4997" y="1556"/>
                </a:lnTo>
                <a:lnTo>
                  <a:pt x="4994" y="1566"/>
                </a:lnTo>
                <a:lnTo>
                  <a:pt x="4987" y="1576"/>
                </a:lnTo>
                <a:lnTo>
                  <a:pt x="4980" y="1586"/>
                </a:lnTo>
                <a:lnTo>
                  <a:pt x="4973" y="1593"/>
                </a:lnTo>
                <a:lnTo>
                  <a:pt x="4963" y="1603"/>
                </a:lnTo>
                <a:lnTo>
                  <a:pt x="4956" y="1610"/>
                </a:lnTo>
                <a:lnTo>
                  <a:pt x="4946" y="1617"/>
                </a:lnTo>
                <a:lnTo>
                  <a:pt x="4936" y="1620"/>
                </a:lnTo>
                <a:lnTo>
                  <a:pt x="4929" y="1620"/>
                </a:lnTo>
                <a:lnTo>
                  <a:pt x="4919" y="1624"/>
                </a:lnTo>
                <a:lnTo>
                  <a:pt x="4909" y="1627"/>
                </a:lnTo>
                <a:lnTo>
                  <a:pt x="4902" y="1627"/>
                </a:lnTo>
                <a:lnTo>
                  <a:pt x="4891" y="1631"/>
                </a:lnTo>
                <a:lnTo>
                  <a:pt x="4881" y="1631"/>
                </a:lnTo>
                <a:lnTo>
                  <a:pt x="4871" y="1631"/>
                </a:lnTo>
                <a:lnTo>
                  <a:pt x="4864" y="1637"/>
                </a:lnTo>
                <a:lnTo>
                  <a:pt x="4857" y="1648"/>
                </a:lnTo>
                <a:lnTo>
                  <a:pt x="4854" y="1658"/>
                </a:lnTo>
                <a:lnTo>
                  <a:pt x="4854" y="1668"/>
                </a:lnTo>
                <a:lnTo>
                  <a:pt x="4854" y="1678"/>
                </a:lnTo>
                <a:lnTo>
                  <a:pt x="4854" y="1692"/>
                </a:lnTo>
                <a:lnTo>
                  <a:pt x="4857" y="1706"/>
                </a:lnTo>
                <a:lnTo>
                  <a:pt x="4857" y="1716"/>
                </a:lnTo>
                <a:lnTo>
                  <a:pt x="4864" y="1637"/>
                </a:lnTo>
                <a:close/>
                <a:moveTo>
                  <a:pt x="5444" y="1740"/>
                </a:moveTo>
                <a:lnTo>
                  <a:pt x="5410" y="1753"/>
                </a:lnTo>
                <a:lnTo>
                  <a:pt x="5393" y="1760"/>
                </a:lnTo>
                <a:lnTo>
                  <a:pt x="5379" y="1747"/>
                </a:lnTo>
                <a:lnTo>
                  <a:pt x="5369" y="1733"/>
                </a:lnTo>
                <a:lnTo>
                  <a:pt x="5359" y="1712"/>
                </a:lnTo>
                <a:lnTo>
                  <a:pt x="5331" y="1706"/>
                </a:lnTo>
                <a:lnTo>
                  <a:pt x="5308" y="1712"/>
                </a:lnTo>
                <a:lnTo>
                  <a:pt x="5321" y="1733"/>
                </a:lnTo>
                <a:lnTo>
                  <a:pt x="5331" y="1740"/>
                </a:lnTo>
                <a:lnTo>
                  <a:pt x="5328" y="1747"/>
                </a:lnTo>
                <a:lnTo>
                  <a:pt x="5331" y="1774"/>
                </a:lnTo>
                <a:lnTo>
                  <a:pt x="5335" y="1788"/>
                </a:lnTo>
                <a:lnTo>
                  <a:pt x="5349" y="1774"/>
                </a:lnTo>
                <a:lnTo>
                  <a:pt x="5376" y="1784"/>
                </a:lnTo>
                <a:lnTo>
                  <a:pt x="5400" y="1794"/>
                </a:lnTo>
                <a:lnTo>
                  <a:pt x="5413" y="1805"/>
                </a:lnTo>
                <a:lnTo>
                  <a:pt x="5424" y="1815"/>
                </a:lnTo>
                <a:lnTo>
                  <a:pt x="5434" y="1822"/>
                </a:lnTo>
                <a:lnTo>
                  <a:pt x="5441" y="1832"/>
                </a:lnTo>
                <a:lnTo>
                  <a:pt x="5451" y="1846"/>
                </a:lnTo>
                <a:lnTo>
                  <a:pt x="5458" y="1856"/>
                </a:lnTo>
                <a:lnTo>
                  <a:pt x="5465" y="1869"/>
                </a:lnTo>
                <a:lnTo>
                  <a:pt x="5475" y="1883"/>
                </a:lnTo>
                <a:lnTo>
                  <a:pt x="5546" y="1907"/>
                </a:lnTo>
                <a:lnTo>
                  <a:pt x="5536" y="1876"/>
                </a:lnTo>
                <a:lnTo>
                  <a:pt x="5550" y="1869"/>
                </a:lnTo>
                <a:lnTo>
                  <a:pt x="5591" y="1897"/>
                </a:lnTo>
                <a:lnTo>
                  <a:pt x="5615" y="1910"/>
                </a:lnTo>
                <a:lnTo>
                  <a:pt x="5628" y="1927"/>
                </a:lnTo>
                <a:lnTo>
                  <a:pt x="5635" y="1948"/>
                </a:lnTo>
                <a:lnTo>
                  <a:pt x="5696" y="1961"/>
                </a:lnTo>
                <a:lnTo>
                  <a:pt x="5656" y="1886"/>
                </a:lnTo>
                <a:lnTo>
                  <a:pt x="5632" y="1863"/>
                </a:lnTo>
                <a:lnTo>
                  <a:pt x="5656" y="1863"/>
                </a:lnTo>
                <a:lnTo>
                  <a:pt x="5642" y="1832"/>
                </a:lnTo>
                <a:lnTo>
                  <a:pt x="5611" y="1811"/>
                </a:lnTo>
                <a:lnTo>
                  <a:pt x="5577" y="1788"/>
                </a:lnTo>
                <a:lnTo>
                  <a:pt x="5519" y="1750"/>
                </a:lnTo>
                <a:lnTo>
                  <a:pt x="5485" y="1740"/>
                </a:lnTo>
                <a:lnTo>
                  <a:pt x="5451" y="1733"/>
                </a:lnTo>
                <a:lnTo>
                  <a:pt x="5417" y="1753"/>
                </a:lnTo>
                <a:lnTo>
                  <a:pt x="5393" y="1764"/>
                </a:lnTo>
                <a:lnTo>
                  <a:pt x="5379" y="1743"/>
                </a:lnTo>
                <a:lnTo>
                  <a:pt x="5372" y="1736"/>
                </a:lnTo>
                <a:lnTo>
                  <a:pt x="5359" y="1702"/>
                </a:lnTo>
                <a:lnTo>
                  <a:pt x="5444" y="1740"/>
                </a:lnTo>
                <a:close/>
                <a:moveTo>
                  <a:pt x="4806" y="1832"/>
                </a:moveTo>
                <a:lnTo>
                  <a:pt x="4820" y="1808"/>
                </a:lnTo>
                <a:lnTo>
                  <a:pt x="4854" y="1811"/>
                </a:lnTo>
                <a:lnTo>
                  <a:pt x="4868" y="1818"/>
                </a:lnTo>
                <a:lnTo>
                  <a:pt x="4898" y="1808"/>
                </a:lnTo>
                <a:lnTo>
                  <a:pt x="4939" y="1839"/>
                </a:lnTo>
                <a:lnTo>
                  <a:pt x="4960" y="1856"/>
                </a:lnTo>
                <a:lnTo>
                  <a:pt x="4956" y="1866"/>
                </a:lnTo>
                <a:lnTo>
                  <a:pt x="4932" y="1856"/>
                </a:lnTo>
                <a:lnTo>
                  <a:pt x="4909" y="1856"/>
                </a:lnTo>
                <a:lnTo>
                  <a:pt x="4888" y="1846"/>
                </a:lnTo>
                <a:lnTo>
                  <a:pt x="4861" y="1852"/>
                </a:lnTo>
                <a:lnTo>
                  <a:pt x="4833" y="1839"/>
                </a:lnTo>
                <a:lnTo>
                  <a:pt x="4796" y="1825"/>
                </a:lnTo>
                <a:lnTo>
                  <a:pt x="4806" y="1832"/>
                </a:lnTo>
                <a:close/>
                <a:moveTo>
                  <a:pt x="5789" y="2821"/>
                </a:moveTo>
                <a:lnTo>
                  <a:pt x="5836" y="2828"/>
                </a:lnTo>
                <a:lnTo>
                  <a:pt x="5894" y="2770"/>
                </a:lnTo>
                <a:lnTo>
                  <a:pt x="5915" y="2763"/>
                </a:lnTo>
                <a:lnTo>
                  <a:pt x="5918" y="2756"/>
                </a:lnTo>
                <a:lnTo>
                  <a:pt x="5922" y="2746"/>
                </a:lnTo>
                <a:lnTo>
                  <a:pt x="5922" y="2739"/>
                </a:lnTo>
                <a:lnTo>
                  <a:pt x="5922" y="2732"/>
                </a:lnTo>
                <a:lnTo>
                  <a:pt x="5922" y="2722"/>
                </a:lnTo>
                <a:lnTo>
                  <a:pt x="5922" y="2715"/>
                </a:lnTo>
                <a:lnTo>
                  <a:pt x="5922" y="2705"/>
                </a:lnTo>
                <a:lnTo>
                  <a:pt x="5922" y="2698"/>
                </a:lnTo>
                <a:lnTo>
                  <a:pt x="5891" y="2712"/>
                </a:lnTo>
                <a:lnTo>
                  <a:pt x="5864" y="2736"/>
                </a:lnTo>
                <a:lnTo>
                  <a:pt x="5847" y="2770"/>
                </a:lnTo>
                <a:lnTo>
                  <a:pt x="5819" y="2780"/>
                </a:lnTo>
                <a:lnTo>
                  <a:pt x="5795" y="2828"/>
                </a:lnTo>
                <a:lnTo>
                  <a:pt x="5789" y="2821"/>
                </a:lnTo>
                <a:close/>
                <a:moveTo>
                  <a:pt x="5956" y="2627"/>
                </a:moveTo>
                <a:lnTo>
                  <a:pt x="5966" y="2640"/>
                </a:lnTo>
                <a:lnTo>
                  <a:pt x="5942" y="2671"/>
                </a:lnTo>
                <a:lnTo>
                  <a:pt x="5925" y="2657"/>
                </a:lnTo>
                <a:lnTo>
                  <a:pt x="5918" y="2647"/>
                </a:lnTo>
                <a:lnTo>
                  <a:pt x="5942" y="2623"/>
                </a:lnTo>
                <a:lnTo>
                  <a:pt x="5945" y="2603"/>
                </a:lnTo>
                <a:lnTo>
                  <a:pt x="5963" y="2606"/>
                </a:lnTo>
                <a:lnTo>
                  <a:pt x="5956" y="2627"/>
                </a:lnTo>
                <a:close/>
                <a:moveTo>
                  <a:pt x="3653" y="1927"/>
                </a:moveTo>
                <a:lnTo>
                  <a:pt x="3684" y="1996"/>
                </a:lnTo>
                <a:lnTo>
                  <a:pt x="3664" y="2002"/>
                </a:lnTo>
                <a:lnTo>
                  <a:pt x="3646" y="2037"/>
                </a:lnTo>
                <a:lnTo>
                  <a:pt x="3657" y="2067"/>
                </a:lnTo>
                <a:lnTo>
                  <a:pt x="3650" y="2091"/>
                </a:lnTo>
                <a:lnTo>
                  <a:pt x="3643" y="2118"/>
                </a:lnTo>
                <a:lnTo>
                  <a:pt x="3633" y="2132"/>
                </a:lnTo>
                <a:lnTo>
                  <a:pt x="3623" y="2163"/>
                </a:lnTo>
                <a:lnTo>
                  <a:pt x="3626" y="2183"/>
                </a:lnTo>
                <a:lnTo>
                  <a:pt x="3612" y="2207"/>
                </a:lnTo>
                <a:lnTo>
                  <a:pt x="3602" y="2258"/>
                </a:lnTo>
                <a:lnTo>
                  <a:pt x="3578" y="2269"/>
                </a:lnTo>
                <a:lnTo>
                  <a:pt x="3554" y="2272"/>
                </a:lnTo>
                <a:lnTo>
                  <a:pt x="3530" y="2255"/>
                </a:lnTo>
                <a:lnTo>
                  <a:pt x="3534" y="2234"/>
                </a:lnTo>
                <a:lnTo>
                  <a:pt x="3520" y="2204"/>
                </a:lnTo>
                <a:lnTo>
                  <a:pt x="3527" y="2173"/>
                </a:lnTo>
                <a:lnTo>
                  <a:pt x="3544" y="2156"/>
                </a:lnTo>
                <a:lnTo>
                  <a:pt x="3565" y="2125"/>
                </a:lnTo>
                <a:lnTo>
                  <a:pt x="3558" y="2091"/>
                </a:lnTo>
                <a:lnTo>
                  <a:pt x="3558" y="2064"/>
                </a:lnTo>
                <a:lnTo>
                  <a:pt x="3558" y="2030"/>
                </a:lnTo>
                <a:lnTo>
                  <a:pt x="3585" y="2016"/>
                </a:lnTo>
                <a:lnTo>
                  <a:pt x="3609" y="2002"/>
                </a:lnTo>
                <a:lnTo>
                  <a:pt x="3636" y="1985"/>
                </a:lnTo>
                <a:lnTo>
                  <a:pt x="3643" y="1961"/>
                </a:lnTo>
                <a:lnTo>
                  <a:pt x="3657" y="1944"/>
                </a:lnTo>
                <a:lnTo>
                  <a:pt x="3664" y="1927"/>
                </a:lnTo>
                <a:lnTo>
                  <a:pt x="3653" y="1927"/>
                </a:lnTo>
                <a:close/>
                <a:moveTo>
                  <a:pt x="5209" y="880"/>
                </a:moveTo>
                <a:lnTo>
                  <a:pt x="5260" y="867"/>
                </a:lnTo>
                <a:lnTo>
                  <a:pt x="5284" y="867"/>
                </a:lnTo>
                <a:lnTo>
                  <a:pt x="5321" y="860"/>
                </a:lnTo>
                <a:lnTo>
                  <a:pt x="5335" y="849"/>
                </a:lnTo>
                <a:lnTo>
                  <a:pt x="5335" y="836"/>
                </a:lnTo>
                <a:lnTo>
                  <a:pt x="5331" y="822"/>
                </a:lnTo>
                <a:lnTo>
                  <a:pt x="5328" y="809"/>
                </a:lnTo>
                <a:lnTo>
                  <a:pt x="5325" y="795"/>
                </a:lnTo>
                <a:lnTo>
                  <a:pt x="5321" y="781"/>
                </a:lnTo>
                <a:lnTo>
                  <a:pt x="5314" y="771"/>
                </a:lnTo>
                <a:lnTo>
                  <a:pt x="5304" y="757"/>
                </a:lnTo>
                <a:lnTo>
                  <a:pt x="5297" y="744"/>
                </a:lnTo>
                <a:lnTo>
                  <a:pt x="5287" y="733"/>
                </a:lnTo>
                <a:lnTo>
                  <a:pt x="5274" y="737"/>
                </a:lnTo>
                <a:lnTo>
                  <a:pt x="5274" y="768"/>
                </a:lnTo>
                <a:lnTo>
                  <a:pt x="5277" y="788"/>
                </a:lnTo>
                <a:lnTo>
                  <a:pt x="5274" y="802"/>
                </a:lnTo>
                <a:lnTo>
                  <a:pt x="5253" y="802"/>
                </a:lnTo>
                <a:lnTo>
                  <a:pt x="5246" y="795"/>
                </a:lnTo>
                <a:lnTo>
                  <a:pt x="5246" y="826"/>
                </a:lnTo>
                <a:lnTo>
                  <a:pt x="5253" y="846"/>
                </a:lnTo>
                <a:lnTo>
                  <a:pt x="5226" y="846"/>
                </a:lnTo>
                <a:lnTo>
                  <a:pt x="5205" y="860"/>
                </a:lnTo>
                <a:lnTo>
                  <a:pt x="5222" y="877"/>
                </a:lnTo>
                <a:lnTo>
                  <a:pt x="5209" y="880"/>
                </a:lnTo>
                <a:close/>
                <a:moveTo>
                  <a:pt x="4284" y="1460"/>
                </a:moveTo>
                <a:lnTo>
                  <a:pt x="4305" y="1467"/>
                </a:lnTo>
                <a:lnTo>
                  <a:pt x="4329" y="1498"/>
                </a:lnTo>
                <a:lnTo>
                  <a:pt x="4322" y="1528"/>
                </a:lnTo>
                <a:lnTo>
                  <a:pt x="4301" y="1528"/>
                </a:lnTo>
                <a:lnTo>
                  <a:pt x="4281" y="1498"/>
                </a:lnTo>
                <a:lnTo>
                  <a:pt x="4288" y="1484"/>
                </a:lnTo>
                <a:lnTo>
                  <a:pt x="4298" y="1463"/>
                </a:lnTo>
                <a:lnTo>
                  <a:pt x="4284" y="1460"/>
                </a:lnTo>
                <a:close/>
                <a:moveTo>
                  <a:pt x="832" y="65"/>
                </a:moveTo>
                <a:lnTo>
                  <a:pt x="805" y="68"/>
                </a:lnTo>
                <a:lnTo>
                  <a:pt x="802" y="85"/>
                </a:lnTo>
                <a:lnTo>
                  <a:pt x="819" y="92"/>
                </a:lnTo>
                <a:lnTo>
                  <a:pt x="819" y="106"/>
                </a:lnTo>
                <a:lnTo>
                  <a:pt x="791" y="113"/>
                </a:lnTo>
                <a:lnTo>
                  <a:pt x="805" y="133"/>
                </a:lnTo>
                <a:lnTo>
                  <a:pt x="832" y="140"/>
                </a:lnTo>
                <a:lnTo>
                  <a:pt x="843" y="137"/>
                </a:lnTo>
                <a:lnTo>
                  <a:pt x="863" y="126"/>
                </a:lnTo>
                <a:lnTo>
                  <a:pt x="894" y="133"/>
                </a:lnTo>
                <a:lnTo>
                  <a:pt x="921" y="133"/>
                </a:lnTo>
                <a:lnTo>
                  <a:pt x="935" y="113"/>
                </a:lnTo>
                <a:lnTo>
                  <a:pt x="924" y="96"/>
                </a:lnTo>
                <a:lnTo>
                  <a:pt x="914" y="92"/>
                </a:lnTo>
                <a:lnTo>
                  <a:pt x="897" y="72"/>
                </a:lnTo>
                <a:lnTo>
                  <a:pt x="884" y="92"/>
                </a:lnTo>
                <a:lnTo>
                  <a:pt x="863" y="82"/>
                </a:lnTo>
                <a:lnTo>
                  <a:pt x="853" y="72"/>
                </a:lnTo>
                <a:lnTo>
                  <a:pt x="836" y="79"/>
                </a:lnTo>
                <a:lnTo>
                  <a:pt x="836" y="68"/>
                </a:lnTo>
                <a:lnTo>
                  <a:pt x="802" y="72"/>
                </a:lnTo>
                <a:lnTo>
                  <a:pt x="832" y="65"/>
                </a:lnTo>
                <a:close/>
                <a:moveTo>
                  <a:pt x="3708" y="931"/>
                </a:moveTo>
                <a:lnTo>
                  <a:pt x="3711" y="993"/>
                </a:lnTo>
                <a:lnTo>
                  <a:pt x="3721" y="1030"/>
                </a:lnTo>
                <a:lnTo>
                  <a:pt x="3735" y="1058"/>
                </a:lnTo>
                <a:lnTo>
                  <a:pt x="3756" y="1037"/>
                </a:lnTo>
                <a:lnTo>
                  <a:pt x="3766" y="1085"/>
                </a:lnTo>
                <a:lnTo>
                  <a:pt x="3820" y="1085"/>
                </a:lnTo>
                <a:lnTo>
                  <a:pt x="3831" y="1054"/>
                </a:lnTo>
                <a:lnTo>
                  <a:pt x="3844" y="1037"/>
                </a:lnTo>
                <a:lnTo>
                  <a:pt x="3844" y="1068"/>
                </a:lnTo>
                <a:lnTo>
                  <a:pt x="3878" y="1112"/>
                </a:lnTo>
                <a:lnTo>
                  <a:pt x="3899" y="1126"/>
                </a:lnTo>
                <a:lnTo>
                  <a:pt x="3895" y="1156"/>
                </a:lnTo>
                <a:lnTo>
                  <a:pt x="3868" y="1201"/>
                </a:lnTo>
                <a:lnTo>
                  <a:pt x="3858" y="1208"/>
                </a:lnTo>
                <a:lnTo>
                  <a:pt x="3851" y="1218"/>
                </a:lnTo>
                <a:lnTo>
                  <a:pt x="3841" y="1225"/>
                </a:lnTo>
                <a:lnTo>
                  <a:pt x="3831" y="1232"/>
                </a:lnTo>
                <a:lnTo>
                  <a:pt x="3824" y="1242"/>
                </a:lnTo>
                <a:lnTo>
                  <a:pt x="3814" y="1249"/>
                </a:lnTo>
                <a:lnTo>
                  <a:pt x="3803" y="1259"/>
                </a:lnTo>
                <a:lnTo>
                  <a:pt x="3793" y="1266"/>
                </a:lnTo>
                <a:lnTo>
                  <a:pt x="3773" y="1269"/>
                </a:lnTo>
                <a:lnTo>
                  <a:pt x="3752" y="1279"/>
                </a:lnTo>
                <a:lnTo>
                  <a:pt x="3728" y="1289"/>
                </a:lnTo>
                <a:lnTo>
                  <a:pt x="3704" y="1303"/>
                </a:lnTo>
                <a:lnTo>
                  <a:pt x="3684" y="1317"/>
                </a:lnTo>
                <a:lnTo>
                  <a:pt x="3660" y="1330"/>
                </a:lnTo>
                <a:lnTo>
                  <a:pt x="3640" y="1341"/>
                </a:lnTo>
                <a:lnTo>
                  <a:pt x="3619" y="1351"/>
                </a:lnTo>
                <a:lnTo>
                  <a:pt x="3606" y="1337"/>
                </a:lnTo>
                <a:lnTo>
                  <a:pt x="3595" y="1313"/>
                </a:lnTo>
                <a:lnTo>
                  <a:pt x="3585" y="1286"/>
                </a:lnTo>
                <a:lnTo>
                  <a:pt x="3571" y="1262"/>
                </a:lnTo>
                <a:lnTo>
                  <a:pt x="3561" y="1235"/>
                </a:lnTo>
                <a:lnTo>
                  <a:pt x="3551" y="1208"/>
                </a:lnTo>
                <a:lnTo>
                  <a:pt x="3541" y="1184"/>
                </a:lnTo>
                <a:lnTo>
                  <a:pt x="3530" y="1156"/>
                </a:lnTo>
                <a:lnTo>
                  <a:pt x="3520" y="1133"/>
                </a:lnTo>
                <a:lnTo>
                  <a:pt x="3517" y="1085"/>
                </a:lnTo>
                <a:lnTo>
                  <a:pt x="3513" y="1068"/>
                </a:lnTo>
                <a:lnTo>
                  <a:pt x="3507" y="1054"/>
                </a:lnTo>
                <a:lnTo>
                  <a:pt x="3503" y="1040"/>
                </a:lnTo>
                <a:lnTo>
                  <a:pt x="3496" y="1023"/>
                </a:lnTo>
                <a:lnTo>
                  <a:pt x="3493" y="1010"/>
                </a:lnTo>
                <a:lnTo>
                  <a:pt x="3486" y="993"/>
                </a:lnTo>
                <a:lnTo>
                  <a:pt x="3483" y="979"/>
                </a:lnTo>
                <a:lnTo>
                  <a:pt x="3479" y="962"/>
                </a:lnTo>
                <a:lnTo>
                  <a:pt x="3476" y="935"/>
                </a:lnTo>
                <a:lnTo>
                  <a:pt x="3455" y="962"/>
                </a:lnTo>
                <a:lnTo>
                  <a:pt x="3432" y="935"/>
                </a:lnTo>
                <a:lnTo>
                  <a:pt x="3411" y="942"/>
                </a:lnTo>
                <a:lnTo>
                  <a:pt x="3418" y="884"/>
                </a:lnTo>
                <a:lnTo>
                  <a:pt x="3449" y="877"/>
                </a:lnTo>
                <a:lnTo>
                  <a:pt x="3459" y="870"/>
                </a:lnTo>
                <a:lnTo>
                  <a:pt x="3466" y="853"/>
                </a:lnTo>
                <a:lnTo>
                  <a:pt x="3486" y="819"/>
                </a:lnTo>
                <a:lnTo>
                  <a:pt x="3507" y="781"/>
                </a:lnTo>
                <a:lnTo>
                  <a:pt x="3507" y="774"/>
                </a:lnTo>
                <a:lnTo>
                  <a:pt x="3493" y="778"/>
                </a:lnTo>
                <a:lnTo>
                  <a:pt x="3483" y="778"/>
                </a:lnTo>
                <a:lnTo>
                  <a:pt x="3472" y="778"/>
                </a:lnTo>
                <a:lnTo>
                  <a:pt x="3466" y="778"/>
                </a:lnTo>
                <a:lnTo>
                  <a:pt x="3455" y="778"/>
                </a:lnTo>
                <a:lnTo>
                  <a:pt x="3445" y="778"/>
                </a:lnTo>
                <a:lnTo>
                  <a:pt x="3435" y="774"/>
                </a:lnTo>
                <a:lnTo>
                  <a:pt x="3425" y="771"/>
                </a:lnTo>
                <a:lnTo>
                  <a:pt x="3391" y="788"/>
                </a:lnTo>
                <a:lnTo>
                  <a:pt x="3367" y="737"/>
                </a:lnTo>
                <a:lnTo>
                  <a:pt x="3374" y="723"/>
                </a:lnTo>
                <a:lnTo>
                  <a:pt x="3377" y="686"/>
                </a:lnTo>
                <a:lnTo>
                  <a:pt x="3367" y="672"/>
                </a:lnTo>
                <a:lnTo>
                  <a:pt x="3326" y="669"/>
                </a:lnTo>
                <a:lnTo>
                  <a:pt x="3322" y="696"/>
                </a:lnTo>
                <a:lnTo>
                  <a:pt x="3305" y="703"/>
                </a:lnTo>
                <a:lnTo>
                  <a:pt x="3302" y="737"/>
                </a:lnTo>
                <a:lnTo>
                  <a:pt x="3302" y="764"/>
                </a:lnTo>
                <a:lnTo>
                  <a:pt x="3285" y="781"/>
                </a:lnTo>
                <a:lnTo>
                  <a:pt x="3264" y="771"/>
                </a:lnTo>
                <a:lnTo>
                  <a:pt x="3261" y="744"/>
                </a:lnTo>
                <a:lnTo>
                  <a:pt x="3275" y="737"/>
                </a:lnTo>
                <a:lnTo>
                  <a:pt x="3264" y="727"/>
                </a:lnTo>
                <a:lnTo>
                  <a:pt x="3258" y="696"/>
                </a:lnTo>
                <a:lnTo>
                  <a:pt x="3251" y="682"/>
                </a:lnTo>
                <a:lnTo>
                  <a:pt x="3247" y="652"/>
                </a:lnTo>
                <a:lnTo>
                  <a:pt x="3230" y="611"/>
                </a:lnTo>
                <a:lnTo>
                  <a:pt x="3217" y="604"/>
                </a:lnTo>
                <a:lnTo>
                  <a:pt x="3200" y="590"/>
                </a:lnTo>
                <a:lnTo>
                  <a:pt x="3179" y="583"/>
                </a:lnTo>
                <a:lnTo>
                  <a:pt x="3172" y="604"/>
                </a:lnTo>
                <a:lnTo>
                  <a:pt x="3186" y="635"/>
                </a:lnTo>
                <a:lnTo>
                  <a:pt x="3203" y="652"/>
                </a:lnTo>
                <a:lnTo>
                  <a:pt x="3223" y="669"/>
                </a:lnTo>
                <a:lnTo>
                  <a:pt x="3237" y="686"/>
                </a:lnTo>
                <a:lnTo>
                  <a:pt x="3237" y="696"/>
                </a:lnTo>
                <a:lnTo>
                  <a:pt x="3223" y="689"/>
                </a:lnTo>
                <a:lnTo>
                  <a:pt x="3217" y="689"/>
                </a:lnTo>
                <a:lnTo>
                  <a:pt x="3210" y="699"/>
                </a:lnTo>
                <a:lnTo>
                  <a:pt x="3213" y="716"/>
                </a:lnTo>
                <a:lnTo>
                  <a:pt x="3196" y="733"/>
                </a:lnTo>
                <a:lnTo>
                  <a:pt x="3189" y="737"/>
                </a:lnTo>
                <a:lnTo>
                  <a:pt x="3189" y="720"/>
                </a:lnTo>
                <a:lnTo>
                  <a:pt x="3186" y="693"/>
                </a:lnTo>
                <a:lnTo>
                  <a:pt x="3172" y="662"/>
                </a:lnTo>
                <a:lnTo>
                  <a:pt x="3148" y="641"/>
                </a:lnTo>
                <a:lnTo>
                  <a:pt x="3128" y="624"/>
                </a:lnTo>
                <a:lnTo>
                  <a:pt x="3111" y="607"/>
                </a:lnTo>
                <a:lnTo>
                  <a:pt x="3097" y="611"/>
                </a:lnTo>
                <a:lnTo>
                  <a:pt x="3080" y="621"/>
                </a:lnTo>
                <a:lnTo>
                  <a:pt x="3067" y="624"/>
                </a:lnTo>
                <a:lnTo>
                  <a:pt x="3053" y="628"/>
                </a:lnTo>
                <a:lnTo>
                  <a:pt x="3039" y="631"/>
                </a:lnTo>
                <a:lnTo>
                  <a:pt x="3029" y="635"/>
                </a:lnTo>
                <a:lnTo>
                  <a:pt x="3015" y="638"/>
                </a:lnTo>
                <a:lnTo>
                  <a:pt x="3002" y="645"/>
                </a:lnTo>
                <a:lnTo>
                  <a:pt x="2988" y="652"/>
                </a:lnTo>
                <a:lnTo>
                  <a:pt x="2954" y="662"/>
                </a:lnTo>
                <a:lnTo>
                  <a:pt x="2937" y="672"/>
                </a:lnTo>
                <a:lnTo>
                  <a:pt x="2923" y="682"/>
                </a:lnTo>
                <a:lnTo>
                  <a:pt x="2910" y="699"/>
                </a:lnTo>
                <a:lnTo>
                  <a:pt x="2893" y="720"/>
                </a:lnTo>
                <a:lnTo>
                  <a:pt x="2869" y="737"/>
                </a:lnTo>
                <a:lnTo>
                  <a:pt x="2841" y="747"/>
                </a:lnTo>
                <a:lnTo>
                  <a:pt x="2811" y="754"/>
                </a:lnTo>
                <a:lnTo>
                  <a:pt x="2797" y="754"/>
                </a:lnTo>
                <a:lnTo>
                  <a:pt x="2787" y="751"/>
                </a:lnTo>
                <a:lnTo>
                  <a:pt x="2773" y="747"/>
                </a:lnTo>
                <a:lnTo>
                  <a:pt x="2763" y="740"/>
                </a:lnTo>
                <a:lnTo>
                  <a:pt x="2756" y="733"/>
                </a:lnTo>
                <a:lnTo>
                  <a:pt x="2753" y="723"/>
                </a:lnTo>
                <a:lnTo>
                  <a:pt x="2749" y="706"/>
                </a:lnTo>
                <a:lnTo>
                  <a:pt x="2749" y="689"/>
                </a:lnTo>
                <a:lnTo>
                  <a:pt x="2780" y="662"/>
                </a:lnTo>
                <a:lnTo>
                  <a:pt x="2790" y="628"/>
                </a:lnTo>
                <a:lnTo>
                  <a:pt x="2807" y="614"/>
                </a:lnTo>
                <a:lnTo>
                  <a:pt x="2831" y="611"/>
                </a:lnTo>
                <a:lnTo>
                  <a:pt x="2845" y="611"/>
                </a:lnTo>
                <a:lnTo>
                  <a:pt x="2855" y="614"/>
                </a:lnTo>
                <a:lnTo>
                  <a:pt x="2865" y="614"/>
                </a:lnTo>
                <a:lnTo>
                  <a:pt x="2876" y="614"/>
                </a:lnTo>
                <a:lnTo>
                  <a:pt x="2889" y="614"/>
                </a:lnTo>
                <a:lnTo>
                  <a:pt x="2899" y="614"/>
                </a:lnTo>
                <a:lnTo>
                  <a:pt x="2913" y="611"/>
                </a:lnTo>
                <a:lnTo>
                  <a:pt x="2923" y="611"/>
                </a:lnTo>
                <a:lnTo>
                  <a:pt x="2947" y="577"/>
                </a:lnTo>
                <a:lnTo>
                  <a:pt x="2954" y="559"/>
                </a:lnTo>
                <a:lnTo>
                  <a:pt x="2940" y="539"/>
                </a:lnTo>
                <a:lnTo>
                  <a:pt x="2937" y="522"/>
                </a:lnTo>
                <a:lnTo>
                  <a:pt x="2944" y="515"/>
                </a:lnTo>
                <a:lnTo>
                  <a:pt x="2968" y="519"/>
                </a:lnTo>
                <a:lnTo>
                  <a:pt x="2981" y="522"/>
                </a:lnTo>
                <a:lnTo>
                  <a:pt x="2981" y="498"/>
                </a:lnTo>
                <a:lnTo>
                  <a:pt x="2998" y="498"/>
                </a:lnTo>
                <a:lnTo>
                  <a:pt x="3015" y="495"/>
                </a:lnTo>
                <a:lnTo>
                  <a:pt x="3032" y="491"/>
                </a:lnTo>
                <a:lnTo>
                  <a:pt x="3050" y="488"/>
                </a:lnTo>
                <a:lnTo>
                  <a:pt x="3067" y="481"/>
                </a:lnTo>
                <a:lnTo>
                  <a:pt x="3087" y="474"/>
                </a:lnTo>
                <a:lnTo>
                  <a:pt x="3104" y="464"/>
                </a:lnTo>
                <a:lnTo>
                  <a:pt x="3118" y="454"/>
                </a:lnTo>
                <a:lnTo>
                  <a:pt x="3131" y="440"/>
                </a:lnTo>
                <a:lnTo>
                  <a:pt x="3138" y="447"/>
                </a:lnTo>
                <a:lnTo>
                  <a:pt x="3165" y="430"/>
                </a:lnTo>
                <a:lnTo>
                  <a:pt x="3196" y="423"/>
                </a:lnTo>
                <a:lnTo>
                  <a:pt x="3247" y="426"/>
                </a:lnTo>
                <a:lnTo>
                  <a:pt x="3288" y="426"/>
                </a:lnTo>
                <a:lnTo>
                  <a:pt x="3316" y="423"/>
                </a:lnTo>
                <a:lnTo>
                  <a:pt x="3350" y="423"/>
                </a:lnTo>
                <a:lnTo>
                  <a:pt x="3353" y="433"/>
                </a:lnTo>
                <a:lnTo>
                  <a:pt x="3374" y="423"/>
                </a:lnTo>
                <a:lnTo>
                  <a:pt x="3387" y="403"/>
                </a:lnTo>
                <a:lnTo>
                  <a:pt x="3397" y="399"/>
                </a:lnTo>
                <a:lnTo>
                  <a:pt x="3421" y="368"/>
                </a:lnTo>
                <a:lnTo>
                  <a:pt x="3408" y="341"/>
                </a:lnTo>
                <a:lnTo>
                  <a:pt x="3377" y="348"/>
                </a:lnTo>
                <a:lnTo>
                  <a:pt x="3350" y="358"/>
                </a:lnTo>
                <a:lnTo>
                  <a:pt x="3319" y="382"/>
                </a:lnTo>
                <a:lnTo>
                  <a:pt x="3305" y="396"/>
                </a:lnTo>
                <a:lnTo>
                  <a:pt x="3275" y="403"/>
                </a:lnTo>
                <a:lnTo>
                  <a:pt x="3275" y="375"/>
                </a:lnTo>
                <a:lnTo>
                  <a:pt x="3288" y="348"/>
                </a:lnTo>
                <a:lnTo>
                  <a:pt x="3295" y="328"/>
                </a:lnTo>
                <a:lnTo>
                  <a:pt x="3271" y="341"/>
                </a:lnTo>
                <a:lnTo>
                  <a:pt x="3237" y="348"/>
                </a:lnTo>
                <a:lnTo>
                  <a:pt x="3223" y="338"/>
                </a:lnTo>
                <a:lnTo>
                  <a:pt x="3244" y="314"/>
                </a:lnTo>
                <a:lnTo>
                  <a:pt x="3254" y="304"/>
                </a:lnTo>
                <a:lnTo>
                  <a:pt x="3268" y="293"/>
                </a:lnTo>
                <a:lnTo>
                  <a:pt x="3278" y="287"/>
                </a:lnTo>
                <a:lnTo>
                  <a:pt x="3288" y="276"/>
                </a:lnTo>
                <a:lnTo>
                  <a:pt x="3302" y="270"/>
                </a:lnTo>
                <a:lnTo>
                  <a:pt x="3316" y="263"/>
                </a:lnTo>
                <a:lnTo>
                  <a:pt x="3329" y="256"/>
                </a:lnTo>
                <a:lnTo>
                  <a:pt x="3343" y="252"/>
                </a:lnTo>
                <a:lnTo>
                  <a:pt x="3370" y="242"/>
                </a:lnTo>
                <a:lnTo>
                  <a:pt x="3397" y="232"/>
                </a:lnTo>
                <a:lnTo>
                  <a:pt x="3421" y="218"/>
                </a:lnTo>
                <a:lnTo>
                  <a:pt x="3449" y="208"/>
                </a:lnTo>
                <a:lnTo>
                  <a:pt x="3476" y="194"/>
                </a:lnTo>
                <a:lnTo>
                  <a:pt x="3500" y="181"/>
                </a:lnTo>
                <a:lnTo>
                  <a:pt x="3527" y="167"/>
                </a:lnTo>
                <a:lnTo>
                  <a:pt x="3551" y="154"/>
                </a:lnTo>
                <a:lnTo>
                  <a:pt x="3582" y="147"/>
                </a:lnTo>
                <a:lnTo>
                  <a:pt x="3623" y="140"/>
                </a:lnTo>
                <a:lnTo>
                  <a:pt x="3640" y="147"/>
                </a:lnTo>
                <a:lnTo>
                  <a:pt x="3657" y="150"/>
                </a:lnTo>
                <a:lnTo>
                  <a:pt x="3670" y="157"/>
                </a:lnTo>
                <a:lnTo>
                  <a:pt x="3687" y="164"/>
                </a:lnTo>
                <a:lnTo>
                  <a:pt x="3704" y="174"/>
                </a:lnTo>
                <a:lnTo>
                  <a:pt x="3718" y="181"/>
                </a:lnTo>
                <a:lnTo>
                  <a:pt x="3735" y="188"/>
                </a:lnTo>
                <a:lnTo>
                  <a:pt x="3752" y="194"/>
                </a:lnTo>
                <a:lnTo>
                  <a:pt x="3762" y="218"/>
                </a:lnTo>
                <a:lnTo>
                  <a:pt x="3715" y="229"/>
                </a:lnTo>
                <a:lnTo>
                  <a:pt x="3687" y="222"/>
                </a:lnTo>
                <a:lnTo>
                  <a:pt x="3670" y="215"/>
                </a:lnTo>
                <a:lnTo>
                  <a:pt x="3687" y="242"/>
                </a:lnTo>
                <a:lnTo>
                  <a:pt x="3694" y="259"/>
                </a:lnTo>
                <a:lnTo>
                  <a:pt x="3725" y="259"/>
                </a:lnTo>
                <a:lnTo>
                  <a:pt x="3766" y="239"/>
                </a:lnTo>
                <a:lnTo>
                  <a:pt x="3786" y="225"/>
                </a:lnTo>
                <a:lnTo>
                  <a:pt x="3793" y="225"/>
                </a:lnTo>
                <a:lnTo>
                  <a:pt x="3803" y="188"/>
                </a:lnTo>
                <a:lnTo>
                  <a:pt x="3817" y="184"/>
                </a:lnTo>
                <a:lnTo>
                  <a:pt x="3807" y="225"/>
                </a:lnTo>
                <a:lnTo>
                  <a:pt x="3841" y="201"/>
                </a:lnTo>
                <a:lnTo>
                  <a:pt x="3919" y="198"/>
                </a:lnTo>
                <a:lnTo>
                  <a:pt x="3940" y="194"/>
                </a:lnTo>
                <a:lnTo>
                  <a:pt x="3970" y="181"/>
                </a:lnTo>
                <a:lnTo>
                  <a:pt x="4028" y="194"/>
                </a:lnTo>
                <a:lnTo>
                  <a:pt x="4073" y="133"/>
                </a:lnTo>
                <a:lnTo>
                  <a:pt x="4076" y="150"/>
                </a:lnTo>
                <a:lnTo>
                  <a:pt x="4097" y="205"/>
                </a:lnTo>
                <a:lnTo>
                  <a:pt x="4073" y="225"/>
                </a:lnTo>
                <a:lnTo>
                  <a:pt x="4086" y="235"/>
                </a:lnTo>
                <a:lnTo>
                  <a:pt x="4127" y="218"/>
                </a:lnTo>
                <a:lnTo>
                  <a:pt x="4158" y="222"/>
                </a:lnTo>
                <a:lnTo>
                  <a:pt x="4182" y="232"/>
                </a:lnTo>
                <a:lnTo>
                  <a:pt x="4158" y="198"/>
                </a:lnTo>
                <a:lnTo>
                  <a:pt x="4121" y="188"/>
                </a:lnTo>
                <a:lnTo>
                  <a:pt x="4117" y="157"/>
                </a:lnTo>
                <a:lnTo>
                  <a:pt x="4131" y="147"/>
                </a:lnTo>
                <a:lnTo>
                  <a:pt x="4138" y="164"/>
                </a:lnTo>
                <a:lnTo>
                  <a:pt x="4158" y="154"/>
                </a:lnTo>
                <a:lnTo>
                  <a:pt x="4144" y="137"/>
                </a:lnTo>
                <a:lnTo>
                  <a:pt x="4175" y="130"/>
                </a:lnTo>
                <a:lnTo>
                  <a:pt x="4209" y="137"/>
                </a:lnTo>
                <a:lnTo>
                  <a:pt x="4199" y="123"/>
                </a:lnTo>
                <a:lnTo>
                  <a:pt x="4274" y="109"/>
                </a:lnTo>
                <a:lnTo>
                  <a:pt x="4342" y="82"/>
                </a:lnTo>
                <a:lnTo>
                  <a:pt x="4417" y="85"/>
                </a:lnTo>
                <a:lnTo>
                  <a:pt x="4417" y="130"/>
                </a:lnTo>
                <a:lnTo>
                  <a:pt x="4451" y="116"/>
                </a:lnTo>
                <a:lnTo>
                  <a:pt x="4486" y="137"/>
                </a:lnTo>
                <a:lnTo>
                  <a:pt x="4537" y="143"/>
                </a:lnTo>
                <a:lnTo>
                  <a:pt x="4557" y="160"/>
                </a:lnTo>
                <a:lnTo>
                  <a:pt x="4602" y="154"/>
                </a:lnTo>
                <a:lnTo>
                  <a:pt x="4615" y="164"/>
                </a:lnTo>
                <a:lnTo>
                  <a:pt x="4646" y="147"/>
                </a:lnTo>
                <a:lnTo>
                  <a:pt x="4677" y="164"/>
                </a:lnTo>
                <a:lnTo>
                  <a:pt x="4755" y="160"/>
                </a:lnTo>
                <a:lnTo>
                  <a:pt x="4745" y="143"/>
                </a:lnTo>
                <a:lnTo>
                  <a:pt x="4782" y="143"/>
                </a:lnTo>
                <a:lnTo>
                  <a:pt x="4840" y="140"/>
                </a:lnTo>
                <a:lnTo>
                  <a:pt x="4864" y="167"/>
                </a:lnTo>
                <a:lnTo>
                  <a:pt x="4881" y="167"/>
                </a:lnTo>
                <a:lnTo>
                  <a:pt x="4902" y="171"/>
                </a:lnTo>
                <a:lnTo>
                  <a:pt x="4919" y="171"/>
                </a:lnTo>
                <a:lnTo>
                  <a:pt x="4939" y="174"/>
                </a:lnTo>
                <a:lnTo>
                  <a:pt x="4956" y="181"/>
                </a:lnTo>
                <a:lnTo>
                  <a:pt x="4973" y="184"/>
                </a:lnTo>
                <a:lnTo>
                  <a:pt x="4990" y="191"/>
                </a:lnTo>
                <a:lnTo>
                  <a:pt x="5011" y="198"/>
                </a:lnTo>
                <a:lnTo>
                  <a:pt x="5025" y="208"/>
                </a:lnTo>
                <a:lnTo>
                  <a:pt x="5086" y="218"/>
                </a:lnTo>
                <a:lnTo>
                  <a:pt x="5175" y="218"/>
                </a:lnTo>
                <a:lnTo>
                  <a:pt x="5168" y="208"/>
                </a:lnTo>
                <a:lnTo>
                  <a:pt x="5209" y="212"/>
                </a:lnTo>
                <a:lnTo>
                  <a:pt x="5236" y="222"/>
                </a:lnTo>
                <a:lnTo>
                  <a:pt x="5267" y="232"/>
                </a:lnTo>
                <a:lnTo>
                  <a:pt x="5331" y="242"/>
                </a:lnTo>
                <a:lnTo>
                  <a:pt x="5393" y="256"/>
                </a:lnTo>
                <a:lnTo>
                  <a:pt x="5427" y="252"/>
                </a:lnTo>
                <a:lnTo>
                  <a:pt x="5437" y="263"/>
                </a:lnTo>
                <a:lnTo>
                  <a:pt x="5471" y="280"/>
                </a:lnTo>
                <a:lnTo>
                  <a:pt x="5502" y="300"/>
                </a:lnTo>
                <a:lnTo>
                  <a:pt x="5529" y="310"/>
                </a:lnTo>
                <a:lnTo>
                  <a:pt x="5509" y="317"/>
                </a:lnTo>
                <a:lnTo>
                  <a:pt x="5454" y="304"/>
                </a:lnTo>
                <a:lnTo>
                  <a:pt x="5407" y="287"/>
                </a:lnTo>
                <a:lnTo>
                  <a:pt x="5424" y="304"/>
                </a:lnTo>
                <a:lnTo>
                  <a:pt x="5451" y="324"/>
                </a:lnTo>
                <a:lnTo>
                  <a:pt x="5454" y="341"/>
                </a:lnTo>
                <a:lnTo>
                  <a:pt x="5430" y="358"/>
                </a:lnTo>
                <a:lnTo>
                  <a:pt x="5434" y="372"/>
                </a:lnTo>
                <a:lnTo>
                  <a:pt x="5403" y="379"/>
                </a:lnTo>
                <a:lnTo>
                  <a:pt x="5359" y="379"/>
                </a:lnTo>
                <a:lnTo>
                  <a:pt x="5352" y="396"/>
                </a:lnTo>
                <a:lnTo>
                  <a:pt x="5386" y="430"/>
                </a:lnTo>
                <a:lnTo>
                  <a:pt x="5403" y="440"/>
                </a:lnTo>
                <a:lnTo>
                  <a:pt x="5417" y="474"/>
                </a:lnTo>
                <a:lnTo>
                  <a:pt x="5444" y="488"/>
                </a:lnTo>
                <a:lnTo>
                  <a:pt x="5444" y="512"/>
                </a:lnTo>
                <a:lnTo>
                  <a:pt x="5454" y="546"/>
                </a:lnTo>
                <a:lnTo>
                  <a:pt x="5434" y="536"/>
                </a:lnTo>
                <a:lnTo>
                  <a:pt x="5403" y="522"/>
                </a:lnTo>
                <a:lnTo>
                  <a:pt x="5386" y="498"/>
                </a:lnTo>
                <a:lnTo>
                  <a:pt x="5379" y="488"/>
                </a:lnTo>
                <a:lnTo>
                  <a:pt x="5372" y="481"/>
                </a:lnTo>
                <a:lnTo>
                  <a:pt x="5362" y="474"/>
                </a:lnTo>
                <a:lnTo>
                  <a:pt x="5355" y="467"/>
                </a:lnTo>
                <a:lnTo>
                  <a:pt x="5349" y="457"/>
                </a:lnTo>
                <a:lnTo>
                  <a:pt x="5342" y="450"/>
                </a:lnTo>
                <a:lnTo>
                  <a:pt x="5338" y="440"/>
                </a:lnTo>
                <a:lnTo>
                  <a:pt x="5331" y="430"/>
                </a:lnTo>
                <a:lnTo>
                  <a:pt x="5321" y="399"/>
                </a:lnTo>
                <a:lnTo>
                  <a:pt x="5294" y="368"/>
                </a:lnTo>
                <a:lnTo>
                  <a:pt x="5267" y="341"/>
                </a:lnTo>
                <a:lnTo>
                  <a:pt x="5246" y="348"/>
                </a:lnTo>
                <a:lnTo>
                  <a:pt x="5236" y="341"/>
                </a:lnTo>
                <a:lnTo>
                  <a:pt x="5236" y="348"/>
                </a:lnTo>
                <a:lnTo>
                  <a:pt x="5233" y="365"/>
                </a:lnTo>
                <a:lnTo>
                  <a:pt x="5229" y="382"/>
                </a:lnTo>
                <a:lnTo>
                  <a:pt x="5209" y="386"/>
                </a:lnTo>
                <a:lnTo>
                  <a:pt x="5195" y="379"/>
                </a:lnTo>
                <a:lnTo>
                  <a:pt x="5175" y="375"/>
                </a:lnTo>
                <a:lnTo>
                  <a:pt x="5154" y="372"/>
                </a:lnTo>
                <a:lnTo>
                  <a:pt x="5134" y="372"/>
                </a:lnTo>
                <a:lnTo>
                  <a:pt x="5113" y="372"/>
                </a:lnTo>
                <a:lnTo>
                  <a:pt x="5093" y="375"/>
                </a:lnTo>
                <a:lnTo>
                  <a:pt x="5072" y="379"/>
                </a:lnTo>
                <a:lnTo>
                  <a:pt x="5052" y="382"/>
                </a:lnTo>
                <a:lnTo>
                  <a:pt x="5042" y="386"/>
                </a:lnTo>
                <a:lnTo>
                  <a:pt x="5065" y="467"/>
                </a:lnTo>
                <a:lnTo>
                  <a:pt x="5089" y="461"/>
                </a:lnTo>
                <a:lnTo>
                  <a:pt x="5120" y="474"/>
                </a:lnTo>
                <a:lnTo>
                  <a:pt x="5154" y="525"/>
                </a:lnTo>
                <a:lnTo>
                  <a:pt x="5178" y="536"/>
                </a:lnTo>
                <a:lnTo>
                  <a:pt x="5147" y="478"/>
                </a:lnTo>
                <a:lnTo>
                  <a:pt x="5161" y="471"/>
                </a:lnTo>
                <a:lnTo>
                  <a:pt x="5175" y="488"/>
                </a:lnTo>
                <a:lnTo>
                  <a:pt x="5236" y="556"/>
                </a:lnTo>
                <a:lnTo>
                  <a:pt x="5239" y="590"/>
                </a:lnTo>
                <a:lnTo>
                  <a:pt x="5260" y="631"/>
                </a:lnTo>
                <a:lnTo>
                  <a:pt x="5274" y="665"/>
                </a:lnTo>
                <a:lnTo>
                  <a:pt x="5246" y="635"/>
                </a:lnTo>
                <a:lnTo>
                  <a:pt x="5205" y="566"/>
                </a:lnTo>
                <a:lnTo>
                  <a:pt x="5212" y="587"/>
                </a:lnTo>
                <a:lnTo>
                  <a:pt x="5209" y="611"/>
                </a:lnTo>
                <a:lnTo>
                  <a:pt x="5127" y="696"/>
                </a:lnTo>
                <a:lnTo>
                  <a:pt x="5110" y="679"/>
                </a:lnTo>
                <a:lnTo>
                  <a:pt x="5086" y="693"/>
                </a:lnTo>
                <a:lnTo>
                  <a:pt x="5072" y="720"/>
                </a:lnTo>
                <a:lnTo>
                  <a:pt x="5072" y="733"/>
                </a:lnTo>
                <a:lnTo>
                  <a:pt x="5076" y="751"/>
                </a:lnTo>
                <a:lnTo>
                  <a:pt x="5086" y="768"/>
                </a:lnTo>
                <a:lnTo>
                  <a:pt x="5093" y="785"/>
                </a:lnTo>
                <a:lnTo>
                  <a:pt x="5103" y="802"/>
                </a:lnTo>
                <a:lnTo>
                  <a:pt x="5113" y="819"/>
                </a:lnTo>
                <a:lnTo>
                  <a:pt x="5123" y="836"/>
                </a:lnTo>
                <a:lnTo>
                  <a:pt x="5127" y="853"/>
                </a:lnTo>
                <a:lnTo>
                  <a:pt x="5106" y="867"/>
                </a:lnTo>
                <a:lnTo>
                  <a:pt x="5093" y="849"/>
                </a:lnTo>
                <a:lnTo>
                  <a:pt x="5086" y="839"/>
                </a:lnTo>
                <a:lnTo>
                  <a:pt x="5079" y="829"/>
                </a:lnTo>
                <a:lnTo>
                  <a:pt x="5072" y="819"/>
                </a:lnTo>
                <a:lnTo>
                  <a:pt x="5069" y="809"/>
                </a:lnTo>
                <a:lnTo>
                  <a:pt x="5062" y="802"/>
                </a:lnTo>
                <a:lnTo>
                  <a:pt x="5055" y="791"/>
                </a:lnTo>
                <a:lnTo>
                  <a:pt x="5045" y="785"/>
                </a:lnTo>
                <a:lnTo>
                  <a:pt x="5035" y="781"/>
                </a:lnTo>
                <a:lnTo>
                  <a:pt x="5038" y="757"/>
                </a:lnTo>
                <a:lnTo>
                  <a:pt x="5025" y="754"/>
                </a:lnTo>
                <a:lnTo>
                  <a:pt x="4994" y="751"/>
                </a:lnTo>
                <a:lnTo>
                  <a:pt x="4973" y="757"/>
                </a:lnTo>
                <a:lnTo>
                  <a:pt x="4970" y="737"/>
                </a:lnTo>
                <a:lnTo>
                  <a:pt x="4970" y="706"/>
                </a:lnTo>
                <a:lnTo>
                  <a:pt x="4953" y="706"/>
                </a:lnTo>
                <a:lnTo>
                  <a:pt x="4939" y="737"/>
                </a:lnTo>
                <a:lnTo>
                  <a:pt x="4919" y="757"/>
                </a:lnTo>
                <a:lnTo>
                  <a:pt x="4912" y="771"/>
                </a:lnTo>
                <a:lnTo>
                  <a:pt x="4922" y="788"/>
                </a:lnTo>
                <a:lnTo>
                  <a:pt x="4956" y="802"/>
                </a:lnTo>
                <a:lnTo>
                  <a:pt x="4980" y="798"/>
                </a:lnTo>
                <a:lnTo>
                  <a:pt x="5007" y="819"/>
                </a:lnTo>
                <a:lnTo>
                  <a:pt x="4994" y="826"/>
                </a:lnTo>
                <a:lnTo>
                  <a:pt x="4973" y="846"/>
                </a:lnTo>
                <a:lnTo>
                  <a:pt x="5018" y="918"/>
                </a:lnTo>
                <a:lnTo>
                  <a:pt x="5035" y="955"/>
                </a:lnTo>
                <a:lnTo>
                  <a:pt x="5055" y="976"/>
                </a:lnTo>
                <a:lnTo>
                  <a:pt x="5028" y="1054"/>
                </a:lnTo>
                <a:lnTo>
                  <a:pt x="4984" y="1136"/>
                </a:lnTo>
                <a:lnTo>
                  <a:pt x="4946" y="1163"/>
                </a:lnTo>
                <a:lnTo>
                  <a:pt x="4912" y="1174"/>
                </a:lnTo>
                <a:lnTo>
                  <a:pt x="4857" y="1211"/>
                </a:lnTo>
                <a:lnTo>
                  <a:pt x="4840" y="1187"/>
                </a:lnTo>
                <a:lnTo>
                  <a:pt x="4796" y="1214"/>
                </a:lnTo>
                <a:lnTo>
                  <a:pt x="4779" y="1245"/>
                </a:lnTo>
                <a:lnTo>
                  <a:pt x="4796" y="1272"/>
                </a:lnTo>
                <a:lnTo>
                  <a:pt x="4827" y="1317"/>
                </a:lnTo>
                <a:lnTo>
                  <a:pt x="4847" y="1351"/>
                </a:lnTo>
                <a:lnTo>
                  <a:pt x="4854" y="1416"/>
                </a:lnTo>
                <a:lnTo>
                  <a:pt x="4823" y="1443"/>
                </a:lnTo>
                <a:lnTo>
                  <a:pt x="4810" y="1467"/>
                </a:lnTo>
                <a:lnTo>
                  <a:pt x="4789" y="1470"/>
                </a:lnTo>
                <a:lnTo>
                  <a:pt x="4786" y="1440"/>
                </a:lnTo>
                <a:lnTo>
                  <a:pt x="4738" y="1399"/>
                </a:lnTo>
                <a:lnTo>
                  <a:pt x="4718" y="1392"/>
                </a:lnTo>
                <a:lnTo>
                  <a:pt x="4707" y="1371"/>
                </a:lnTo>
                <a:lnTo>
                  <a:pt x="4690" y="1378"/>
                </a:lnTo>
                <a:lnTo>
                  <a:pt x="4687" y="1412"/>
                </a:lnTo>
                <a:lnTo>
                  <a:pt x="4677" y="1446"/>
                </a:lnTo>
                <a:lnTo>
                  <a:pt x="4673" y="1467"/>
                </a:lnTo>
                <a:lnTo>
                  <a:pt x="4694" y="1491"/>
                </a:lnTo>
                <a:lnTo>
                  <a:pt x="4718" y="1518"/>
                </a:lnTo>
                <a:lnTo>
                  <a:pt x="4755" y="1566"/>
                </a:lnTo>
                <a:lnTo>
                  <a:pt x="4758" y="1603"/>
                </a:lnTo>
                <a:lnTo>
                  <a:pt x="4762" y="1637"/>
                </a:lnTo>
                <a:lnTo>
                  <a:pt x="4758" y="1654"/>
                </a:lnTo>
                <a:lnTo>
                  <a:pt x="4745" y="1637"/>
                </a:lnTo>
                <a:lnTo>
                  <a:pt x="4718" y="1596"/>
                </a:lnTo>
                <a:lnTo>
                  <a:pt x="4707" y="1566"/>
                </a:lnTo>
                <a:lnTo>
                  <a:pt x="4690" y="1535"/>
                </a:lnTo>
                <a:lnTo>
                  <a:pt x="4677" y="1521"/>
                </a:lnTo>
                <a:lnTo>
                  <a:pt x="4653" y="1487"/>
                </a:lnTo>
                <a:lnTo>
                  <a:pt x="4660" y="1446"/>
                </a:lnTo>
                <a:lnTo>
                  <a:pt x="4660" y="1402"/>
                </a:lnTo>
                <a:lnTo>
                  <a:pt x="4660" y="1368"/>
                </a:lnTo>
                <a:lnTo>
                  <a:pt x="4646" y="1341"/>
                </a:lnTo>
                <a:lnTo>
                  <a:pt x="4632" y="1300"/>
                </a:lnTo>
                <a:lnTo>
                  <a:pt x="4612" y="1324"/>
                </a:lnTo>
                <a:lnTo>
                  <a:pt x="4595" y="1317"/>
                </a:lnTo>
                <a:lnTo>
                  <a:pt x="4588" y="1286"/>
                </a:lnTo>
                <a:lnTo>
                  <a:pt x="4578" y="1262"/>
                </a:lnTo>
                <a:lnTo>
                  <a:pt x="4557" y="1238"/>
                </a:lnTo>
                <a:lnTo>
                  <a:pt x="4520" y="1194"/>
                </a:lnTo>
                <a:lnTo>
                  <a:pt x="4489" y="1163"/>
                </a:lnTo>
                <a:lnTo>
                  <a:pt x="4448" y="1170"/>
                </a:lnTo>
                <a:lnTo>
                  <a:pt x="4431" y="1184"/>
                </a:lnTo>
                <a:lnTo>
                  <a:pt x="4421" y="1201"/>
                </a:lnTo>
                <a:lnTo>
                  <a:pt x="4411" y="1214"/>
                </a:lnTo>
                <a:lnTo>
                  <a:pt x="4400" y="1232"/>
                </a:lnTo>
                <a:lnTo>
                  <a:pt x="4393" y="1245"/>
                </a:lnTo>
                <a:lnTo>
                  <a:pt x="4383" y="1262"/>
                </a:lnTo>
                <a:lnTo>
                  <a:pt x="4370" y="1276"/>
                </a:lnTo>
                <a:lnTo>
                  <a:pt x="4356" y="1289"/>
                </a:lnTo>
                <a:lnTo>
                  <a:pt x="4342" y="1303"/>
                </a:lnTo>
                <a:lnTo>
                  <a:pt x="4318" y="1310"/>
                </a:lnTo>
                <a:lnTo>
                  <a:pt x="4308" y="1371"/>
                </a:lnTo>
                <a:lnTo>
                  <a:pt x="4291" y="1388"/>
                </a:lnTo>
                <a:lnTo>
                  <a:pt x="4281" y="1436"/>
                </a:lnTo>
                <a:lnTo>
                  <a:pt x="4267" y="1474"/>
                </a:lnTo>
                <a:lnTo>
                  <a:pt x="4250" y="1484"/>
                </a:lnTo>
                <a:lnTo>
                  <a:pt x="4230" y="1470"/>
                </a:lnTo>
                <a:lnTo>
                  <a:pt x="4175" y="1307"/>
                </a:lnTo>
                <a:lnTo>
                  <a:pt x="4158" y="1242"/>
                </a:lnTo>
                <a:lnTo>
                  <a:pt x="4151" y="1167"/>
                </a:lnTo>
                <a:lnTo>
                  <a:pt x="4121" y="1187"/>
                </a:lnTo>
                <a:lnTo>
                  <a:pt x="4104" y="1170"/>
                </a:lnTo>
                <a:lnTo>
                  <a:pt x="4100" y="1143"/>
                </a:lnTo>
                <a:lnTo>
                  <a:pt x="4073" y="1116"/>
                </a:lnTo>
                <a:lnTo>
                  <a:pt x="4035" y="1061"/>
                </a:lnTo>
                <a:lnTo>
                  <a:pt x="3970" y="1054"/>
                </a:lnTo>
                <a:lnTo>
                  <a:pt x="3943" y="1034"/>
                </a:lnTo>
                <a:lnTo>
                  <a:pt x="3902" y="1054"/>
                </a:lnTo>
                <a:lnTo>
                  <a:pt x="3865" y="1040"/>
                </a:lnTo>
                <a:lnTo>
                  <a:pt x="3865" y="1006"/>
                </a:lnTo>
                <a:lnTo>
                  <a:pt x="3827" y="1020"/>
                </a:lnTo>
                <a:lnTo>
                  <a:pt x="3790" y="1013"/>
                </a:lnTo>
                <a:lnTo>
                  <a:pt x="3756" y="976"/>
                </a:lnTo>
                <a:lnTo>
                  <a:pt x="3742" y="914"/>
                </a:lnTo>
                <a:lnTo>
                  <a:pt x="3708" y="931"/>
                </a:lnTo>
                <a:close/>
              </a:path>
            </a:pathLst>
          </a:custGeom>
          <a:solidFill>
            <a:srgbClr val="7C79AF">
              <a:alpha val="50000"/>
            </a:srgbClr>
          </a:solidFill>
          <a:ln w="9525">
            <a:noFill/>
            <a:round/>
            <a:headEnd/>
            <a:tailEnd/>
          </a:ln>
          <a:effectLst>
            <a:outerShdw dist="35921" dir="2700000" algn="ctr" rotWithShape="0">
              <a:srgbClr val="CCCCFF"/>
            </a:outerShdw>
          </a:effectLst>
        </p:spPr>
        <p:txBody>
          <a:bodyPr/>
          <a:lstStyle/>
          <a:p>
            <a:pPr eaLnBrk="0" hangingPunct="0">
              <a:defRPr/>
            </a:pPr>
            <a:endParaRPr lang="ru-RU">
              <a:cs typeface="+mn-cs"/>
            </a:endParaRPr>
          </a:p>
        </p:txBody>
      </p:sp>
      <p:sp>
        <p:nvSpPr>
          <p:cNvPr id="33797" name="Rectangle 37"/>
          <p:cNvSpPr>
            <a:spLocks noGrp="1" noChangeArrowheads="1"/>
          </p:cNvSpPr>
          <p:nvPr>
            <p:ph type="title"/>
          </p:nvPr>
        </p:nvSpPr>
        <p:spPr>
          <a:xfrm>
            <a:off x="2022475" y="158750"/>
            <a:ext cx="5597525" cy="427038"/>
          </a:xfrm>
        </p:spPr>
        <p:txBody>
          <a:bodyPr/>
          <a:lstStyle/>
          <a:p>
            <a:r>
              <a:rPr lang="de-DE" smtClean="0"/>
              <a:t>DEHN </a:t>
            </a:r>
            <a:r>
              <a:rPr lang="ru-RU" smtClean="0"/>
              <a:t>на мировом рынке</a:t>
            </a:r>
            <a:endParaRPr lang="de-DE" smtClean="0"/>
          </a:p>
        </p:txBody>
      </p:sp>
      <p:sp>
        <p:nvSpPr>
          <p:cNvPr id="33798" name="Text Box 99"/>
          <p:cNvSpPr txBox="1">
            <a:spLocks noChangeArrowheads="1"/>
          </p:cNvSpPr>
          <p:nvPr/>
        </p:nvSpPr>
        <p:spPr bwMode="auto">
          <a:xfrm>
            <a:off x="1508125" y="1395413"/>
            <a:ext cx="733742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87325" indent="-187325" eaLnBrk="0" hangingPunct="0">
              <a:tabLst>
                <a:tab pos="187325" algn="l"/>
              </a:tabLst>
            </a:pPr>
            <a:r>
              <a:rPr lang="ru-RU" b="1">
                <a:solidFill>
                  <a:schemeClr val="tx2"/>
                </a:solidFill>
              </a:rPr>
              <a:t>Основа нашей успешной работы на мировом рынке это</a:t>
            </a:r>
            <a:r>
              <a:rPr lang="de-DE" b="1">
                <a:solidFill>
                  <a:schemeClr val="tx2"/>
                </a:solidFill>
              </a:rPr>
              <a:t>:</a:t>
            </a:r>
            <a:endParaRPr lang="de-DE">
              <a:solidFill>
                <a:schemeClr val="tx2"/>
              </a:solidFill>
            </a:endParaRPr>
          </a:p>
        </p:txBody>
      </p:sp>
      <p:sp>
        <p:nvSpPr>
          <p:cNvPr id="90248" name="Text Box 136"/>
          <p:cNvSpPr txBox="1">
            <a:spLocks noChangeArrowheads="1"/>
          </p:cNvSpPr>
          <p:nvPr/>
        </p:nvSpPr>
        <p:spPr bwMode="auto">
          <a:xfrm>
            <a:off x="1508125" y="2108200"/>
            <a:ext cx="7337425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87325" indent="-187325" eaLnBrk="0" hangingPunct="0">
              <a:buFontTx/>
              <a:buChar char="•"/>
              <a:tabLst>
                <a:tab pos="187325" algn="l"/>
              </a:tabLst>
            </a:pPr>
            <a:r>
              <a:rPr lang="ru-RU">
                <a:solidFill>
                  <a:schemeClr val="tx2"/>
                </a:solidFill>
              </a:rPr>
              <a:t>Издавна ориентированные на клиентов консультации по </a:t>
            </a:r>
          </a:p>
          <a:p>
            <a:pPr marL="187325" indent="-187325" eaLnBrk="0" hangingPunct="0">
              <a:tabLst>
                <a:tab pos="187325" algn="l"/>
              </a:tabLst>
            </a:pPr>
            <a:r>
              <a:rPr lang="ru-RU">
                <a:solidFill>
                  <a:schemeClr val="tx2"/>
                </a:solidFill>
              </a:rPr>
              <a:t>   применению оборудования.</a:t>
            </a:r>
            <a:endParaRPr lang="de-DE">
              <a:solidFill>
                <a:schemeClr val="tx2"/>
              </a:solidFill>
            </a:endParaRPr>
          </a:p>
        </p:txBody>
      </p:sp>
      <p:sp>
        <p:nvSpPr>
          <p:cNvPr id="90249" name="Text Box 137"/>
          <p:cNvSpPr txBox="1">
            <a:spLocks noChangeArrowheads="1"/>
          </p:cNvSpPr>
          <p:nvPr/>
        </p:nvSpPr>
        <p:spPr bwMode="auto">
          <a:xfrm>
            <a:off x="1527175" y="4981575"/>
            <a:ext cx="7165975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87325" indent="-187325" eaLnBrk="0" hangingPunct="0">
              <a:buFontTx/>
              <a:buChar char="•"/>
              <a:tabLst>
                <a:tab pos="187325" algn="l"/>
              </a:tabLst>
            </a:pPr>
            <a:r>
              <a:rPr lang="ru-RU">
                <a:solidFill>
                  <a:schemeClr val="tx2"/>
                </a:solidFill>
              </a:rPr>
              <a:t>и прежде всего</a:t>
            </a:r>
            <a:r>
              <a:rPr lang="de-DE">
                <a:solidFill>
                  <a:schemeClr val="tx2"/>
                </a:solidFill>
              </a:rPr>
              <a:t> </a:t>
            </a:r>
            <a:r>
              <a:rPr lang="ru-RU">
                <a:solidFill>
                  <a:schemeClr val="tx2"/>
                </a:solidFill>
              </a:rPr>
              <a:t>узнаваемое  и испытанное</a:t>
            </a:r>
            <a:r>
              <a:rPr lang="de-DE">
                <a:solidFill>
                  <a:schemeClr val="tx2"/>
                </a:solidFill>
              </a:rPr>
              <a:t> </a:t>
            </a:r>
            <a:r>
              <a:rPr lang="ru-RU">
                <a:solidFill>
                  <a:schemeClr val="tx2"/>
                </a:solidFill>
              </a:rPr>
              <a:t>предложение </a:t>
            </a:r>
          </a:p>
          <a:p>
            <a:pPr marL="187325" indent="-187325" eaLnBrk="0" hangingPunct="0">
              <a:tabLst>
                <a:tab pos="187325" algn="l"/>
              </a:tabLst>
            </a:pPr>
            <a:r>
              <a:rPr lang="ru-RU">
                <a:solidFill>
                  <a:schemeClr val="tx2"/>
                </a:solidFill>
              </a:rPr>
              <a:t> по семинарам и докладам</a:t>
            </a:r>
            <a:r>
              <a:rPr lang="de-DE">
                <a:solidFill>
                  <a:schemeClr val="tx2"/>
                </a:solidFill>
              </a:rPr>
              <a:t> </a:t>
            </a:r>
            <a:r>
              <a:rPr lang="ru-RU">
                <a:solidFill>
                  <a:schemeClr val="tx2"/>
                </a:solidFill>
              </a:rPr>
              <a:t>а также многочисленные </a:t>
            </a:r>
          </a:p>
          <a:p>
            <a:pPr marL="187325" indent="-187325" eaLnBrk="0" hangingPunct="0">
              <a:tabLst>
                <a:tab pos="187325" algn="l"/>
              </a:tabLst>
            </a:pPr>
            <a:r>
              <a:rPr lang="ru-RU">
                <a:solidFill>
                  <a:schemeClr val="tx2"/>
                </a:solidFill>
              </a:rPr>
              <a:t>публикации в специализированной прессе.</a:t>
            </a:r>
            <a:r>
              <a:rPr lang="de-DE">
                <a:solidFill>
                  <a:schemeClr val="tx2"/>
                </a:solidFill>
              </a:rPr>
              <a:t> </a:t>
            </a:r>
          </a:p>
        </p:txBody>
      </p:sp>
      <p:sp>
        <p:nvSpPr>
          <p:cNvPr id="90250" name="Text Box 138"/>
          <p:cNvSpPr txBox="1">
            <a:spLocks noChangeArrowheads="1"/>
          </p:cNvSpPr>
          <p:nvPr/>
        </p:nvSpPr>
        <p:spPr bwMode="auto">
          <a:xfrm>
            <a:off x="1508125" y="2859088"/>
            <a:ext cx="73374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87325" indent="-187325" eaLnBrk="0" hangingPunct="0">
              <a:buFontTx/>
              <a:buChar char="•"/>
              <a:tabLst>
                <a:tab pos="187325" algn="l"/>
              </a:tabLst>
            </a:pPr>
            <a:r>
              <a:rPr lang="de-DE">
                <a:solidFill>
                  <a:schemeClr val="tx2"/>
                </a:solidFill>
              </a:rPr>
              <a:t>17 </a:t>
            </a:r>
            <a:r>
              <a:rPr lang="ru-RU">
                <a:solidFill>
                  <a:schemeClr val="tx2"/>
                </a:solidFill>
              </a:rPr>
              <a:t>офисов продаж в Германии.</a:t>
            </a:r>
            <a:r>
              <a:rPr lang="de-DE">
                <a:solidFill>
                  <a:schemeClr val="tx2"/>
                </a:solidFill>
              </a:rPr>
              <a:t> </a:t>
            </a:r>
          </a:p>
        </p:txBody>
      </p:sp>
      <p:sp>
        <p:nvSpPr>
          <p:cNvPr id="90251" name="Text Box 139"/>
          <p:cNvSpPr txBox="1">
            <a:spLocks noChangeArrowheads="1"/>
          </p:cNvSpPr>
          <p:nvPr/>
        </p:nvSpPr>
        <p:spPr bwMode="auto">
          <a:xfrm>
            <a:off x="1527175" y="4149725"/>
            <a:ext cx="7616825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87325" indent="-187325" eaLnBrk="0" hangingPunct="0">
              <a:buFontTx/>
              <a:buChar char="•"/>
              <a:tabLst>
                <a:tab pos="187325" algn="l"/>
              </a:tabLst>
            </a:pPr>
            <a:r>
              <a:rPr lang="ru-RU">
                <a:solidFill>
                  <a:schemeClr val="tx2"/>
                </a:solidFill>
              </a:rPr>
              <a:t>Офисы продаж и представительства  более чем </a:t>
            </a:r>
            <a:r>
              <a:rPr lang="de-DE">
                <a:solidFill>
                  <a:schemeClr val="tx2"/>
                </a:solidFill>
              </a:rPr>
              <a:t> </a:t>
            </a:r>
            <a:r>
              <a:rPr lang="ru-RU">
                <a:solidFill>
                  <a:schemeClr val="tx2"/>
                </a:solidFill>
              </a:rPr>
              <a:t>в </a:t>
            </a:r>
            <a:r>
              <a:rPr lang="de-DE">
                <a:solidFill>
                  <a:schemeClr val="tx2"/>
                </a:solidFill>
              </a:rPr>
              <a:t>70 </a:t>
            </a:r>
            <a:r>
              <a:rPr lang="ru-RU">
                <a:solidFill>
                  <a:schemeClr val="tx2"/>
                </a:solidFill>
              </a:rPr>
              <a:t>странах мира.</a:t>
            </a:r>
            <a:endParaRPr lang="de-DE">
              <a:solidFill>
                <a:schemeClr val="tx2"/>
              </a:solidFill>
            </a:endParaRPr>
          </a:p>
        </p:txBody>
      </p:sp>
      <p:sp>
        <p:nvSpPr>
          <p:cNvPr id="90252" name="Text Box 140"/>
          <p:cNvSpPr txBox="1">
            <a:spLocks noChangeArrowheads="1"/>
          </p:cNvSpPr>
          <p:nvPr/>
        </p:nvSpPr>
        <p:spPr bwMode="auto">
          <a:xfrm>
            <a:off x="1508125" y="3394075"/>
            <a:ext cx="7337425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87325" indent="-187325" eaLnBrk="0" hangingPunct="0">
              <a:buFontTx/>
              <a:buChar char="•"/>
              <a:tabLst>
                <a:tab pos="187325" algn="l"/>
              </a:tabLst>
            </a:pPr>
            <a:r>
              <a:rPr lang="ru-RU">
                <a:solidFill>
                  <a:schemeClr val="tx2"/>
                </a:solidFill>
              </a:rPr>
              <a:t>Участие в специализированных выставках </a:t>
            </a:r>
            <a:r>
              <a:rPr lang="de-DE">
                <a:solidFill>
                  <a:schemeClr val="tx2"/>
                </a:solidFill>
              </a:rPr>
              <a:t> </a:t>
            </a:r>
            <a:r>
              <a:rPr lang="ru-RU">
                <a:solidFill>
                  <a:schemeClr val="tx2"/>
                </a:solidFill>
              </a:rPr>
              <a:t>как в Германии, так и за рубежом.</a:t>
            </a:r>
            <a:endParaRPr lang="de-DE">
              <a:solidFill>
                <a:schemeClr val="tx2"/>
              </a:solidFill>
            </a:endParaRPr>
          </a:p>
        </p:txBody>
      </p:sp>
      <p:grpSp>
        <p:nvGrpSpPr>
          <p:cNvPr id="33804" name="Группа 39"/>
          <p:cNvGrpSpPr>
            <a:grpSpLocks/>
          </p:cNvGrpSpPr>
          <p:nvPr/>
        </p:nvGrpSpPr>
        <p:grpSpPr bwMode="auto">
          <a:xfrm>
            <a:off x="63500" y="2560638"/>
            <a:ext cx="1258888" cy="1736725"/>
            <a:chOff x="63500" y="2832098"/>
            <a:chExt cx="1258889" cy="1738301"/>
          </a:xfrm>
        </p:grpSpPr>
        <p:grpSp>
          <p:nvGrpSpPr>
            <p:cNvPr id="33805" name="Group 224"/>
            <p:cNvGrpSpPr>
              <a:grpSpLocks/>
            </p:cNvGrpSpPr>
            <p:nvPr/>
          </p:nvGrpSpPr>
          <p:grpSpPr bwMode="auto">
            <a:xfrm>
              <a:off x="63500" y="3003558"/>
              <a:ext cx="1216025" cy="184151"/>
              <a:chOff x="40" y="1892"/>
              <a:chExt cx="766" cy="116"/>
            </a:xfrm>
          </p:grpSpPr>
          <p:sp>
            <p:nvSpPr>
              <p:cNvPr id="33829" name="Rectangle 190"/>
              <p:cNvSpPr>
                <a:spLocks noChangeArrowheads="1"/>
              </p:cNvSpPr>
              <p:nvPr/>
            </p:nvSpPr>
            <p:spPr bwMode="auto">
              <a:xfrm>
                <a:off x="40" y="1915"/>
                <a:ext cx="64" cy="69"/>
              </a:xfrm>
              <a:prstGeom prst="rect">
                <a:avLst/>
              </a:prstGeom>
              <a:solidFill>
                <a:srgbClr val="7C79AF"/>
              </a:solidFill>
              <a:ln w="6350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ru-RU"/>
              </a:p>
            </p:txBody>
          </p:sp>
          <p:sp>
            <p:nvSpPr>
              <p:cNvPr id="33830" name="Text Box 191"/>
              <p:cNvSpPr txBox="1">
                <a:spLocks noChangeArrowheads="1"/>
              </p:cNvSpPr>
              <p:nvPr/>
            </p:nvSpPr>
            <p:spPr bwMode="auto">
              <a:xfrm>
                <a:off x="139" y="1892"/>
                <a:ext cx="667" cy="1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 eaLnBrk="0" hangingPunct="0"/>
                <a:r>
                  <a:rPr lang="ru-RU" sz="1200">
                    <a:solidFill>
                      <a:srgbClr val="CCCCFF"/>
                    </a:solidFill>
                  </a:rPr>
                  <a:t>История</a:t>
                </a:r>
                <a:endParaRPr lang="de-DE" sz="1200">
                  <a:solidFill>
                    <a:srgbClr val="CCCCFF"/>
                  </a:solidFill>
                </a:endParaRPr>
              </a:p>
            </p:txBody>
          </p:sp>
        </p:grpSp>
        <p:grpSp>
          <p:nvGrpSpPr>
            <p:cNvPr id="33806" name="Group 225"/>
            <p:cNvGrpSpPr>
              <a:grpSpLocks/>
            </p:cNvGrpSpPr>
            <p:nvPr/>
          </p:nvGrpSpPr>
          <p:grpSpPr bwMode="auto">
            <a:xfrm>
              <a:off x="63500" y="3175009"/>
              <a:ext cx="1216025" cy="184151"/>
              <a:chOff x="40" y="2000"/>
              <a:chExt cx="766" cy="116"/>
            </a:xfrm>
          </p:grpSpPr>
          <p:sp>
            <p:nvSpPr>
              <p:cNvPr id="33827" name="Rectangle 193"/>
              <p:cNvSpPr>
                <a:spLocks noChangeArrowheads="1"/>
              </p:cNvSpPr>
              <p:nvPr/>
            </p:nvSpPr>
            <p:spPr bwMode="auto">
              <a:xfrm>
                <a:off x="40" y="2023"/>
                <a:ext cx="64" cy="69"/>
              </a:xfrm>
              <a:prstGeom prst="rect">
                <a:avLst/>
              </a:prstGeom>
              <a:solidFill>
                <a:srgbClr val="7C79AF"/>
              </a:solidFill>
              <a:ln w="6350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ru-RU"/>
              </a:p>
            </p:txBody>
          </p:sp>
          <p:sp>
            <p:nvSpPr>
              <p:cNvPr id="33828" name="Text Box 194"/>
              <p:cNvSpPr txBox="1">
                <a:spLocks noChangeArrowheads="1"/>
              </p:cNvSpPr>
              <p:nvPr/>
            </p:nvSpPr>
            <p:spPr bwMode="auto">
              <a:xfrm>
                <a:off x="139" y="2000"/>
                <a:ext cx="667" cy="1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 eaLnBrk="0" hangingPunct="0"/>
                <a:r>
                  <a:rPr lang="ru-RU" sz="1200">
                    <a:solidFill>
                      <a:srgbClr val="CCCCFF"/>
                    </a:solidFill>
                  </a:rPr>
                  <a:t>Группы продуктов</a:t>
                </a:r>
                <a:endParaRPr lang="de-DE" sz="1200">
                  <a:solidFill>
                    <a:srgbClr val="CCCCFF"/>
                  </a:solidFill>
                </a:endParaRPr>
              </a:p>
            </p:txBody>
          </p:sp>
        </p:grpSp>
        <p:grpSp>
          <p:nvGrpSpPr>
            <p:cNvPr id="33807" name="Group 195"/>
            <p:cNvGrpSpPr>
              <a:grpSpLocks/>
            </p:cNvGrpSpPr>
            <p:nvPr/>
          </p:nvGrpSpPr>
          <p:grpSpPr bwMode="auto">
            <a:xfrm>
              <a:off x="63500" y="3346462"/>
              <a:ext cx="1216025" cy="184151"/>
              <a:chOff x="40" y="2916"/>
              <a:chExt cx="766" cy="116"/>
            </a:xfrm>
          </p:grpSpPr>
          <p:sp>
            <p:nvSpPr>
              <p:cNvPr id="33825" name="Rectangle 196"/>
              <p:cNvSpPr>
                <a:spLocks noChangeArrowheads="1"/>
              </p:cNvSpPr>
              <p:nvPr/>
            </p:nvSpPr>
            <p:spPr bwMode="auto">
              <a:xfrm>
                <a:off x="40" y="2940"/>
                <a:ext cx="64" cy="69"/>
              </a:xfrm>
              <a:prstGeom prst="rect">
                <a:avLst/>
              </a:prstGeom>
              <a:solidFill>
                <a:srgbClr val="7C79AF"/>
              </a:solidFill>
              <a:ln w="6350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ru-RU"/>
              </a:p>
            </p:txBody>
          </p:sp>
          <p:sp>
            <p:nvSpPr>
              <p:cNvPr id="33826" name="Text Box 197"/>
              <p:cNvSpPr txBox="1">
                <a:spLocks noChangeArrowheads="1"/>
              </p:cNvSpPr>
              <p:nvPr/>
            </p:nvSpPr>
            <p:spPr bwMode="auto">
              <a:xfrm>
                <a:off x="139" y="2916"/>
                <a:ext cx="667" cy="1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 eaLnBrk="0" hangingPunct="0"/>
                <a:r>
                  <a:rPr lang="ru-RU" sz="1200">
                    <a:solidFill>
                      <a:srgbClr val="CCCCFF"/>
                    </a:solidFill>
                  </a:rPr>
                  <a:t>Развитие</a:t>
                </a:r>
                <a:endParaRPr lang="de-DE" sz="1200">
                  <a:solidFill>
                    <a:srgbClr val="CCCCFF"/>
                  </a:solidFill>
                </a:endParaRPr>
              </a:p>
            </p:txBody>
          </p:sp>
        </p:grpSp>
        <p:grpSp>
          <p:nvGrpSpPr>
            <p:cNvPr id="33808" name="Group 198"/>
            <p:cNvGrpSpPr>
              <a:grpSpLocks/>
            </p:cNvGrpSpPr>
            <p:nvPr/>
          </p:nvGrpSpPr>
          <p:grpSpPr bwMode="auto">
            <a:xfrm>
              <a:off x="63500" y="4054490"/>
              <a:ext cx="1254125" cy="184151"/>
              <a:chOff x="40" y="3250"/>
              <a:chExt cx="790" cy="116"/>
            </a:xfrm>
          </p:grpSpPr>
          <p:sp>
            <p:nvSpPr>
              <p:cNvPr id="33823" name="Rectangle 199"/>
              <p:cNvSpPr>
                <a:spLocks noChangeArrowheads="1"/>
              </p:cNvSpPr>
              <p:nvPr/>
            </p:nvSpPr>
            <p:spPr bwMode="auto">
              <a:xfrm>
                <a:off x="40" y="3282"/>
                <a:ext cx="64" cy="69"/>
              </a:xfrm>
              <a:prstGeom prst="rect">
                <a:avLst/>
              </a:prstGeom>
              <a:solidFill>
                <a:srgbClr val="7C79AF"/>
              </a:solidFill>
              <a:ln w="6350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ru-RU"/>
              </a:p>
            </p:txBody>
          </p:sp>
          <p:sp>
            <p:nvSpPr>
              <p:cNvPr id="33824" name="Text Box 200"/>
              <p:cNvSpPr txBox="1">
                <a:spLocks noChangeArrowheads="1"/>
              </p:cNvSpPr>
              <p:nvPr/>
            </p:nvSpPr>
            <p:spPr bwMode="auto">
              <a:xfrm>
                <a:off x="163" y="3250"/>
                <a:ext cx="667" cy="1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 eaLnBrk="0" hangingPunct="0"/>
                <a:r>
                  <a:rPr lang="ru-RU" sz="1200">
                    <a:solidFill>
                      <a:srgbClr val="CCCCFF"/>
                    </a:solidFill>
                  </a:rPr>
                  <a:t>Сотрудники</a:t>
                </a:r>
                <a:endParaRPr lang="de-DE" sz="1200">
                  <a:solidFill>
                    <a:srgbClr val="CCCCFF"/>
                  </a:solidFill>
                </a:endParaRPr>
              </a:p>
            </p:txBody>
          </p:sp>
        </p:grpSp>
        <p:grpSp>
          <p:nvGrpSpPr>
            <p:cNvPr id="33809" name="Group 201"/>
            <p:cNvGrpSpPr>
              <a:grpSpLocks/>
            </p:cNvGrpSpPr>
            <p:nvPr/>
          </p:nvGrpSpPr>
          <p:grpSpPr bwMode="auto">
            <a:xfrm>
              <a:off x="63500" y="3517907"/>
              <a:ext cx="1254125" cy="369889"/>
              <a:chOff x="40" y="3234"/>
              <a:chExt cx="790" cy="233"/>
            </a:xfrm>
          </p:grpSpPr>
          <p:sp>
            <p:nvSpPr>
              <p:cNvPr id="33821" name="Rectangle 202"/>
              <p:cNvSpPr>
                <a:spLocks noChangeArrowheads="1"/>
              </p:cNvSpPr>
              <p:nvPr/>
            </p:nvSpPr>
            <p:spPr bwMode="auto">
              <a:xfrm>
                <a:off x="40" y="3258"/>
                <a:ext cx="64" cy="69"/>
              </a:xfrm>
              <a:prstGeom prst="rect">
                <a:avLst/>
              </a:prstGeom>
              <a:solidFill>
                <a:srgbClr val="FF0000"/>
              </a:solidFill>
              <a:ln w="6350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ru-RU"/>
              </a:p>
            </p:txBody>
          </p:sp>
          <p:sp>
            <p:nvSpPr>
              <p:cNvPr id="33822" name="Text Box 203"/>
              <p:cNvSpPr txBox="1">
                <a:spLocks noChangeArrowheads="1"/>
              </p:cNvSpPr>
              <p:nvPr/>
            </p:nvSpPr>
            <p:spPr bwMode="auto">
              <a:xfrm>
                <a:off x="139" y="3234"/>
                <a:ext cx="691" cy="2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 eaLnBrk="0" hangingPunct="0"/>
                <a:r>
                  <a:rPr lang="de-DE" sz="1200">
                    <a:solidFill>
                      <a:srgbClr val="FF0000"/>
                    </a:solidFill>
                  </a:rPr>
                  <a:t>Dehn </a:t>
                </a:r>
                <a:r>
                  <a:rPr lang="ru-RU" sz="1200">
                    <a:solidFill>
                      <a:srgbClr val="FF0000"/>
                    </a:solidFill>
                  </a:rPr>
                  <a:t>на мировом</a:t>
                </a:r>
              </a:p>
              <a:p>
                <a:pPr eaLnBrk="0" hangingPunct="0"/>
                <a:r>
                  <a:rPr lang="ru-RU" sz="1200">
                    <a:solidFill>
                      <a:srgbClr val="FF0000"/>
                    </a:solidFill>
                  </a:rPr>
                  <a:t>рынке</a:t>
                </a:r>
                <a:endParaRPr lang="de-DE" sz="1200">
                  <a:solidFill>
                    <a:srgbClr val="FF0000"/>
                  </a:solidFill>
                </a:endParaRPr>
              </a:p>
            </p:txBody>
          </p:sp>
        </p:grpSp>
        <p:grpSp>
          <p:nvGrpSpPr>
            <p:cNvPr id="33810" name="Group 204"/>
            <p:cNvGrpSpPr>
              <a:grpSpLocks/>
            </p:cNvGrpSpPr>
            <p:nvPr/>
          </p:nvGrpSpPr>
          <p:grpSpPr bwMode="auto">
            <a:xfrm>
              <a:off x="63501" y="3871927"/>
              <a:ext cx="1258888" cy="184151"/>
              <a:chOff x="40" y="3339"/>
              <a:chExt cx="793" cy="116"/>
            </a:xfrm>
          </p:grpSpPr>
          <p:sp>
            <p:nvSpPr>
              <p:cNvPr id="33819" name="Rectangle 205"/>
              <p:cNvSpPr>
                <a:spLocks noChangeArrowheads="1"/>
              </p:cNvSpPr>
              <p:nvPr/>
            </p:nvSpPr>
            <p:spPr bwMode="auto">
              <a:xfrm>
                <a:off x="40" y="3363"/>
                <a:ext cx="64" cy="69"/>
              </a:xfrm>
              <a:prstGeom prst="rect">
                <a:avLst/>
              </a:prstGeom>
              <a:solidFill>
                <a:srgbClr val="7C79AF"/>
              </a:solidFill>
              <a:ln w="6350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ru-RU"/>
              </a:p>
            </p:txBody>
          </p:sp>
          <p:sp>
            <p:nvSpPr>
              <p:cNvPr id="33820" name="Text Box 206"/>
              <p:cNvSpPr txBox="1">
                <a:spLocks noChangeArrowheads="1"/>
              </p:cNvSpPr>
              <p:nvPr/>
            </p:nvSpPr>
            <p:spPr bwMode="auto">
              <a:xfrm>
                <a:off x="166" y="3339"/>
                <a:ext cx="667" cy="1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 eaLnBrk="0" hangingPunct="0"/>
                <a:r>
                  <a:rPr lang="ru-RU" sz="1200">
                    <a:solidFill>
                      <a:srgbClr val="CCCCFF"/>
                    </a:solidFill>
                  </a:rPr>
                  <a:t>Рекомендации</a:t>
                </a:r>
                <a:endParaRPr lang="de-DE" sz="1200">
                  <a:solidFill>
                    <a:srgbClr val="CCCCFF"/>
                  </a:solidFill>
                </a:endParaRPr>
              </a:p>
            </p:txBody>
          </p:sp>
        </p:grpSp>
        <p:grpSp>
          <p:nvGrpSpPr>
            <p:cNvPr id="33811" name="Group 207"/>
            <p:cNvGrpSpPr>
              <a:grpSpLocks/>
            </p:cNvGrpSpPr>
            <p:nvPr/>
          </p:nvGrpSpPr>
          <p:grpSpPr bwMode="auto">
            <a:xfrm>
              <a:off x="63500" y="4214827"/>
              <a:ext cx="1258888" cy="184151"/>
              <a:chOff x="40" y="3243"/>
              <a:chExt cx="793" cy="116"/>
            </a:xfrm>
          </p:grpSpPr>
          <p:sp>
            <p:nvSpPr>
              <p:cNvPr id="33817" name="Rectangle 208"/>
              <p:cNvSpPr>
                <a:spLocks noChangeArrowheads="1"/>
              </p:cNvSpPr>
              <p:nvPr/>
            </p:nvSpPr>
            <p:spPr bwMode="auto">
              <a:xfrm>
                <a:off x="40" y="3281"/>
                <a:ext cx="64" cy="69"/>
              </a:xfrm>
              <a:prstGeom prst="rect">
                <a:avLst/>
              </a:prstGeom>
              <a:solidFill>
                <a:srgbClr val="7C79AF"/>
              </a:solidFill>
              <a:ln w="6350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ru-RU"/>
              </a:p>
            </p:txBody>
          </p:sp>
          <p:sp>
            <p:nvSpPr>
              <p:cNvPr id="33818" name="Text Box 209"/>
              <p:cNvSpPr txBox="1">
                <a:spLocks noChangeArrowheads="1"/>
              </p:cNvSpPr>
              <p:nvPr/>
            </p:nvSpPr>
            <p:spPr bwMode="auto">
              <a:xfrm>
                <a:off x="166" y="3243"/>
                <a:ext cx="667" cy="1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 eaLnBrk="0" hangingPunct="0"/>
                <a:r>
                  <a:rPr lang="ru-RU" sz="1200">
                    <a:solidFill>
                      <a:srgbClr val="CCCCFF"/>
                    </a:solidFill>
                  </a:rPr>
                  <a:t>Образование</a:t>
                </a:r>
                <a:endParaRPr lang="de-DE" sz="1200">
                  <a:solidFill>
                    <a:srgbClr val="CCCCFF"/>
                  </a:solidFill>
                </a:endParaRPr>
              </a:p>
            </p:txBody>
          </p:sp>
        </p:grpSp>
        <p:grpSp>
          <p:nvGrpSpPr>
            <p:cNvPr id="33812" name="Group 210"/>
            <p:cNvGrpSpPr>
              <a:grpSpLocks/>
            </p:cNvGrpSpPr>
            <p:nvPr/>
          </p:nvGrpSpPr>
          <p:grpSpPr bwMode="auto">
            <a:xfrm>
              <a:off x="63500" y="4386250"/>
              <a:ext cx="1254125" cy="184149"/>
              <a:chOff x="40" y="2843"/>
              <a:chExt cx="790" cy="116"/>
            </a:xfrm>
          </p:grpSpPr>
          <p:sp>
            <p:nvSpPr>
              <p:cNvPr id="33815" name="Rectangle 211"/>
              <p:cNvSpPr>
                <a:spLocks noChangeArrowheads="1"/>
              </p:cNvSpPr>
              <p:nvPr/>
            </p:nvSpPr>
            <p:spPr bwMode="auto">
              <a:xfrm>
                <a:off x="40" y="2866"/>
                <a:ext cx="64" cy="69"/>
              </a:xfrm>
              <a:prstGeom prst="rect">
                <a:avLst/>
              </a:prstGeom>
              <a:solidFill>
                <a:srgbClr val="7C79AF"/>
              </a:solidFill>
              <a:ln w="6350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ru-RU"/>
              </a:p>
            </p:txBody>
          </p:sp>
          <p:sp>
            <p:nvSpPr>
              <p:cNvPr id="33816" name="Text Box 212"/>
              <p:cNvSpPr txBox="1">
                <a:spLocks noChangeArrowheads="1"/>
              </p:cNvSpPr>
              <p:nvPr/>
            </p:nvSpPr>
            <p:spPr bwMode="auto">
              <a:xfrm>
                <a:off x="163" y="2843"/>
                <a:ext cx="667" cy="1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 eaLnBrk="0" hangingPunct="0"/>
                <a:r>
                  <a:rPr lang="ru-RU" sz="1200">
                    <a:solidFill>
                      <a:srgbClr val="CCCCFF"/>
                    </a:solidFill>
                  </a:rPr>
                  <a:t>Философия</a:t>
                </a:r>
                <a:endParaRPr lang="de-DE" sz="1200">
                  <a:solidFill>
                    <a:srgbClr val="CCCCFF"/>
                  </a:solidFill>
                </a:endParaRPr>
              </a:p>
            </p:txBody>
          </p:sp>
        </p:grpSp>
        <p:sp>
          <p:nvSpPr>
            <p:cNvPr id="23573" name="Rectangle 214"/>
            <p:cNvSpPr>
              <a:spLocks noChangeArrowheads="1"/>
            </p:cNvSpPr>
            <p:nvPr/>
          </p:nvSpPr>
          <p:spPr bwMode="auto">
            <a:xfrm>
              <a:off x="63500" y="2868643"/>
              <a:ext cx="101600" cy="109637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eaLnBrk="0" hangingPunct="0">
                <a:defRPr/>
              </a:pPr>
              <a:endParaRPr lang="ru-RU"/>
            </a:p>
          </p:txBody>
        </p:sp>
        <p:sp>
          <p:nvSpPr>
            <p:cNvPr id="23574" name="Text Box 215"/>
            <p:cNvSpPr txBox="1">
              <a:spLocks noChangeArrowheads="1"/>
            </p:cNvSpPr>
            <p:nvPr/>
          </p:nvSpPr>
          <p:spPr bwMode="auto">
            <a:xfrm>
              <a:off x="220663" y="2832098"/>
              <a:ext cx="1058863" cy="1843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eaLnBrk="0" hangingPunct="0">
                <a:defRPr/>
              </a:pPr>
              <a:r>
                <a:rPr lang="ru-RU" sz="1200" dirty="0">
                  <a:solidFill>
                    <a:schemeClr val="accent5">
                      <a:lumMod val="60000"/>
                      <a:lumOff val="40000"/>
                    </a:schemeClr>
                  </a:solidFill>
                </a:rPr>
                <a:t>Старт</a:t>
              </a:r>
              <a:endParaRPr lang="de-DE" sz="1200" dirty="0">
                <a:solidFill>
                  <a:schemeClr val="accent5">
                    <a:lumMod val="60000"/>
                    <a:lumOff val="40000"/>
                  </a:schemeClr>
                </a:solidFill>
              </a:endParaRPr>
            </a:p>
          </p:txBody>
        </p:sp>
      </p:grp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02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02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02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02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02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02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02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02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02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02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248" grpId="0" autoUpdateAnimBg="0"/>
      <p:bldP spid="90249" grpId="0" autoUpdateAnimBg="0"/>
      <p:bldP spid="90250" grpId="0" autoUpdateAnimBg="0"/>
      <p:bldP spid="90251" grpId="0" autoUpdateAnimBg="0"/>
      <p:bldP spid="90252" grpId="0" autoUpdate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Нижний колонтитул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Unternehmenspräsentation      Stand: 2/2008</a:t>
            </a:r>
            <a:endParaRPr lang="en-US" sz="1400" smtClean="0"/>
          </a:p>
        </p:txBody>
      </p:sp>
      <p:sp>
        <p:nvSpPr>
          <p:cNvPr id="3075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6358C4E-1212-464A-BC35-CD52E478A627}" type="slidenum">
              <a:rPr lang="en-US" smtClean="0"/>
              <a:pPr>
                <a:defRPr/>
              </a:pPr>
              <a:t>2</a:t>
            </a:fld>
            <a:endParaRPr lang="en-US" smtClean="0"/>
          </a:p>
        </p:txBody>
      </p:sp>
      <p:sp>
        <p:nvSpPr>
          <p:cNvPr id="16388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757363" y="1479550"/>
            <a:ext cx="6430962" cy="1477963"/>
          </a:xfrm>
        </p:spPr>
        <p:txBody>
          <a:bodyPr>
            <a:spAutoFit/>
          </a:bodyPr>
          <a:lstStyle/>
          <a:p>
            <a:pPr marL="0" indent="0">
              <a:spcBef>
                <a:spcPct val="0"/>
              </a:spcBef>
              <a:tabLst>
                <a:tab pos="1241425" algn="l"/>
              </a:tabLst>
            </a:pPr>
            <a:r>
              <a:rPr lang="en-GB" sz="2400" smtClean="0"/>
              <a:t>DEHN + SÖHNE</a:t>
            </a:r>
            <a:r>
              <a:rPr lang="ru-RU" sz="2400" smtClean="0"/>
              <a:t>  -  инновационное, известное во  всём мире семейное предприятие в области электротехники</a:t>
            </a:r>
            <a:r>
              <a:rPr lang="en-GB" sz="2400" smtClean="0"/>
              <a:t> </a:t>
            </a:r>
            <a:r>
              <a:rPr lang="ru-RU" sz="2400" smtClean="0"/>
              <a:t>с почти 100-летним опытом и традициями</a:t>
            </a:r>
            <a:r>
              <a:rPr lang="en-GB" sz="2400" smtClean="0"/>
              <a:t>.</a:t>
            </a:r>
          </a:p>
        </p:txBody>
      </p:sp>
      <p:pic>
        <p:nvPicPr>
          <p:cNvPr id="16389" name="Picture 3" descr="C:\Eigene Dateien\Fotos\Fotos_Betrieb\Schreibtisch-Ausschnit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00413" y="3038475"/>
            <a:ext cx="5478462" cy="3494088"/>
          </a:xfrm>
          <a:prstGeom prst="rect">
            <a:avLst/>
          </a:prstGeom>
          <a:noFill/>
          <a:ln w="9525">
            <a:solidFill>
              <a:srgbClr val="000099"/>
            </a:solidFill>
            <a:miter lim="800000"/>
            <a:headEnd/>
            <a:tailEnd/>
          </a:ln>
        </p:spPr>
      </p:pic>
      <p:sp>
        <p:nvSpPr>
          <p:cNvPr id="16390" name="Rectangle 8"/>
          <p:cNvSpPr>
            <a:spLocks noGrp="1" noChangeArrowheads="1"/>
          </p:cNvSpPr>
          <p:nvPr>
            <p:ph type="title"/>
          </p:nvPr>
        </p:nvSpPr>
        <p:spPr>
          <a:xfrm>
            <a:off x="2022475" y="158750"/>
            <a:ext cx="5597525" cy="427038"/>
          </a:xfrm>
        </p:spPr>
        <p:txBody>
          <a:bodyPr/>
          <a:lstStyle/>
          <a:p>
            <a:r>
              <a:rPr lang="de-DE" smtClean="0"/>
              <a:t>DEHN </a:t>
            </a:r>
            <a:r>
              <a:rPr lang="ru-RU" smtClean="0"/>
              <a:t>История</a:t>
            </a:r>
            <a:endParaRPr lang="de-DE" smtClean="0"/>
          </a:p>
        </p:txBody>
      </p:sp>
      <p:grpSp>
        <p:nvGrpSpPr>
          <p:cNvPr id="16391" name="Группа 69"/>
          <p:cNvGrpSpPr>
            <a:grpSpLocks/>
          </p:cNvGrpSpPr>
          <p:nvPr/>
        </p:nvGrpSpPr>
        <p:grpSpPr bwMode="auto">
          <a:xfrm>
            <a:off x="63500" y="2560638"/>
            <a:ext cx="1258888" cy="1736725"/>
            <a:chOff x="63500" y="2832098"/>
            <a:chExt cx="1258889" cy="1738301"/>
          </a:xfrm>
        </p:grpSpPr>
        <p:grpSp>
          <p:nvGrpSpPr>
            <p:cNvPr id="16392" name="Group 224"/>
            <p:cNvGrpSpPr>
              <a:grpSpLocks/>
            </p:cNvGrpSpPr>
            <p:nvPr/>
          </p:nvGrpSpPr>
          <p:grpSpPr bwMode="auto">
            <a:xfrm>
              <a:off x="63500" y="3003558"/>
              <a:ext cx="1216025" cy="184151"/>
              <a:chOff x="40" y="1892"/>
              <a:chExt cx="766" cy="116"/>
            </a:xfrm>
          </p:grpSpPr>
          <p:sp>
            <p:nvSpPr>
              <p:cNvPr id="16416" name="Rectangle 190"/>
              <p:cNvSpPr>
                <a:spLocks noChangeArrowheads="1"/>
              </p:cNvSpPr>
              <p:nvPr/>
            </p:nvSpPr>
            <p:spPr bwMode="auto">
              <a:xfrm>
                <a:off x="40" y="1915"/>
                <a:ext cx="64" cy="69"/>
              </a:xfrm>
              <a:prstGeom prst="rect">
                <a:avLst/>
              </a:prstGeom>
              <a:solidFill>
                <a:srgbClr val="FF0000"/>
              </a:solidFill>
              <a:ln w="6350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ru-RU"/>
              </a:p>
            </p:txBody>
          </p:sp>
          <p:sp>
            <p:nvSpPr>
              <p:cNvPr id="16417" name="Text Box 191"/>
              <p:cNvSpPr txBox="1">
                <a:spLocks noChangeArrowheads="1"/>
              </p:cNvSpPr>
              <p:nvPr/>
            </p:nvSpPr>
            <p:spPr bwMode="auto">
              <a:xfrm>
                <a:off x="139" y="1892"/>
                <a:ext cx="667" cy="1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 eaLnBrk="0" hangingPunct="0"/>
                <a:r>
                  <a:rPr lang="ru-RU" sz="1200">
                    <a:solidFill>
                      <a:srgbClr val="FF0000"/>
                    </a:solidFill>
                  </a:rPr>
                  <a:t>История</a:t>
                </a:r>
                <a:endParaRPr lang="de-DE" sz="1200">
                  <a:solidFill>
                    <a:srgbClr val="FF0000"/>
                  </a:solidFill>
                </a:endParaRPr>
              </a:p>
            </p:txBody>
          </p:sp>
        </p:grpSp>
        <p:grpSp>
          <p:nvGrpSpPr>
            <p:cNvPr id="16393" name="Group 225"/>
            <p:cNvGrpSpPr>
              <a:grpSpLocks/>
            </p:cNvGrpSpPr>
            <p:nvPr/>
          </p:nvGrpSpPr>
          <p:grpSpPr bwMode="auto">
            <a:xfrm>
              <a:off x="63500" y="3175009"/>
              <a:ext cx="1216025" cy="184151"/>
              <a:chOff x="40" y="2000"/>
              <a:chExt cx="766" cy="116"/>
            </a:xfrm>
          </p:grpSpPr>
          <p:sp>
            <p:nvSpPr>
              <p:cNvPr id="16414" name="Rectangle 193"/>
              <p:cNvSpPr>
                <a:spLocks noChangeArrowheads="1"/>
              </p:cNvSpPr>
              <p:nvPr/>
            </p:nvSpPr>
            <p:spPr bwMode="auto">
              <a:xfrm>
                <a:off x="40" y="2023"/>
                <a:ext cx="64" cy="69"/>
              </a:xfrm>
              <a:prstGeom prst="rect">
                <a:avLst/>
              </a:prstGeom>
              <a:solidFill>
                <a:srgbClr val="7C79AF"/>
              </a:solidFill>
              <a:ln w="6350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ru-RU"/>
              </a:p>
            </p:txBody>
          </p:sp>
          <p:sp>
            <p:nvSpPr>
              <p:cNvPr id="16415" name="Text Box 194"/>
              <p:cNvSpPr txBox="1">
                <a:spLocks noChangeArrowheads="1"/>
              </p:cNvSpPr>
              <p:nvPr/>
            </p:nvSpPr>
            <p:spPr bwMode="auto">
              <a:xfrm>
                <a:off x="139" y="2000"/>
                <a:ext cx="667" cy="1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 eaLnBrk="0" hangingPunct="0"/>
                <a:r>
                  <a:rPr lang="ru-RU" sz="1200">
                    <a:solidFill>
                      <a:srgbClr val="CCCCFF"/>
                    </a:solidFill>
                  </a:rPr>
                  <a:t>Группы продуктов</a:t>
                </a:r>
                <a:endParaRPr lang="de-DE" sz="1200">
                  <a:solidFill>
                    <a:srgbClr val="CCCCFF"/>
                  </a:solidFill>
                </a:endParaRPr>
              </a:p>
            </p:txBody>
          </p:sp>
        </p:grpSp>
        <p:grpSp>
          <p:nvGrpSpPr>
            <p:cNvPr id="16394" name="Group 195"/>
            <p:cNvGrpSpPr>
              <a:grpSpLocks/>
            </p:cNvGrpSpPr>
            <p:nvPr/>
          </p:nvGrpSpPr>
          <p:grpSpPr bwMode="auto">
            <a:xfrm>
              <a:off x="63500" y="3346462"/>
              <a:ext cx="1216025" cy="184151"/>
              <a:chOff x="40" y="2916"/>
              <a:chExt cx="766" cy="116"/>
            </a:xfrm>
          </p:grpSpPr>
          <p:sp>
            <p:nvSpPr>
              <p:cNvPr id="16412" name="Rectangle 196"/>
              <p:cNvSpPr>
                <a:spLocks noChangeArrowheads="1"/>
              </p:cNvSpPr>
              <p:nvPr/>
            </p:nvSpPr>
            <p:spPr bwMode="auto">
              <a:xfrm>
                <a:off x="40" y="2940"/>
                <a:ext cx="64" cy="69"/>
              </a:xfrm>
              <a:prstGeom prst="rect">
                <a:avLst/>
              </a:prstGeom>
              <a:solidFill>
                <a:srgbClr val="7C79AF"/>
              </a:solidFill>
              <a:ln w="6350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ru-RU"/>
              </a:p>
            </p:txBody>
          </p:sp>
          <p:sp>
            <p:nvSpPr>
              <p:cNvPr id="16413" name="Text Box 197"/>
              <p:cNvSpPr txBox="1">
                <a:spLocks noChangeArrowheads="1"/>
              </p:cNvSpPr>
              <p:nvPr/>
            </p:nvSpPr>
            <p:spPr bwMode="auto">
              <a:xfrm>
                <a:off x="139" y="2916"/>
                <a:ext cx="667" cy="1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 eaLnBrk="0" hangingPunct="0"/>
                <a:r>
                  <a:rPr lang="ru-RU" sz="1200">
                    <a:solidFill>
                      <a:srgbClr val="CCCCFF"/>
                    </a:solidFill>
                  </a:rPr>
                  <a:t>Развитие</a:t>
                </a:r>
                <a:endParaRPr lang="de-DE" sz="1200">
                  <a:solidFill>
                    <a:srgbClr val="CCCCFF"/>
                  </a:solidFill>
                </a:endParaRPr>
              </a:p>
            </p:txBody>
          </p:sp>
        </p:grpSp>
        <p:grpSp>
          <p:nvGrpSpPr>
            <p:cNvPr id="16395" name="Group 198"/>
            <p:cNvGrpSpPr>
              <a:grpSpLocks/>
            </p:cNvGrpSpPr>
            <p:nvPr/>
          </p:nvGrpSpPr>
          <p:grpSpPr bwMode="auto">
            <a:xfrm>
              <a:off x="63500" y="4054490"/>
              <a:ext cx="1254125" cy="184151"/>
              <a:chOff x="40" y="3250"/>
              <a:chExt cx="790" cy="116"/>
            </a:xfrm>
          </p:grpSpPr>
          <p:sp>
            <p:nvSpPr>
              <p:cNvPr id="16410" name="Rectangle 199"/>
              <p:cNvSpPr>
                <a:spLocks noChangeArrowheads="1"/>
              </p:cNvSpPr>
              <p:nvPr/>
            </p:nvSpPr>
            <p:spPr bwMode="auto">
              <a:xfrm>
                <a:off x="40" y="3282"/>
                <a:ext cx="64" cy="69"/>
              </a:xfrm>
              <a:prstGeom prst="rect">
                <a:avLst/>
              </a:prstGeom>
              <a:solidFill>
                <a:srgbClr val="7C79AF"/>
              </a:solidFill>
              <a:ln w="6350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ru-RU"/>
              </a:p>
            </p:txBody>
          </p:sp>
          <p:sp>
            <p:nvSpPr>
              <p:cNvPr id="16411" name="Text Box 200"/>
              <p:cNvSpPr txBox="1">
                <a:spLocks noChangeArrowheads="1"/>
              </p:cNvSpPr>
              <p:nvPr/>
            </p:nvSpPr>
            <p:spPr bwMode="auto">
              <a:xfrm>
                <a:off x="163" y="3250"/>
                <a:ext cx="667" cy="1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 eaLnBrk="0" hangingPunct="0"/>
                <a:r>
                  <a:rPr lang="ru-RU" sz="1200">
                    <a:solidFill>
                      <a:srgbClr val="CCCCFF"/>
                    </a:solidFill>
                  </a:rPr>
                  <a:t>Сотрудники</a:t>
                </a:r>
                <a:endParaRPr lang="de-DE" sz="1200">
                  <a:solidFill>
                    <a:srgbClr val="CCCCFF"/>
                  </a:solidFill>
                </a:endParaRPr>
              </a:p>
            </p:txBody>
          </p:sp>
        </p:grpSp>
        <p:grpSp>
          <p:nvGrpSpPr>
            <p:cNvPr id="16396" name="Group 201"/>
            <p:cNvGrpSpPr>
              <a:grpSpLocks/>
            </p:cNvGrpSpPr>
            <p:nvPr/>
          </p:nvGrpSpPr>
          <p:grpSpPr bwMode="auto">
            <a:xfrm>
              <a:off x="63500" y="3517907"/>
              <a:ext cx="1254125" cy="369889"/>
              <a:chOff x="40" y="3234"/>
              <a:chExt cx="790" cy="233"/>
            </a:xfrm>
          </p:grpSpPr>
          <p:sp>
            <p:nvSpPr>
              <p:cNvPr id="16408" name="Rectangle 202"/>
              <p:cNvSpPr>
                <a:spLocks noChangeArrowheads="1"/>
              </p:cNvSpPr>
              <p:nvPr/>
            </p:nvSpPr>
            <p:spPr bwMode="auto">
              <a:xfrm>
                <a:off x="40" y="3258"/>
                <a:ext cx="64" cy="69"/>
              </a:xfrm>
              <a:prstGeom prst="rect">
                <a:avLst/>
              </a:prstGeom>
              <a:solidFill>
                <a:srgbClr val="7C79AF"/>
              </a:solidFill>
              <a:ln w="6350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ru-RU"/>
              </a:p>
            </p:txBody>
          </p:sp>
          <p:sp>
            <p:nvSpPr>
              <p:cNvPr id="16409" name="Text Box 203"/>
              <p:cNvSpPr txBox="1">
                <a:spLocks noChangeArrowheads="1"/>
              </p:cNvSpPr>
              <p:nvPr/>
            </p:nvSpPr>
            <p:spPr bwMode="auto">
              <a:xfrm>
                <a:off x="139" y="3234"/>
                <a:ext cx="691" cy="2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 eaLnBrk="0" hangingPunct="0"/>
                <a:r>
                  <a:rPr lang="de-DE" sz="1200">
                    <a:solidFill>
                      <a:srgbClr val="CCCCFF"/>
                    </a:solidFill>
                  </a:rPr>
                  <a:t>Dehn </a:t>
                </a:r>
                <a:r>
                  <a:rPr lang="ru-RU" sz="1200">
                    <a:solidFill>
                      <a:srgbClr val="CCCCFF"/>
                    </a:solidFill>
                  </a:rPr>
                  <a:t>на мировом</a:t>
                </a:r>
              </a:p>
              <a:p>
                <a:pPr eaLnBrk="0" hangingPunct="0"/>
                <a:r>
                  <a:rPr lang="ru-RU" sz="1200">
                    <a:solidFill>
                      <a:srgbClr val="CCCCFF"/>
                    </a:solidFill>
                  </a:rPr>
                  <a:t>рынке</a:t>
                </a:r>
                <a:endParaRPr lang="de-DE" sz="1200">
                  <a:solidFill>
                    <a:srgbClr val="CCCCFF"/>
                  </a:solidFill>
                </a:endParaRPr>
              </a:p>
            </p:txBody>
          </p:sp>
        </p:grpSp>
        <p:grpSp>
          <p:nvGrpSpPr>
            <p:cNvPr id="16397" name="Group 204"/>
            <p:cNvGrpSpPr>
              <a:grpSpLocks/>
            </p:cNvGrpSpPr>
            <p:nvPr/>
          </p:nvGrpSpPr>
          <p:grpSpPr bwMode="auto">
            <a:xfrm>
              <a:off x="63501" y="3871927"/>
              <a:ext cx="1258888" cy="184151"/>
              <a:chOff x="40" y="3339"/>
              <a:chExt cx="793" cy="116"/>
            </a:xfrm>
          </p:grpSpPr>
          <p:sp>
            <p:nvSpPr>
              <p:cNvPr id="16406" name="Rectangle 205"/>
              <p:cNvSpPr>
                <a:spLocks noChangeArrowheads="1"/>
              </p:cNvSpPr>
              <p:nvPr/>
            </p:nvSpPr>
            <p:spPr bwMode="auto">
              <a:xfrm>
                <a:off x="40" y="3363"/>
                <a:ext cx="64" cy="69"/>
              </a:xfrm>
              <a:prstGeom prst="rect">
                <a:avLst/>
              </a:prstGeom>
              <a:solidFill>
                <a:srgbClr val="7C79AF"/>
              </a:solidFill>
              <a:ln w="6350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ru-RU"/>
              </a:p>
            </p:txBody>
          </p:sp>
          <p:sp>
            <p:nvSpPr>
              <p:cNvPr id="16407" name="Text Box 206"/>
              <p:cNvSpPr txBox="1">
                <a:spLocks noChangeArrowheads="1"/>
              </p:cNvSpPr>
              <p:nvPr/>
            </p:nvSpPr>
            <p:spPr bwMode="auto">
              <a:xfrm>
                <a:off x="166" y="3339"/>
                <a:ext cx="667" cy="1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 eaLnBrk="0" hangingPunct="0"/>
                <a:r>
                  <a:rPr lang="ru-RU" sz="1200">
                    <a:solidFill>
                      <a:srgbClr val="CCCCFF"/>
                    </a:solidFill>
                  </a:rPr>
                  <a:t>Рекомендации</a:t>
                </a:r>
                <a:endParaRPr lang="de-DE" sz="1200">
                  <a:solidFill>
                    <a:srgbClr val="CCCCFF"/>
                  </a:solidFill>
                </a:endParaRPr>
              </a:p>
            </p:txBody>
          </p:sp>
        </p:grpSp>
        <p:grpSp>
          <p:nvGrpSpPr>
            <p:cNvPr id="16398" name="Group 207"/>
            <p:cNvGrpSpPr>
              <a:grpSpLocks/>
            </p:cNvGrpSpPr>
            <p:nvPr/>
          </p:nvGrpSpPr>
          <p:grpSpPr bwMode="auto">
            <a:xfrm>
              <a:off x="63500" y="4214827"/>
              <a:ext cx="1258888" cy="184151"/>
              <a:chOff x="40" y="3243"/>
              <a:chExt cx="793" cy="116"/>
            </a:xfrm>
          </p:grpSpPr>
          <p:sp>
            <p:nvSpPr>
              <p:cNvPr id="16404" name="Rectangle 208"/>
              <p:cNvSpPr>
                <a:spLocks noChangeArrowheads="1"/>
              </p:cNvSpPr>
              <p:nvPr/>
            </p:nvSpPr>
            <p:spPr bwMode="auto">
              <a:xfrm>
                <a:off x="40" y="3281"/>
                <a:ext cx="64" cy="69"/>
              </a:xfrm>
              <a:prstGeom prst="rect">
                <a:avLst/>
              </a:prstGeom>
              <a:solidFill>
                <a:srgbClr val="7C79AF"/>
              </a:solidFill>
              <a:ln w="6350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ru-RU"/>
              </a:p>
            </p:txBody>
          </p:sp>
          <p:sp>
            <p:nvSpPr>
              <p:cNvPr id="16405" name="Text Box 209"/>
              <p:cNvSpPr txBox="1">
                <a:spLocks noChangeArrowheads="1"/>
              </p:cNvSpPr>
              <p:nvPr/>
            </p:nvSpPr>
            <p:spPr bwMode="auto">
              <a:xfrm>
                <a:off x="166" y="3243"/>
                <a:ext cx="667" cy="1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 eaLnBrk="0" hangingPunct="0"/>
                <a:r>
                  <a:rPr lang="ru-RU" sz="1200">
                    <a:solidFill>
                      <a:srgbClr val="CCCCFF"/>
                    </a:solidFill>
                  </a:rPr>
                  <a:t>Образование</a:t>
                </a:r>
                <a:endParaRPr lang="de-DE" sz="1200">
                  <a:solidFill>
                    <a:srgbClr val="CCCCFF"/>
                  </a:solidFill>
                </a:endParaRPr>
              </a:p>
            </p:txBody>
          </p:sp>
        </p:grpSp>
        <p:grpSp>
          <p:nvGrpSpPr>
            <p:cNvPr id="16399" name="Group 210"/>
            <p:cNvGrpSpPr>
              <a:grpSpLocks/>
            </p:cNvGrpSpPr>
            <p:nvPr/>
          </p:nvGrpSpPr>
          <p:grpSpPr bwMode="auto">
            <a:xfrm>
              <a:off x="63500" y="4386250"/>
              <a:ext cx="1254125" cy="184149"/>
              <a:chOff x="40" y="2843"/>
              <a:chExt cx="790" cy="116"/>
            </a:xfrm>
          </p:grpSpPr>
          <p:sp>
            <p:nvSpPr>
              <p:cNvPr id="16402" name="Rectangle 211"/>
              <p:cNvSpPr>
                <a:spLocks noChangeArrowheads="1"/>
              </p:cNvSpPr>
              <p:nvPr/>
            </p:nvSpPr>
            <p:spPr bwMode="auto">
              <a:xfrm>
                <a:off x="40" y="2866"/>
                <a:ext cx="64" cy="69"/>
              </a:xfrm>
              <a:prstGeom prst="rect">
                <a:avLst/>
              </a:prstGeom>
              <a:solidFill>
                <a:srgbClr val="7C79AF"/>
              </a:solidFill>
              <a:ln w="6350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ru-RU"/>
              </a:p>
            </p:txBody>
          </p:sp>
          <p:sp>
            <p:nvSpPr>
              <p:cNvPr id="16403" name="Text Box 212"/>
              <p:cNvSpPr txBox="1">
                <a:spLocks noChangeArrowheads="1"/>
              </p:cNvSpPr>
              <p:nvPr/>
            </p:nvSpPr>
            <p:spPr bwMode="auto">
              <a:xfrm>
                <a:off x="163" y="2843"/>
                <a:ext cx="667" cy="1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 eaLnBrk="0" hangingPunct="0"/>
                <a:r>
                  <a:rPr lang="ru-RU" sz="1200">
                    <a:solidFill>
                      <a:srgbClr val="CCCCFF"/>
                    </a:solidFill>
                  </a:rPr>
                  <a:t>Философия</a:t>
                </a:r>
                <a:endParaRPr lang="de-DE" sz="1200">
                  <a:solidFill>
                    <a:srgbClr val="CCCCFF"/>
                  </a:solidFill>
                </a:endParaRPr>
              </a:p>
            </p:txBody>
          </p:sp>
        </p:grpSp>
        <p:sp>
          <p:nvSpPr>
            <p:cNvPr id="3088" name="Rectangle 214"/>
            <p:cNvSpPr>
              <a:spLocks noChangeArrowheads="1"/>
            </p:cNvSpPr>
            <p:nvPr/>
          </p:nvSpPr>
          <p:spPr bwMode="auto">
            <a:xfrm>
              <a:off x="63500" y="2868643"/>
              <a:ext cx="101600" cy="109637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eaLnBrk="0" hangingPunct="0">
                <a:defRPr/>
              </a:pPr>
              <a:endParaRPr lang="ru-RU"/>
            </a:p>
          </p:txBody>
        </p:sp>
        <p:sp>
          <p:nvSpPr>
            <p:cNvPr id="3089" name="Text Box 215"/>
            <p:cNvSpPr txBox="1">
              <a:spLocks noChangeArrowheads="1"/>
            </p:cNvSpPr>
            <p:nvPr/>
          </p:nvSpPr>
          <p:spPr bwMode="auto">
            <a:xfrm>
              <a:off x="220663" y="2832098"/>
              <a:ext cx="1058863" cy="1843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eaLnBrk="0" hangingPunct="0">
                <a:defRPr/>
              </a:pPr>
              <a:r>
                <a:rPr lang="ru-RU" sz="1200" dirty="0">
                  <a:solidFill>
                    <a:schemeClr val="accent5">
                      <a:lumMod val="60000"/>
                      <a:lumOff val="40000"/>
                    </a:schemeClr>
                  </a:solidFill>
                </a:rPr>
                <a:t>Старт</a:t>
              </a:r>
              <a:endParaRPr lang="de-DE" sz="1200" dirty="0">
                <a:solidFill>
                  <a:schemeClr val="accent5">
                    <a:lumMod val="60000"/>
                    <a:lumOff val="40000"/>
                  </a:schemeClr>
                </a:solidFill>
              </a:endParaRPr>
            </a:p>
          </p:txBody>
        </p:sp>
      </p:grp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9B08344-2942-4D9E-A669-07CFC9185D9B}" type="slidenum">
              <a:rPr lang="en-US" smtClean="0"/>
              <a:pPr>
                <a:defRPr/>
              </a:pPr>
              <a:t>20</a:t>
            </a:fld>
            <a:endParaRPr lang="en-US" smtClean="0"/>
          </a:p>
        </p:txBody>
      </p:sp>
      <p:sp>
        <p:nvSpPr>
          <p:cNvPr id="34819" name="Rectangle 7"/>
          <p:cNvSpPr>
            <a:spLocks noGrp="1" noChangeArrowheads="1"/>
          </p:cNvSpPr>
          <p:nvPr>
            <p:ph type="title"/>
          </p:nvPr>
        </p:nvSpPr>
        <p:spPr>
          <a:xfrm>
            <a:off x="2022475" y="158750"/>
            <a:ext cx="5597525" cy="427038"/>
          </a:xfrm>
        </p:spPr>
        <p:txBody>
          <a:bodyPr/>
          <a:lstStyle/>
          <a:p>
            <a:r>
              <a:rPr lang="de-DE" smtClean="0"/>
              <a:t>...</a:t>
            </a:r>
            <a:r>
              <a:rPr lang="ru-RU" smtClean="0"/>
              <a:t> под защитой</a:t>
            </a:r>
            <a:r>
              <a:rPr lang="de-DE" smtClean="0"/>
              <a:t>  DEHN.</a:t>
            </a:r>
          </a:p>
        </p:txBody>
      </p:sp>
      <p:pic>
        <p:nvPicPr>
          <p:cNvPr id="34820" name="Picture 109" descr="L:\TM_01\1_pra\Vorstellung D+S\THD\Rotary\Luftbild-A3_2003_halle_neu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16075" y="2146300"/>
            <a:ext cx="7299325" cy="396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1" name="Rectangle 64"/>
          <p:cNvSpPr>
            <a:spLocks noChangeArrowheads="1"/>
          </p:cNvSpPr>
          <p:nvPr/>
        </p:nvSpPr>
        <p:spPr bwMode="auto">
          <a:xfrm>
            <a:off x="1587500" y="5346700"/>
            <a:ext cx="7188200" cy="711200"/>
          </a:xfrm>
          <a:prstGeom prst="rect">
            <a:avLst/>
          </a:prstGeom>
          <a:solidFill>
            <a:srgbClr val="D9D9FF">
              <a:alpha val="50195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ru-RU"/>
          </a:p>
        </p:txBody>
      </p:sp>
      <p:sp>
        <p:nvSpPr>
          <p:cNvPr id="34822" name="Rectangle 107"/>
          <p:cNvSpPr>
            <a:spLocks noChangeArrowheads="1"/>
          </p:cNvSpPr>
          <p:nvPr/>
        </p:nvSpPr>
        <p:spPr bwMode="auto">
          <a:xfrm>
            <a:off x="1549400" y="5376863"/>
            <a:ext cx="7531100" cy="744537"/>
          </a:xfrm>
          <a:prstGeom prst="rect">
            <a:avLst/>
          </a:prstGeom>
          <a:solidFill>
            <a:srgbClr val="D9D9FF">
              <a:alpha val="50195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ru-RU"/>
          </a:p>
        </p:txBody>
      </p:sp>
      <p:sp>
        <p:nvSpPr>
          <p:cNvPr id="94271" name="Text Box 63"/>
          <p:cNvSpPr txBox="1">
            <a:spLocks noChangeArrowheads="1"/>
          </p:cNvSpPr>
          <p:nvPr/>
        </p:nvSpPr>
        <p:spPr bwMode="auto">
          <a:xfrm>
            <a:off x="1616075" y="5229225"/>
            <a:ext cx="6821488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folHlink">
                <a:alpha val="50000"/>
              </a:schemeClr>
            </a:outerShdw>
          </a:effectLst>
        </p:spPr>
        <p:txBody>
          <a:bodyPr wrap="none">
            <a:spAutoFit/>
          </a:bodyPr>
          <a:lstStyle/>
          <a:p>
            <a:pPr algn="r">
              <a:spcBef>
                <a:spcPct val="20000"/>
              </a:spcBef>
              <a:defRPr/>
            </a:pPr>
            <a:r>
              <a:rPr lang="de-DE" sz="6000" b="1" dirty="0">
                <a:solidFill>
                  <a:srgbClr val="D8271A"/>
                </a:solidFill>
                <a:latin typeface="Arial" charset="0"/>
                <a:cs typeface="+mn-cs"/>
              </a:rPr>
              <a:t>www.dehn</a:t>
            </a:r>
            <a:r>
              <a:rPr lang="ru-RU" sz="6000" b="1" dirty="0">
                <a:solidFill>
                  <a:srgbClr val="D8271A"/>
                </a:solidFill>
                <a:latin typeface="Arial" charset="0"/>
                <a:cs typeface="+mn-cs"/>
              </a:rPr>
              <a:t>-</a:t>
            </a:r>
            <a:r>
              <a:rPr lang="de-DE" sz="6000" b="1" dirty="0">
                <a:solidFill>
                  <a:srgbClr val="D8271A"/>
                </a:solidFill>
                <a:latin typeface="Arial" charset="0"/>
                <a:cs typeface="+mn-cs"/>
              </a:rPr>
              <a:t>ru.com</a:t>
            </a:r>
          </a:p>
        </p:txBody>
      </p:sp>
      <p:grpSp>
        <p:nvGrpSpPr>
          <p:cNvPr id="34824" name="Группа 39"/>
          <p:cNvGrpSpPr>
            <a:grpSpLocks/>
          </p:cNvGrpSpPr>
          <p:nvPr/>
        </p:nvGrpSpPr>
        <p:grpSpPr bwMode="auto">
          <a:xfrm>
            <a:off x="63500" y="2560638"/>
            <a:ext cx="1258888" cy="1736725"/>
            <a:chOff x="63500" y="2832098"/>
            <a:chExt cx="1258889" cy="1738301"/>
          </a:xfrm>
        </p:grpSpPr>
        <p:grpSp>
          <p:nvGrpSpPr>
            <p:cNvPr id="34825" name="Group 224"/>
            <p:cNvGrpSpPr>
              <a:grpSpLocks/>
            </p:cNvGrpSpPr>
            <p:nvPr/>
          </p:nvGrpSpPr>
          <p:grpSpPr bwMode="auto">
            <a:xfrm>
              <a:off x="63500" y="3003558"/>
              <a:ext cx="1216025" cy="184151"/>
              <a:chOff x="40" y="1892"/>
              <a:chExt cx="766" cy="116"/>
            </a:xfrm>
          </p:grpSpPr>
          <p:sp>
            <p:nvSpPr>
              <p:cNvPr id="34849" name="Rectangle 190"/>
              <p:cNvSpPr>
                <a:spLocks noChangeArrowheads="1"/>
              </p:cNvSpPr>
              <p:nvPr/>
            </p:nvSpPr>
            <p:spPr bwMode="auto">
              <a:xfrm>
                <a:off x="40" y="1915"/>
                <a:ext cx="64" cy="69"/>
              </a:xfrm>
              <a:prstGeom prst="rect">
                <a:avLst/>
              </a:prstGeom>
              <a:solidFill>
                <a:srgbClr val="7C79AF"/>
              </a:solidFill>
              <a:ln w="6350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ru-RU"/>
              </a:p>
            </p:txBody>
          </p:sp>
          <p:sp>
            <p:nvSpPr>
              <p:cNvPr id="34850" name="Text Box 191"/>
              <p:cNvSpPr txBox="1">
                <a:spLocks noChangeArrowheads="1"/>
              </p:cNvSpPr>
              <p:nvPr/>
            </p:nvSpPr>
            <p:spPr bwMode="auto">
              <a:xfrm>
                <a:off x="139" y="1892"/>
                <a:ext cx="667" cy="1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 eaLnBrk="0" hangingPunct="0"/>
                <a:r>
                  <a:rPr lang="ru-RU" sz="1200">
                    <a:solidFill>
                      <a:srgbClr val="CCCCFF"/>
                    </a:solidFill>
                  </a:rPr>
                  <a:t>История</a:t>
                </a:r>
                <a:endParaRPr lang="de-DE" sz="1200">
                  <a:solidFill>
                    <a:srgbClr val="CCCCFF"/>
                  </a:solidFill>
                </a:endParaRPr>
              </a:p>
            </p:txBody>
          </p:sp>
        </p:grpSp>
        <p:grpSp>
          <p:nvGrpSpPr>
            <p:cNvPr id="34826" name="Group 225"/>
            <p:cNvGrpSpPr>
              <a:grpSpLocks/>
            </p:cNvGrpSpPr>
            <p:nvPr/>
          </p:nvGrpSpPr>
          <p:grpSpPr bwMode="auto">
            <a:xfrm>
              <a:off x="63500" y="3175009"/>
              <a:ext cx="1216025" cy="184151"/>
              <a:chOff x="40" y="2000"/>
              <a:chExt cx="766" cy="116"/>
            </a:xfrm>
          </p:grpSpPr>
          <p:sp>
            <p:nvSpPr>
              <p:cNvPr id="34847" name="Rectangle 193"/>
              <p:cNvSpPr>
                <a:spLocks noChangeArrowheads="1"/>
              </p:cNvSpPr>
              <p:nvPr/>
            </p:nvSpPr>
            <p:spPr bwMode="auto">
              <a:xfrm>
                <a:off x="40" y="2023"/>
                <a:ext cx="64" cy="69"/>
              </a:xfrm>
              <a:prstGeom prst="rect">
                <a:avLst/>
              </a:prstGeom>
              <a:solidFill>
                <a:srgbClr val="7C79AF"/>
              </a:solidFill>
              <a:ln w="6350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ru-RU"/>
              </a:p>
            </p:txBody>
          </p:sp>
          <p:sp>
            <p:nvSpPr>
              <p:cNvPr id="34848" name="Text Box 194"/>
              <p:cNvSpPr txBox="1">
                <a:spLocks noChangeArrowheads="1"/>
              </p:cNvSpPr>
              <p:nvPr/>
            </p:nvSpPr>
            <p:spPr bwMode="auto">
              <a:xfrm>
                <a:off x="139" y="2000"/>
                <a:ext cx="667" cy="1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 eaLnBrk="0" hangingPunct="0"/>
                <a:r>
                  <a:rPr lang="ru-RU" sz="1200">
                    <a:solidFill>
                      <a:srgbClr val="CCCCFF"/>
                    </a:solidFill>
                  </a:rPr>
                  <a:t>Группы продуктов</a:t>
                </a:r>
                <a:endParaRPr lang="de-DE" sz="1200">
                  <a:solidFill>
                    <a:srgbClr val="CCCCFF"/>
                  </a:solidFill>
                </a:endParaRPr>
              </a:p>
            </p:txBody>
          </p:sp>
        </p:grpSp>
        <p:grpSp>
          <p:nvGrpSpPr>
            <p:cNvPr id="34827" name="Group 195"/>
            <p:cNvGrpSpPr>
              <a:grpSpLocks/>
            </p:cNvGrpSpPr>
            <p:nvPr/>
          </p:nvGrpSpPr>
          <p:grpSpPr bwMode="auto">
            <a:xfrm>
              <a:off x="63500" y="3346462"/>
              <a:ext cx="1216025" cy="184151"/>
              <a:chOff x="40" y="2916"/>
              <a:chExt cx="766" cy="116"/>
            </a:xfrm>
          </p:grpSpPr>
          <p:sp>
            <p:nvSpPr>
              <p:cNvPr id="34845" name="Rectangle 196"/>
              <p:cNvSpPr>
                <a:spLocks noChangeArrowheads="1"/>
              </p:cNvSpPr>
              <p:nvPr/>
            </p:nvSpPr>
            <p:spPr bwMode="auto">
              <a:xfrm>
                <a:off x="40" y="2940"/>
                <a:ext cx="64" cy="69"/>
              </a:xfrm>
              <a:prstGeom prst="rect">
                <a:avLst/>
              </a:prstGeom>
              <a:solidFill>
                <a:srgbClr val="7C79AF"/>
              </a:solidFill>
              <a:ln w="6350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ru-RU"/>
              </a:p>
            </p:txBody>
          </p:sp>
          <p:sp>
            <p:nvSpPr>
              <p:cNvPr id="34846" name="Text Box 197"/>
              <p:cNvSpPr txBox="1">
                <a:spLocks noChangeArrowheads="1"/>
              </p:cNvSpPr>
              <p:nvPr/>
            </p:nvSpPr>
            <p:spPr bwMode="auto">
              <a:xfrm>
                <a:off x="139" y="2916"/>
                <a:ext cx="667" cy="1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 eaLnBrk="0" hangingPunct="0"/>
                <a:r>
                  <a:rPr lang="ru-RU" sz="1200">
                    <a:solidFill>
                      <a:srgbClr val="CCCCFF"/>
                    </a:solidFill>
                  </a:rPr>
                  <a:t>Развитие</a:t>
                </a:r>
                <a:endParaRPr lang="de-DE" sz="1200">
                  <a:solidFill>
                    <a:srgbClr val="CCCCFF"/>
                  </a:solidFill>
                </a:endParaRPr>
              </a:p>
            </p:txBody>
          </p:sp>
        </p:grpSp>
        <p:grpSp>
          <p:nvGrpSpPr>
            <p:cNvPr id="34828" name="Group 198"/>
            <p:cNvGrpSpPr>
              <a:grpSpLocks/>
            </p:cNvGrpSpPr>
            <p:nvPr/>
          </p:nvGrpSpPr>
          <p:grpSpPr bwMode="auto">
            <a:xfrm>
              <a:off x="63500" y="4054490"/>
              <a:ext cx="1254125" cy="184151"/>
              <a:chOff x="40" y="3250"/>
              <a:chExt cx="790" cy="116"/>
            </a:xfrm>
          </p:grpSpPr>
          <p:sp>
            <p:nvSpPr>
              <p:cNvPr id="34843" name="Rectangle 199"/>
              <p:cNvSpPr>
                <a:spLocks noChangeArrowheads="1"/>
              </p:cNvSpPr>
              <p:nvPr/>
            </p:nvSpPr>
            <p:spPr bwMode="auto">
              <a:xfrm>
                <a:off x="40" y="3282"/>
                <a:ext cx="64" cy="69"/>
              </a:xfrm>
              <a:prstGeom prst="rect">
                <a:avLst/>
              </a:prstGeom>
              <a:solidFill>
                <a:srgbClr val="7C79AF"/>
              </a:solidFill>
              <a:ln w="6350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ru-RU"/>
              </a:p>
            </p:txBody>
          </p:sp>
          <p:sp>
            <p:nvSpPr>
              <p:cNvPr id="34844" name="Text Box 200"/>
              <p:cNvSpPr txBox="1">
                <a:spLocks noChangeArrowheads="1"/>
              </p:cNvSpPr>
              <p:nvPr/>
            </p:nvSpPr>
            <p:spPr bwMode="auto">
              <a:xfrm>
                <a:off x="163" y="3250"/>
                <a:ext cx="667" cy="1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 eaLnBrk="0" hangingPunct="0"/>
                <a:r>
                  <a:rPr lang="ru-RU" sz="1200">
                    <a:solidFill>
                      <a:srgbClr val="CCCCFF"/>
                    </a:solidFill>
                  </a:rPr>
                  <a:t>Сотрудники</a:t>
                </a:r>
                <a:endParaRPr lang="de-DE" sz="1200">
                  <a:solidFill>
                    <a:srgbClr val="CCCCFF"/>
                  </a:solidFill>
                </a:endParaRPr>
              </a:p>
            </p:txBody>
          </p:sp>
        </p:grpSp>
        <p:grpSp>
          <p:nvGrpSpPr>
            <p:cNvPr id="34829" name="Group 201"/>
            <p:cNvGrpSpPr>
              <a:grpSpLocks/>
            </p:cNvGrpSpPr>
            <p:nvPr/>
          </p:nvGrpSpPr>
          <p:grpSpPr bwMode="auto">
            <a:xfrm>
              <a:off x="63500" y="3517907"/>
              <a:ext cx="1254125" cy="369889"/>
              <a:chOff x="40" y="3234"/>
              <a:chExt cx="790" cy="233"/>
            </a:xfrm>
          </p:grpSpPr>
          <p:sp>
            <p:nvSpPr>
              <p:cNvPr id="34841" name="Rectangle 202"/>
              <p:cNvSpPr>
                <a:spLocks noChangeArrowheads="1"/>
              </p:cNvSpPr>
              <p:nvPr/>
            </p:nvSpPr>
            <p:spPr bwMode="auto">
              <a:xfrm>
                <a:off x="40" y="3258"/>
                <a:ext cx="64" cy="69"/>
              </a:xfrm>
              <a:prstGeom prst="rect">
                <a:avLst/>
              </a:prstGeom>
              <a:solidFill>
                <a:srgbClr val="7C79AF"/>
              </a:solidFill>
              <a:ln w="6350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ru-RU"/>
              </a:p>
            </p:txBody>
          </p:sp>
          <p:sp>
            <p:nvSpPr>
              <p:cNvPr id="34842" name="Text Box 203"/>
              <p:cNvSpPr txBox="1">
                <a:spLocks noChangeArrowheads="1"/>
              </p:cNvSpPr>
              <p:nvPr/>
            </p:nvSpPr>
            <p:spPr bwMode="auto">
              <a:xfrm>
                <a:off x="139" y="3234"/>
                <a:ext cx="691" cy="2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 eaLnBrk="0" hangingPunct="0"/>
                <a:r>
                  <a:rPr lang="de-DE" sz="1200">
                    <a:solidFill>
                      <a:srgbClr val="CCCCFF"/>
                    </a:solidFill>
                  </a:rPr>
                  <a:t>Dehn </a:t>
                </a:r>
                <a:r>
                  <a:rPr lang="ru-RU" sz="1200">
                    <a:solidFill>
                      <a:srgbClr val="CCCCFF"/>
                    </a:solidFill>
                  </a:rPr>
                  <a:t>на мировом</a:t>
                </a:r>
              </a:p>
              <a:p>
                <a:pPr eaLnBrk="0" hangingPunct="0"/>
                <a:r>
                  <a:rPr lang="ru-RU" sz="1200">
                    <a:solidFill>
                      <a:srgbClr val="CCCCFF"/>
                    </a:solidFill>
                  </a:rPr>
                  <a:t>рынке</a:t>
                </a:r>
                <a:endParaRPr lang="de-DE" sz="1200">
                  <a:solidFill>
                    <a:srgbClr val="CCCCFF"/>
                  </a:solidFill>
                </a:endParaRPr>
              </a:p>
            </p:txBody>
          </p:sp>
        </p:grpSp>
        <p:grpSp>
          <p:nvGrpSpPr>
            <p:cNvPr id="34830" name="Group 204"/>
            <p:cNvGrpSpPr>
              <a:grpSpLocks/>
            </p:cNvGrpSpPr>
            <p:nvPr/>
          </p:nvGrpSpPr>
          <p:grpSpPr bwMode="auto">
            <a:xfrm>
              <a:off x="63501" y="3871927"/>
              <a:ext cx="1258888" cy="184151"/>
              <a:chOff x="40" y="3339"/>
              <a:chExt cx="793" cy="116"/>
            </a:xfrm>
          </p:grpSpPr>
          <p:sp>
            <p:nvSpPr>
              <p:cNvPr id="34839" name="Rectangle 205"/>
              <p:cNvSpPr>
                <a:spLocks noChangeArrowheads="1"/>
              </p:cNvSpPr>
              <p:nvPr/>
            </p:nvSpPr>
            <p:spPr bwMode="auto">
              <a:xfrm>
                <a:off x="40" y="3363"/>
                <a:ext cx="64" cy="69"/>
              </a:xfrm>
              <a:prstGeom prst="rect">
                <a:avLst/>
              </a:prstGeom>
              <a:solidFill>
                <a:srgbClr val="7C79AF"/>
              </a:solidFill>
              <a:ln w="6350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ru-RU"/>
              </a:p>
            </p:txBody>
          </p:sp>
          <p:sp>
            <p:nvSpPr>
              <p:cNvPr id="34840" name="Text Box 206"/>
              <p:cNvSpPr txBox="1">
                <a:spLocks noChangeArrowheads="1"/>
              </p:cNvSpPr>
              <p:nvPr/>
            </p:nvSpPr>
            <p:spPr bwMode="auto">
              <a:xfrm>
                <a:off x="166" y="3339"/>
                <a:ext cx="667" cy="1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 eaLnBrk="0" hangingPunct="0"/>
                <a:r>
                  <a:rPr lang="ru-RU" sz="1200">
                    <a:solidFill>
                      <a:srgbClr val="CCCCFF"/>
                    </a:solidFill>
                  </a:rPr>
                  <a:t>Рекомендации</a:t>
                </a:r>
                <a:endParaRPr lang="de-DE" sz="1200">
                  <a:solidFill>
                    <a:srgbClr val="CCCCFF"/>
                  </a:solidFill>
                </a:endParaRPr>
              </a:p>
            </p:txBody>
          </p:sp>
        </p:grpSp>
        <p:grpSp>
          <p:nvGrpSpPr>
            <p:cNvPr id="34831" name="Group 207"/>
            <p:cNvGrpSpPr>
              <a:grpSpLocks/>
            </p:cNvGrpSpPr>
            <p:nvPr/>
          </p:nvGrpSpPr>
          <p:grpSpPr bwMode="auto">
            <a:xfrm>
              <a:off x="63500" y="4214827"/>
              <a:ext cx="1258888" cy="184151"/>
              <a:chOff x="40" y="3243"/>
              <a:chExt cx="793" cy="116"/>
            </a:xfrm>
          </p:grpSpPr>
          <p:sp>
            <p:nvSpPr>
              <p:cNvPr id="34837" name="Rectangle 208"/>
              <p:cNvSpPr>
                <a:spLocks noChangeArrowheads="1"/>
              </p:cNvSpPr>
              <p:nvPr/>
            </p:nvSpPr>
            <p:spPr bwMode="auto">
              <a:xfrm>
                <a:off x="40" y="3281"/>
                <a:ext cx="64" cy="69"/>
              </a:xfrm>
              <a:prstGeom prst="rect">
                <a:avLst/>
              </a:prstGeom>
              <a:solidFill>
                <a:srgbClr val="7C79AF"/>
              </a:solidFill>
              <a:ln w="6350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ru-RU"/>
              </a:p>
            </p:txBody>
          </p:sp>
          <p:sp>
            <p:nvSpPr>
              <p:cNvPr id="34838" name="Text Box 209"/>
              <p:cNvSpPr txBox="1">
                <a:spLocks noChangeArrowheads="1"/>
              </p:cNvSpPr>
              <p:nvPr/>
            </p:nvSpPr>
            <p:spPr bwMode="auto">
              <a:xfrm>
                <a:off x="166" y="3243"/>
                <a:ext cx="667" cy="1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 eaLnBrk="0" hangingPunct="0"/>
                <a:r>
                  <a:rPr lang="ru-RU" sz="1200">
                    <a:solidFill>
                      <a:srgbClr val="CCCCFF"/>
                    </a:solidFill>
                  </a:rPr>
                  <a:t>Образование</a:t>
                </a:r>
                <a:endParaRPr lang="de-DE" sz="1200">
                  <a:solidFill>
                    <a:srgbClr val="CCCCFF"/>
                  </a:solidFill>
                </a:endParaRPr>
              </a:p>
            </p:txBody>
          </p:sp>
        </p:grpSp>
        <p:grpSp>
          <p:nvGrpSpPr>
            <p:cNvPr id="34832" name="Group 210"/>
            <p:cNvGrpSpPr>
              <a:grpSpLocks/>
            </p:cNvGrpSpPr>
            <p:nvPr/>
          </p:nvGrpSpPr>
          <p:grpSpPr bwMode="auto">
            <a:xfrm>
              <a:off x="63500" y="4386250"/>
              <a:ext cx="1254125" cy="184149"/>
              <a:chOff x="40" y="2843"/>
              <a:chExt cx="790" cy="116"/>
            </a:xfrm>
          </p:grpSpPr>
          <p:sp>
            <p:nvSpPr>
              <p:cNvPr id="34835" name="Rectangle 211"/>
              <p:cNvSpPr>
                <a:spLocks noChangeArrowheads="1"/>
              </p:cNvSpPr>
              <p:nvPr/>
            </p:nvSpPr>
            <p:spPr bwMode="auto">
              <a:xfrm>
                <a:off x="40" y="2866"/>
                <a:ext cx="64" cy="69"/>
              </a:xfrm>
              <a:prstGeom prst="rect">
                <a:avLst/>
              </a:prstGeom>
              <a:solidFill>
                <a:srgbClr val="7C79AF"/>
              </a:solidFill>
              <a:ln w="6350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ru-RU"/>
              </a:p>
            </p:txBody>
          </p:sp>
          <p:sp>
            <p:nvSpPr>
              <p:cNvPr id="34836" name="Text Box 212"/>
              <p:cNvSpPr txBox="1">
                <a:spLocks noChangeArrowheads="1"/>
              </p:cNvSpPr>
              <p:nvPr/>
            </p:nvSpPr>
            <p:spPr bwMode="auto">
              <a:xfrm>
                <a:off x="163" y="2843"/>
                <a:ext cx="667" cy="1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 eaLnBrk="0" hangingPunct="0"/>
                <a:r>
                  <a:rPr lang="ru-RU" sz="1200">
                    <a:solidFill>
                      <a:srgbClr val="CCCCFF"/>
                    </a:solidFill>
                  </a:rPr>
                  <a:t>Философия</a:t>
                </a:r>
                <a:endParaRPr lang="de-DE" sz="1200">
                  <a:solidFill>
                    <a:srgbClr val="CCCCFF"/>
                  </a:solidFill>
                </a:endParaRPr>
              </a:p>
            </p:txBody>
          </p:sp>
        </p:grpSp>
        <p:sp>
          <p:nvSpPr>
            <p:cNvPr id="27666" name="Rectangle 214"/>
            <p:cNvSpPr>
              <a:spLocks noChangeArrowheads="1"/>
            </p:cNvSpPr>
            <p:nvPr/>
          </p:nvSpPr>
          <p:spPr bwMode="auto">
            <a:xfrm>
              <a:off x="63500" y="2868643"/>
              <a:ext cx="101600" cy="109637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eaLnBrk="0" hangingPunct="0">
                <a:defRPr/>
              </a:pPr>
              <a:endParaRPr lang="ru-RU"/>
            </a:p>
          </p:txBody>
        </p:sp>
        <p:sp>
          <p:nvSpPr>
            <p:cNvPr id="27667" name="Text Box 215"/>
            <p:cNvSpPr txBox="1">
              <a:spLocks noChangeArrowheads="1"/>
            </p:cNvSpPr>
            <p:nvPr/>
          </p:nvSpPr>
          <p:spPr bwMode="auto">
            <a:xfrm>
              <a:off x="220663" y="2832098"/>
              <a:ext cx="1058863" cy="1843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eaLnBrk="0" hangingPunct="0">
                <a:defRPr/>
              </a:pPr>
              <a:r>
                <a:rPr lang="ru-RU" sz="1200" dirty="0">
                  <a:solidFill>
                    <a:schemeClr val="accent5">
                      <a:lumMod val="60000"/>
                      <a:lumOff val="40000"/>
                    </a:schemeClr>
                  </a:solidFill>
                </a:rPr>
                <a:t>Старт</a:t>
              </a:r>
              <a:endParaRPr lang="de-DE" sz="1200" dirty="0">
                <a:solidFill>
                  <a:schemeClr val="accent5">
                    <a:lumMod val="60000"/>
                    <a:lumOff val="40000"/>
                  </a:schemeClr>
                </a:solidFill>
              </a:endParaRPr>
            </a:p>
          </p:txBody>
        </p:sp>
      </p:grp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9B15C82-8617-485D-AE98-4C3F707A4111}" type="slidenum">
              <a:rPr lang="en-US" smtClean="0"/>
              <a:pPr>
                <a:defRPr/>
              </a:pPr>
              <a:t>21</a:t>
            </a:fld>
            <a:endParaRPr lang="en-US" dirty="0" smtClean="0"/>
          </a:p>
        </p:txBody>
      </p:sp>
      <p:sp>
        <p:nvSpPr>
          <p:cNvPr id="28676" name="Rectangle 7"/>
          <p:cNvSpPr>
            <a:spLocks noGrp="1" noChangeArrowheads="1"/>
          </p:cNvSpPr>
          <p:nvPr>
            <p:ph type="title"/>
          </p:nvPr>
        </p:nvSpPr>
        <p:spPr>
          <a:xfrm>
            <a:off x="1736725" y="927100"/>
            <a:ext cx="7205663" cy="985838"/>
          </a:xfrm>
        </p:spPr>
        <p:txBody>
          <a:bodyPr/>
          <a:lstStyle/>
          <a:p>
            <a:pPr algn="ctr">
              <a:defRPr/>
            </a:pPr>
            <a:r>
              <a:rPr lang="ru-RU" sz="32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Обзор изделий </a:t>
            </a:r>
            <a:r>
              <a:rPr lang="en-US" sz="32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DEHN + </a:t>
            </a:r>
            <a:r>
              <a:rPr lang="en-GB" sz="32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SÖHNE</a:t>
            </a:r>
            <a:r>
              <a:rPr lang="ru-RU" sz="32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в области внешней молниезащиты</a:t>
            </a:r>
            <a:endParaRPr lang="de-DE" sz="3200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5844" name="Rectangle 64"/>
          <p:cNvSpPr>
            <a:spLocks noChangeArrowheads="1"/>
          </p:cNvSpPr>
          <p:nvPr/>
        </p:nvSpPr>
        <p:spPr bwMode="auto">
          <a:xfrm>
            <a:off x="1587500" y="5346700"/>
            <a:ext cx="7188200" cy="711200"/>
          </a:xfrm>
          <a:prstGeom prst="rect">
            <a:avLst/>
          </a:prstGeom>
          <a:solidFill>
            <a:srgbClr val="D9D9FF">
              <a:alpha val="50195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ru-RU"/>
          </a:p>
        </p:txBody>
      </p:sp>
      <p:sp>
        <p:nvSpPr>
          <p:cNvPr id="35845" name="Rectangle 107"/>
          <p:cNvSpPr>
            <a:spLocks noChangeArrowheads="1"/>
          </p:cNvSpPr>
          <p:nvPr/>
        </p:nvSpPr>
        <p:spPr bwMode="auto">
          <a:xfrm>
            <a:off x="1549400" y="5376863"/>
            <a:ext cx="7531100" cy="744537"/>
          </a:xfrm>
          <a:prstGeom prst="rect">
            <a:avLst/>
          </a:prstGeom>
          <a:solidFill>
            <a:srgbClr val="D9D9FF">
              <a:alpha val="50195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ru-RU"/>
          </a:p>
        </p:txBody>
      </p:sp>
      <p:grpSp>
        <p:nvGrpSpPr>
          <p:cNvPr id="35846" name="Группа 39"/>
          <p:cNvGrpSpPr>
            <a:grpSpLocks/>
          </p:cNvGrpSpPr>
          <p:nvPr/>
        </p:nvGrpSpPr>
        <p:grpSpPr bwMode="auto">
          <a:xfrm>
            <a:off x="63500" y="2560638"/>
            <a:ext cx="1258888" cy="1736725"/>
            <a:chOff x="63500" y="2832098"/>
            <a:chExt cx="1258889" cy="1738301"/>
          </a:xfrm>
        </p:grpSpPr>
        <p:grpSp>
          <p:nvGrpSpPr>
            <p:cNvPr id="35850" name="Group 224"/>
            <p:cNvGrpSpPr>
              <a:grpSpLocks/>
            </p:cNvGrpSpPr>
            <p:nvPr/>
          </p:nvGrpSpPr>
          <p:grpSpPr bwMode="auto">
            <a:xfrm>
              <a:off x="63500" y="3003558"/>
              <a:ext cx="1216025" cy="184151"/>
              <a:chOff x="40" y="1892"/>
              <a:chExt cx="766" cy="116"/>
            </a:xfrm>
          </p:grpSpPr>
          <p:sp>
            <p:nvSpPr>
              <p:cNvPr id="35874" name="Rectangle 190"/>
              <p:cNvSpPr>
                <a:spLocks noChangeArrowheads="1"/>
              </p:cNvSpPr>
              <p:nvPr/>
            </p:nvSpPr>
            <p:spPr bwMode="auto">
              <a:xfrm>
                <a:off x="40" y="1915"/>
                <a:ext cx="64" cy="69"/>
              </a:xfrm>
              <a:prstGeom prst="rect">
                <a:avLst/>
              </a:prstGeom>
              <a:solidFill>
                <a:srgbClr val="7C79AF"/>
              </a:solidFill>
              <a:ln w="6350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ru-RU"/>
              </a:p>
            </p:txBody>
          </p:sp>
          <p:sp>
            <p:nvSpPr>
              <p:cNvPr id="35875" name="Text Box 191"/>
              <p:cNvSpPr txBox="1">
                <a:spLocks noChangeArrowheads="1"/>
              </p:cNvSpPr>
              <p:nvPr/>
            </p:nvSpPr>
            <p:spPr bwMode="auto">
              <a:xfrm>
                <a:off x="139" y="1892"/>
                <a:ext cx="667" cy="1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 eaLnBrk="0" hangingPunct="0"/>
                <a:r>
                  <a:rPr lang="ru-RU" sz="1200">
                    <a:solidFill>
                      <a:srgbClr val="CCCCFF"/>
                    </a:solidFill>
                  </a:rPr>
                  <a:t>История</a:t>
                </a:r>
                <a:endParaRPr lang="de-DE" sz="1200">
                  <a:solidFill>
                    <a:srgbClr val="CCCCFF"/>
                  </a:solidFill>
                </a:endParaRPr>
              </a:p>
            </p:txBody>
          </p:sp>
        </p:grpSp>
        <p:grpSp>
          <p:nvGrpSpPr>
            <p:cNvPr id="35851" name="Group 225"/>
            <p:cNvGrpSpPr>
              <a:grpSpLocks/>
            </p:cNvGrpSpPr>
            <p:nvPr/>
          </p:nvGrpSpPr>
          <p:grpSpPr bwMode="auto">
            <a:xfrm>
              <a:off x="63500" y="3175009"/>
              <a:ext cx="1216025" cy="184151"/>
              <a:chOff x="40" y="2000"/>
              <a:chExt cx="766" cy="116"/>
            </a:xfrm>
          </p:grpSpPr>
          <p:sp>
            <p:nvSpPr>
              <p:cNvPr id="35872" name="Rectangle 193"/>
              <p:cNvSpPr>
                <a:spLocks noChangeArrowheads="1"/>
              </p:cNvSpPr>
              <p:nvPr/>
            </p:nvSpPr>
            <p:spPr bwMode="auto">
              <a:xfrm>
                <a:off x="40" y="2023"/>
                <a:ext cx="64" cy="69"/>
              </a:xfrm>
              <a:prstGeom prst="rect">
                <a:avLst/>
              </a:prstGeom>
              <a:solidFill>
                <a:srgbClr val="7C79AF"/>
              </a:solidFill>
              <a:ln w="6350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ru-RU"/>
              </a:p>
            </p:txBody>
          </p:sp>
          <p:sp>
            <p:nvSpPr>
              <p:cNvPr id="35873" name="Text Box 194"/>
              <p:cNvSpPr txBox="1">
                <a:spLocks noChangeArrowheads="1"/>
              </p:cNvSpPr>
              <p:nvPr/>
            </p:nvSpPr>
            <p:spPr bwMode="auto">
              <a:xfrm>
                <a:off x="139" y="2000"/>
                <a:ext cx="667" cy="1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 eaLnBrk="0" hangingPunct="0"/>
                <a:r>
                  <a:rPr lang="ru-RU" sz="1200">
                    <a:solidFill>
                      <a:srgbClr val="CCCCFF"/>
                    </a:solidFill>
                  </a:rPr>
                  <a:t>Группы продуктов</a:t>
                </a:r>
                <a:endParaRPr lang="de-DE" sz="1200">
                  <a:solidFill>
                    <a:srgbClr val="CCCCFF"/>
                  </a:solidFill>
                </a:endParaRPr>
              </a:p>
            </p:txBody>
          </p:sp>
        </p:grpSp>
        <p:grpSp>
          <p:nvGrpSpPr>
            <p:cNvPr id="35852" name="Group 195"/>
            <p:cNvGrpSpPr>
              <a:grpSpLocks/>
            </p:cNvGrpSpPr>
            <p:nvPr/>
          </p:nvGrpSpPr>
          <p:grpSpPr bwMode="auto">
            <a:xfrm>
              <a:off x="63500" y="3346462"/>
              <a:ext cx="1216025" cy="184151"/>
              <a:chOff x="40" y="2916"/>
              <a:chExt cx="766" cy="116"/>
            </a:xfrm>
          </p:grpSpPr>
          <p:sp>
            <p:nvSpPr>
              <p:cNvPr id="35870" name="Rectangle 196"/>
              <p:cNvSpPr>
                <a:spLocks noChangeArrowheads="1"/>
              </p:cNvSpPr>
              <p:nvPr/>
            </p:nvSpPr>
            <p:spPr bwMode="auto">
              <a:xfrm>
                <a:off x="40" y="2940"/>
                <a:ext cx="64" cy="69"/>
              </a:xfrm>
              <a:prstGeom prst="rect">
                <a:avLst/>
              </a:prstGeom>
              <a:solidFill>
                <a:srgbClr val="7C79AF"/>
              </a:solidFill>
              <a:ln w="6350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ru-RU"/>
              </a:p>
            </p:txBody>
          </p:sp>
          <p:sp>
            <p:nvSpPr>
              <p:cNvPr id="35871" name="Text Box 197"/>
              <p:cNvSpPr txBox="1">
                <a:spLocks noChangeArrowheads="1"/>
              </p:cNvSpPr>
              <p:nvPr/>
            </p:nvSpPr>
            <p:spPr bwMode="auto">
              <a:xfrm>
                <a:off x="139" y="2916"/>
                <a:ext cx="667" cy="1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 eaLnBrk="0" hangingPunct="0"/>
                <a:r>
                  <a:rPr lang="ru-RU" sz="1200">
                    <a:solidFill>
                      <a:srgbClr val="CCCCFF"/>
                    </a:solidFill>
                  </a:rPr>
                  <a:t>Развитие</a:t>
                </a:r>
                <a:endParaRPr lang="de-DE" sz="1200">
                  <a:solidFill>
                    <a:srgbClr val="CCCCFF"/>
                  </a:solidFill>
                </a:endParaRPr>
              </a:p>
            </p:txBody>
          </p:sp>
        </p:grpSp>
        <p:grpSp>
          <p:nvGrpSpPr>
            <p:cNvPr id="35853" name="Group 198"/>
            <p:cNvGrpSpPr>
              <a:grpSpLocks/>
            </p:cNvGrpSpPr>
            <p:nvPr/>
          </p:nvGrpSpPr>
          <p:grpSpPr bwMode="auto">
            <a:xfrm>
              <a:off x="63500" y="4054490"/>
              <a:ext cx="1254125" cy="184151"/>
              <a:chOff x="40" y="3250"/>
              <a:chExt cx="790" cy="116"/>
            </a:xfrm>
          </p:grpSpPr>
          <p:sp>
            <p:nvSpPr>
              <p:cNvPr id="35868" name="Rectangle 199"/>
              <p:cNvSpPr>
                <a:spLocks noChangeArrowheads="1"/>
              </p:cNvSpPr>
              <p:nvPr/>
            </p:nvSpPr>
            <p:spPr bwMode="auto">
              <a:xfrm>
                <a:off x="40" y="3282"/>
                <a:ext cx="64" cy="69"/>
              </a:xfrm>
              <a:prstGeom prst="rect">
                <a:avLst/>
              </a:prstGeom>
              <a:solidFill>
                <a:srgbClr val="7C79AF"/>
              </a:solidFill>
              <a:ln w="6350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ru-RU"/>
              </a:p>
            </p:txBody>
          </p:sp>
          <p:sp>
            <p:nvSpPr>
              <p:cNvPr id="35869" name="Text Box 200"/>
              <p:cNvSpPr txBox="1">
                <a:spLocks noChangeArrowheads="1"/>
              </p:cNvSpPr>
              <p:nvPr/>
            </p:nvSpPr>
            <p:spPr bwMode="auto">
              <a:xfrm>
                <a:off x="163" y="3250"/>
                <a:ext cx="667" cy="1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 eaLnBrk="0" hangingPunct="0"/>
                <a:r>
                  <a:rPr lang="ru-RU" sz="1200">
                    <a:solidFill>
                      <a:srgbClr val="CCCCFF"/>
                    </a:solidFill>
                  </a:rPr>
                  <a:t>Сотрудники</a:t>
                </a:r>
                <a:endParaRPr lang="de-DE" sz="1200">
                  <a:solidFill>
                    <a:srgbClr val="CCCCFF"/>
                  </a:solidFill>
                </a:endParaRPr>
              </a:p>
            </p:txBody>
          </p:sp>
        </p:grpSp>
        <p:grpSp>
          <p:nvGrpSpPr>
            <p:cNvPr id="35854" name="Group 201"/>
            <p:cNvGrpSpPr>
              <a:grpSpLocks/>
            </p:cNvGrpSpPr>
            <p:nvPr/>
          </p:nvGrpSpPr>
          <p:grpSpPr bwMode="auto">
            <a:xfrm>
              <a:off x="63500" y="3517907"/>
              <a:ext cx="1254125" cy="369889"/>
              <a:chOff x="40" y="3234"/>
              <a:chExt cx="790" cy="233"/>
            </a:xfrm>
          </p:grpSpPr>
          <p:sp>
            <p:nvSpPr>
              <p:cNvPr id="35866" name="Rectangle 202"/>
              <p:cNvSpPr>
                <a:spLocks noChangeArrowheads="1"/>
              </p:cNvSpPr>
              <p:nvPr/>
            </p:nvSpPr>
            <p:spPr bwMode="auto">
              <a:xfrm>
                <a:off x="40" y="3258"/>
                <a:ext cx="64" cy="69"/>
              </a:xfrm>
              <a:prstGeom prst="rect">
                <a:avLst/>
              </a:prstGeom>
              <a:solidFill>
                <a:srgbClr val="7C79AF"/>
              </a:solidFill>
              <a:ln w="6350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ru-RU"/>
              </a:p>
            </p:txBody>
          </p:sp>
          <p:sp>
            <p:nvSpPr>
              <p:cNvPr id="35867" name="Text Box 203"/>
              <p:cNvSpPr txBox="1">
                <a:spLocks noChangeArrowheads="1"/>
              </p:cNvSpPr>
              <p:nvPr/>
            </p:nvSpPr>
            <p:spPr bwMode="auto">
              <a:xfrm>
                <a:off x="139" y="3234"/>
                <a:ext cx="691" cy="2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 eaLnBrk="0" hangingPunct="0"/>
                <a:r>
                  <a:rPr lang="de-DE" sz="1200">
                    <a:solidFill>
                      <a:srgbClr val="CCCCFF"/>
                    </a:solidFill>
                  </a:rPr>
                  <a:t>Dehn </a:t>
                </a:r>
                <a:r>
                  <a:rPr lang="ru-RU" sz="1200">
                    <a:solidFill>
                      <a:srgbClr val="CCCCFF"/>
                    </a:solidFill>
                  </a:rPr>
                  <a:t>на мировом</a:t>
                </a:r>
              </a:p>
              <a:p>
                <a:pPr eaLnBrk="0" hangingPunct="0"/>
                <a:r>
                  <a:rPr lang="ru-RU" sz="1200">
                    <a:solidFill>
                      <a:srgbClr val="CCCCFF"/>
                    </a:solidFill>
                  </a:rPr>
                  <a:t>рынке</a:t>
                </a:r>
                <a:endParaRPr lang="de-DE" sz="1200">
                  <a:solidFill>
                    <a:srgbClr val="CCCCFF"/>
                  </a:solidFill>
                </a:endParaRPr>
              </a:p>
            </p:txBody>
          </p:sp>
        </p:grpSp>
        <p:grpSp>
          <p:nvGrpSpPr>
            <p:cNvPr id="35855" name="Group 204"/>
            <p:cNvGrpSpPr>
              <a:grpSpLocks/>
            </p:cNvGrpSpPr>
            <p:nvPr/>
          </p:nvGrpSpPr>
          <p:grpSpPr bwMode="auto">
            <a:xfrm>
              <a:off x="63501" y="3871927"/>
              <a:ext cx="1258888" cy="184151"/>
              <a:chOff x="40" y="3339"/>
              <a:chExt cx="793" cy="116"/>
            </a:xfrm>
          </p:grpSpPr>
          <p:sp>
            <p:nvSpPr>
              <p:cNvPr id="35864" name="Rectangle 205"/>
              <p:cNvSpPr>
                <a:spLocks noChangeArrowheads="1"/>
              </p:cNvSpPr>
              <p:nvPr/>
            </p:nvSpPr>
            <p:spPr bwMode="auto">
              <a:xfrm>
                <a:off x="40" y="3363"/>
                <a:ext cx="64" cy="69"/>
              </a:xfrm>
              <a:prstGeom prst="rect">
                <a:avLst/>
              </a:prstGeom>
              <a:solidFill>
                <a:srgbClr val="7C79AF"/>
              </a:solidFill>
              <a:ln w="6350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ru-RU"/>
              </a:p>
            </p:txBody>
          </p:sp>
          <p:sp>
            <p:nvSpPr>
              <p:cNvPr id="35865" name="Text Box 206"/>
              <p:cNvSpPr txBox="1">
                <a:spLocks noChangeArrowheads="1"/>
              </p:cNvSpPr>
              <p:nvPr/>
            </p:nvSpPr>
            <p:spPr bwMode="auto">
              <a:xfrm>
                <a:off x="166" y="3339"/>
                <a:ext cx="667" cy="1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 eaLnBrk="0" hangingPunct="0"/>
                <a:r>
                  <a:rPr lang="ru-RU" sz="1200">
                    <a:solidFill>
                      <a:srgbClr val="CCCCFF"/>
                    </a:solidFill>
                  </a:rPr>
                  <a:t>Рекомендации</a:t>
                </a:r>
                <a:endParaRPr lang="de-DE" sz="1200">
                  <a:solidFill>
                    <a:srgbClr val="CCCCFF"/>
                  </a:solidFill>
                </a:endParaRPr>
              </a:p>
            </p:txBody>
          </p:sp>
        </p:grpSp>
        <p:grpSp>
          <p:nvGrpSpPr>
            <p:cNvPr id="35856" name="Group 207"/>
            <p:cNvGrpSpPr>
              <a:grpSpLocks/>
            </p:cNvGrpSpPr>
            <p:nvPr/>
          </p:nvGrpSpPr>
          <p:grpSpPr bwMode="auto">
            <a:xfrm>
              <a:off x="63500" y="4214827"/>
              <a:ext cx="1258888" cy="184151"/>
              <a:chOff x="40" y="3243"/>
              <a:chExt cx="793" cy="116"/>
            </a:xfrm>
          </p:grpSpPr>
          <p:sp>
            <p:nvSpPr>
              <p:cNvPr id="35862" name="Rectangle 208"/>
              <p:cNvSpPr>
                <a:spLocks noChangeArrowheads="1"/>
              </p:cNvSpPr>
              <p:nvPr/>
            </p:nvSpPr>
            <p:spPr bwMode="auto">
              <a:xfrm>
                <a:off x="40" y="3281"/>
                <a:ext cx="64" cy="69"/>
              </a:xfrm>
              <a:prstGeom prst="rect">
                <a:avLst/>
              </a:prstGeom>
              <a:solidFill>
                <a:srgbClr val="7C79AF"/>
              </a:solidFill>
              <a:ln w="6350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ru-RU"/>
              </a:p>
            </p:txBody>
          </p:sp>
          <p:sp>
            <p:nvSpPr>
              <p:cNvPr id="35863" name="Text Box 209"/>
              <p:cNvSpPr txBox="1">
                <a:spLocks noChangeArrowheads="1"/>
              </p:cNvSpPr>
              <p:nvPr/>
            </p:nvSpPr>
            <p:spPr bwMode="auto">
              <a:xfrm>
                <a:off x="166" y="3243"/>
                <a:ext cx="667" cy="1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 eaLnBrk="0" hangingPunct="0"/>
                <a:r>
                  <a:rPr lang="ru-RU" sz="1200">
                    <a:solidFill>
                      <a:srgbClr val="CCCCFF"/>
                    </a:solidFill>
                  </a:rPr>
                  <a:t>Образование</a:t>
                </a:r>
                <a:endParaRPr lang="de-DE" sz="1200">
                  <a:solidFill>
                    <a:srgbClr val="CCCCFF"/>
                  </a:solidFill>
                </a:endParaRPr>
              </a:p>
            </p:txBody>
          </p:sp>
        </p:grpSp>
        <p:grpSp>
          <p:nvGrpSpPr>
            <p:cNvPr id="35857" name="Group 210"/>
            <p:cNvGrpSpPr>
              <a:grpSpLocks/>
            </p:cNvGrpSpPr>
            <p:nvPr/>
          </p:nvGrpSpPr>
          <p:grpSpPr bwMode="auto">
            <a:xfrm>
              <a:off x="63500" y="4386250"/>
              <a:ext cx="1254125" cy="184149"/>
              <a:chOff x="40" y="2843"/>
              <a:chExt cx="790" cy="116"/>
            </a:xfrm>
          </p:grpSpPr>
          <p:sp>
            <p:nvSpPr>
              <p:cNvPr id="35860" name="Rectangle 211"/>
              <p:cNvSpPr>
                <a:spLocks noChangeArrowheads="1"/>
              </p:cNvSpPr>
              <p:nvPr/>
            </p:nvSpPr>
            <p:spPr bwMode="auto">
              <a:xfrm>
                <a:off x="40" y="2866"/>
                <a:ext cx="64" cy="69"/>
              </a:xfrm>
              <a:prstGeom prst="rect">
                <a:avLst/>
              </a:prstGeom>
              <a:solidFill>
                <a:srgbClr val="7C79AF"/>
              </a:solidFill>
              <a:ln w="6350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ru-RU"/>
              </a:p>
            </p:txBody>
          </p:sp>
          <p:sp>
            <p:nvSpPr>
              <p:cNvPr id="35861" name="Text Box 212"/>
              <p:cNvSpPr txBox="1">
                <a:spLocks noChangeArrowheads="1"/>
              </p:cNvSpPr>
              <p:nvPr/>
            </p:nvSpPr>
            <p:spPr bwMode="auto">
              <a:xfrm>
                <a:off x="163" y="2843"/>
                <a:ext cx="667" cy="1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 eaLnBrk="0" hangingPunct="0"/>
                <a:r>
                  <a:rPr lang="ru-RU" sz="1200">
                    <a:solidFill>
                      <a:srgbClr val="CCCCFF"/>
                    </a:solidFill>
                  </a:rPr>
                  <a:t>Философия</a:t>
                </a:r>
                <a:endParaRPr lang="de-DE" sz="1200">
                  <a:solidFill>
                    <a:srgbClr val="CCCCFF"/>
                  </a:solidFill>
                </a:endParaRPr>
              </a:p>
            </p:txBody>
          </p:sp>
        </p:grpSp>
        <p:sp>
          <p:nvSpPr>
            <p:cNvPr id="27666" name="Rectangle 214"/>
            <p:cNvSpPr>
              <a:spLocks noChangeArrowheads="1"/>
            </p:cNvSpPr>
            <p:nvPr/>
          </p:nvSpPr>
          <p:spPr bwMode="auto">
            <a:xfrm>
              <a:off x="63500" y="2868643"/>
              <a:ext cx="101600" cy="109637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eaLnBrk="0" hangingPunct="0">
                <a:defRPr/>
              </a:pPr>
              <a:endParaRPr lang="ru-RU"/>
            </a:p>
          </p:txBody>
        </p:sp>
        <p:sp>
          <p:nvSpPr>
            <p:cNvPr id="27667" name="Text Box 215"/>
            <p:cNvSpPr txBox="1">
              <a:spLocks noChangeArrowheads="1"/>
            </p:cNvSpPr>
            <p:nvPr/>
          </p:nvSpPr>
          <p:spPr bwMode="auto">
            <a:xfrm>
              <a:off x="220663" y="2832098"/>
              <a:ext cx="1058863" cy="1843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eaLnBrk="0" hangingPunct="0">
                <a:defRPr/>
              </a:pPr>
              <a:r>
                <a:rPr lang="ru-RU" sz="1200" dirty="0">
                  <a:solidFill>
                    <a:schemeClr val="accent5">
                      <a:lumMod val="60000"/>
                      <a:lumOff val="40000"/>
                    </a:schemeClr>
                  </a:solidFill>
                </a:rPr>
                <a:t>Старт</a:t>
              </a:r>
              <a:endParaRPr lang="de-DE" sz="1200" dirty="0">
                <a:solidFill>
                  <a:schemeClr val="accent5">
                    <a:lumMod val="60000"/>
                    <a:lumOff val="40000"/>
                  </a:schemeClr>
                </a:solidFill>
              </a:endParaRPr>
            </a:p>
          </p:txBody>
        </p:sp>
      </p:grpSp>
      <p:pic>
        <p:nvPicPr>
          <p:cNvPr id="35847" name="Picture 1029" descr="L:\Transfer\CR\Bilder Wettingfeld\Bilder Wettingfeld 004.jpg-14cm-150dp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22475" y="1912938"/>
            <a:ext cx="6642100" cy="4427537"/>
          </a:xfrm>
          <a:prstGeom prst="rect">
            <a:avLst/>
          </a:prstGeom>
          <a:noFill/>
          <a:ln w="28575">
            <a:solidFill>
              <a:schemeClr val="tx2"/>
            </a:solidFill>
            <a:miter lim="800000"/>
            <a:headEnd/>
            <a:tailEnd/>
          </a:ln>
        </p:spPr>
      </p:pic>
      <p:sp>
        <p:nvSpPr>
          <p:cNvPr id="35848" name="Text Box 212"/>
          <p:cNvSpPr txBox="1">
            <a:spLocks noChangeArrowheads="1"/>
          </p:cNvSpPr>
          <p:nvPr/>
        </p:nvSpPr>
        <p:spPr bwMode="auto">
          <a:xfrm>
            <a:off x="265113" y="4259263"/>
            <a:ext cx="1057275" cy="738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eaLnBrk="0" hangingPunct="0"/>
            <a:r>
              <a:rPr lang="ru-RU" sz="1200">
                <a:solidFill>
                  <a:srgbClr val="CCCCFF"/>
                </a:solidFill>
              </a:rPr>
              <a:t>Обзор изделий </a:t>
            </a:r>
            <a:r>
              <a:rPr lang="en-US" sz="1200">
                <a:solidFill>
                  <a:srgbClr val="CCCCFF"/>
                </a:solidFill>
              </a:rPr>
              <a:t>DEHN </a:t>
            </a:r>
            <a:r>
              <a:rPr lang="ru-RU" sz="1200">
                <a:solidFill>
                  <a:srgbClr val="CCCCFF"/>
                </a:solidFill>
              </a:rPr>
              <a:t>в области внешней молниезащиты</a:t>
            </a:r>
            <a:endParaRPr lang="de-DE" sz="1200">
              <a:solidFill>
                <a:srgbClr val="CCCCFF"/>
              </a:solidFill>
            </a:endParaRPr>
          </a:p>
        </p:txBody>
      </p:sp>
      <p:sp>
        <p:nvSpPr>
          <p:cNvPr id="35849" name="Rectangle 211"/>
          <p:cNvSpPr>
            <a:spLocks noChangeArrowheads="1"/>
          </p:cNvSpPr>
          <p:nvPr/>
        </p:nvSpPr>
        <p:spPr bwMode="auto">
          <a:xfrm>
            <a:off x="63500" y="4302125"/>
            <a:ext cx="101600" cy="109538"/>
          </a:xfrm>
          <a:prstGeom prst="rect">
            <a:avLst/>
          </a:prstGeom>
          <a:solidFill>
            <a:srgbClr val="7C79AF"/>
          </a:solidFill>
          <a:ln w="6350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ru-RU"/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L:\VF_01\Bilder\dachpfannen\nelskamp_d1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1488" y="1109663"/>
            <a:ext cx="1744662" cy="2338387"/>
          </a:xfrm>
          <a:prstGeom prst="rect">
            <a:avLst/>
          </a:prstGeom>
          <a:noFill/>
          <a:ln w="12700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882691" name="Picture 3" descr="L:\VF_01\Bilder\dachpfannen\nelskamp_dzi_d13_dac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25875" y="3716338"/>
            <a:ext cx="2822575" cy="2536825"/>
          </a:xfrm>
          <a:prstGeom prst="rect">
            <a:avLst/>
          </a:prstGeom>
          <a:noFill/>
          <a:ln w="12700">
            <a:solidFill>
              <a:schemeClr val="tx2"/>
            </a:solidFill>
            <a:miter lim="800000"/>
            <a:headEnd/>
            <a:tailEnd/>
          </a:ln>
        </p:spPr>
      </p:pic>
      <p:sp>
        <p:nvSpPr>
          <p:cNvPr id="36868" name="Text Box 4"/>
          <p:cNvSpPr txBox="1">
            <a:spLocks noChangeArrowheads="1"/>
          </p:cNvSpPr>
          <p:nvPr/>
        </p:nvSpPr>
        <p:spPr bwMode="auto">
          <a:xfrm>
            <a:off x="1452563" y="2278063"/>
            <a:ext cx="1970087" cy="809625"/>
          </a:xfrm>
          <a:prstGeom prst="rect">
            <a:avLst/>
          </a:prstGeom>
          <a:solidFill>
            <a:srgbClr val="003399"/>
          </a:solidFill>
          <a:ln w="12700">
            <a:noFill/>
            <a:miter lim="800000"/>
            <a:headEnd/>
            <a:tailEnd/>
          </a:ln>
        </p:spPr>
        <p:txBody>
          <a:bodyPr wrap="none" lIns="72000" tIns="72000" rIns="72000" bIns="72000">
            <a:spAutoFit/>
          </a:bodyPr>
          <a:lstStyle/>
          <a:p>
            <a:pPr defTabSz="762000">
              <a:lnSpc>
                <a:spcPct val="90000"/>
              </a:lnSpc>
            </a:pPr>
            <a:r>
              <a:rPr lang="de-DE">
                <a:solidFill>
                  <a:schemeClr val="bg1"/>
                </a:solidFill>
              </a:rPr>
              <a:t>FLEXI</a:t>
            </a:r>
            <a:r>
              <a:rPr lang="ru-RU">
                <a:solidFill>
                  <a:schemeClr val="bg1"/>
                </a:solidFill>
              </a:rPr>
              <a:t> </a:t>
            </a:r>
            <a:r>
              <a:rPr lang="de-DE">
                <a:solidFill>
                  <a:schemeClr val="bg1"/>
                </a:solidFill>
              </a:rPr>
              <a:t>snap</a:t>
            </a:r>
          </a:p>
          <a:p>
            <a:pPr defTabSz="762000">
              <a:lnSpc>
                <a:spcPct val="90000"/>
              </a:lnSpc>
            </a:pPr>
            <a:r>
              <a:rPr lang="ru-RU">
                <a:solidFill>
                  <a:schemeClr val="bg1"/>
                </a:solidFill>
              </a:rPr>
              <a:t>Арт</a:t>
            </a:r>
            <a:r>
              <a:rPr lang="de-DE">
                <a:solidFill>
                  <a:schemeClr val="bg1"/>
                </a:solidFill>
              </a:rPr>
              <a:t>.</a:t>
            </a:r>
            <a:r>
              <a:rPr lang="ru-RU">
                <a:solidFill>
                  <a:schemeClr val="bg1"/>
                </a:solidFill>
              </a:rPr>
              <a:t> № </a:t>
            </a:r>
            <a:r>
              <a:rPr lang="de-DE">
                <a:solidFill>
                  <a:schemeClr val="bg1"/>
                </a:solidFill>
              </a:rPr>
              <a:t>204 938</a:t>
            </a:r>
          </a:p>
        </p:txBody>
      </p:sp>
      <p:sp>
        <p:nvSpPr>
          <p:cNvPr id="36869" name="Text Box 5"/>
          <p:cNvSpPr txBox="1">
            <a:spLocks noChangeArrowheads="1"/>
          </p:cNvSpPr>
          <p:nvPr/>
        </p:nvSpPr>
        <p:spPr bwMode="auto">
          <a:xfrm>
            <a:off x="1452563" y="4332288"/>
            <a:ext cx="2039937" cy="809625"/>
          </a:xfrm>
          <a:prstGeom prst="rect">
            <a:avLst/>
          </a:prstGeom>
          <a:solidFill>
            <a:srgbClr val="003399"/>
          </a:solidFill>
          <a:ln w="12700">
            <a:noFill/>
            <a:miter lim="800000"/>
            <a:headEnd/>
            <a:tailEnd/>
          </a:ln>
        </p:spPr>
        <p:txBody>
          <a:bodyPr wrap="none" lIns="72000" tIns="72000" rIns="72000" bIns="72000">
            <a:spAutoFit/>
          </a:bodyPr>
          <a:lstStyle/>
          <a:p>
            <a:pPr defTabSz="762000">
              <a:lnSpc>
                <a:spcPct val="90000"/>
              </a:lnSpc>
            </a:pPr>
            <a:r>
              <a:rPr lang="en-US">
                <a:solidFill>
                  <a:schemeClr val="bg1"/>
                </a:solidFill>
              </a:rPr>
              <a:t>DEHNsnap</a:t>
            </a:r>
            <a:endParaRPr lang="ru-RU">
              <a:solidFill>
                <a:schemeClr val="bg1"/>
              </a:solidFill>
            </a:endParaRPr>
          </a:p>
          <a:p>
            <a:pPr defTabSz="762000">
              <a:lnSpc>
                <a:spcPct val="90000"/>
              </a:lnSpc>
            </a:pPr>
            <a:r>
              <a:rPr lang="ru-RU">
                <a:solidFill>
                  <a:schemeClr val="bg1"/>
                </a:solidFill>
              </a:rPr>
              <a:t>Арт. № </a:t>
            </a:r>
            <a:r>
              <a:rPr lang="de-DE">
                <a:solidFill>
                  <a:schemeClr val="bg1"/>
                </a:solidFill>
              </a:rPr>
              <a:t>204 171</a:t>
            </a:r>
          </a:p>
        </p:txBody>
      </p:sp>
      <p:sp>
        <p:nvSpPr>
          <p:cNvPr id="36870" name="Rectangle 7"/>
          <p:cNvSpPr>
            <a:spLocks noGrp="1" noChangeArrowheads="1"/>
          </p:cNvSpPr>
          <p:nvPr>
            <p:ph type="title"/>
          </p:nvPr>
        </p:nvSpPr>
        <p:spPr>
          <a:xfrm>
            <a:off x="2022475" y="0"/>
            <a:ext cx="5597525" cy="854075"/>
          </a:xfrm>
        </p:spPr>
        <p:txBody>
          <a:bodyPr/>
          <a:lstStyle/>
          <a:p>
            <a:pPr algn="ctr"/>
            <a:r>
              <a:rPr lang="ru-RU" smtClean="0"/>
              <a:t>Держатели проводника </a:t>
            </a:r>
            <a:r>
              <a:rPr lang="en-US" smtClean="0"/>
              <a:t/>
            </a:r>
            <a:br>
              <a:rPr lang="en-US" smtClean="0"/>
            </a:br>
            <a:r>
              <a:rPr lang="ru-RU" smtClean="0"/>
              <a:t>для черепичной кровли</a:t>
            </a:r>
            <a:endParaRPr lang="de-DE" smtClean="0"/>
          </a:p>
        </p:txBody>
      </p:sp>
      <p:sp>
        <p:nvSpPr>
          <p:cNvPr id="36871" name="Text Box 8"/>
          <p:cNvSpPr txBox="1">
            <a:spLocks noChangeArrowheads="1"/>
          </p:cNvSpPr>
          <p:nvPr/>
        </p:nvSpPr>
        <p:spPr bwMode="auto">
          <a:xfrm>
            <a:off x="6646863" y="2278063"/>
            <a:ext cx="1970087" cy="809625"/>
          </a:xfrm>
          <a:prstGeom prst="rect">
            <a:avLst/>
          </a:prstGeom>
          <a:solidFill>
            <a:srgbClr val="003399"/>
          </a:solidFill>
          <a:ln w="12700">
            <a:noFill/>
            <a:miter lim="800000"/>
            <a:headEnd/>
            <a:tailEnd/>
          </a:ln>
        </p:spPr>
        <p:txBody>
          <a:bodyPr wrap="none" lIns="72000" tIns="72000" rIns="72000" bIns="72000">
            <a:spAutoFit/>
          </a:bodyPr>
          <a:lstStyle/>
          <a:p>
            <a:pPr defTabSz="762000">
              <a:lnSpc>
                <a:spcPct val="90000"/>
              </a:lnSpc>
            </a:pPr>
            <a:r>
              <a:rPr lang="de-DE">
                <a:solidFill>
                  <a:schemeClr val="bg1"/>
                </a:solidFill>
              </a:rPr>
              <a:t>UNI</a:t>
            </a:r>
            <a:r>
              <a:rPr lang="ru-RU">
                <a:solidFill>
                  <a:schemeClr val="bg1"/>
                </a:solidFill>
              </a:rPr>
              <a:t> </a:t>
            </a:r>
            <a:r>
              <a:rPr lang="de-DE">
                <a:solidFill>
                  <a:schemeClr val="bg1"/>
                </a:solidFill>
              </a:rPr>
              <a:t>snap</a:t>
            </a:r>
          </a:p>
          <a:p>
            <a:pPr defTabSz="762000">
              <a:lnSpc>
                <a:spcPct val="90000"/>
              </a:lnSpc>
            </a:pPr>
            <a:r>
              <a:rPr lang="ru-RU">
                <a:solidFill>
                  <a:schemeClr val="bg1"/>
                </a:solidFill>
              </a:rPr>
              <a:t>Арт</a:t>
            </a:r>
            <a:r>
              <a:rPr lang="de-DE">
                <a:solidFill>
                  <a:schemeClr val="bg1"/>
                </a:solidFill>
              </a:rPr>
              <a:t>.</a:t>
            </a:r>
            <a:r>
              <a:rPr lang="ru-RU">
                <a:solidFill>
                  <a:schemeClr val="bg1"/>
                </a:solidFill>
              </a:rPr>
              <a:t> № </a:t>
            </a:r>
            <a:r>
              <a:rPr lang="de-DE">
                <a:solidFill>
                  <a:schemeClr val="bg1"/>
                </a:solidFill>
              </a:rPr>
              <a:t>204 924</a:t>
            </a:r>
          </a:p>
        </p:txBody>
      </p:sp>
      <p:sp>
        <p:nvSpPr>
          <p:cNvPr id="36872" name="Text Box 9"/>
          <p:cNvSpPr txBox="1">
            <a:spLocks noChangeArrowheads="1"/>
          </p:cNvSpPr>
          <p:nvPr/>
        </p:nvSpPr>
        <p:spPr bwMode="auto">
          <a:xfrm>
            <a:off x="6648450" y="4175125"/>
            <a:ext cx="1970088" cy="809625"/>
          </a:xfrm>
          <a:prstGeom prst="rect">
            <a:avLst/>
          </a:prstGeom>
          <a:solidFill>
            <a:srgbClr val="003399"/>
          </a:solidFill>
          <a:ln w="12700">
            <a:noFill/>
            <a:miter lim="800000"/>
            <a:headEnd/>
            <a:tailEnd/>
          </a:ln>
        </p:spPr>
        <p:txBody>
          <a:bodyPr wrap="none" lIns="72000" tIns="72000" rIns="72000" bIns="72000">
            <a:spAutoFit/>
          </a:bodyPr>
          <a:lstStyle/>
          <a:p>
            <a:pPr defTabSz="762000">
              <a:lnSpc>
                <a:spcPct val="90000"/>
              </a:lnSpc>
            </a:pPr>
            <a:r>
              <a:rPr lang="de-DE">
                <a:solidFill>
                  <a:schemeClr val="bg1"/>
                </a:solidFill>
              </a:rPr>
              <a:t>UNI</a:t>
            </a:r>
            <a:r>
              <a:rPr lang="ru-RU">
                <a:solidFill>
                  <a:schemeClr val="bg1"/>
                </a:solidFill>
              </a:rPr>
              <a:t> </a:t>
            </a:r>
            <a:r>
              <a:rPr lang="de-DE">
                <a:solidFill>
                  <a:schemeClr val="bg1"/>
                </a:solidFill>
              </a:rPr>
              <a:t>grip</a:t>
            </a:r>
          </a:p>
          <a:p>
            <a:pPr defTabSz="762000">
              <a:lnSpc>
                <a:spcPct val="90000"/>
              </a:lnSpc>
            </a:pPr>
            <a:r>
              <a:rPr lang="ru-RU">
                <a:solidFill>
                  <a:schemeClr val="bg1"/>
                </a:solidFill>
              </a:rPr>
              <a:t>Арт</a:t>
            </a:r>
            <a:r>
              <a:rPr lang="de-DE">
                <a:solidFill>
                  <a:schemeClr val="bg1"/>
                </a:solidFill>
              </a:rPr>
              <a:t>.</a:t>
            </a:r>
            <a:r>
              <a:rPr lang="ru-RU">
                <a:solidFill>
                  <a:schemeClr val="bg1"/>
                </a:solidFill>
              </a:rPr>
              <a:t> № </a:t>
            </a:r>
            <a:r>
              <a:rPr lang="de-DE">
                <a:solidFill>
                  <a:schemeClr val="bg1"/>
                </a:solidFill>
              </a:rPr>
              <a:t>206 309</a:t>
            </a:r>
          </a:p>
        </p:txBody>
      </p:sp>
      <p:pic>
        <p:nvPicPr>
          <p:cNvPr id="36873" name="Picture 10" descr="C:\Eigene Dateien\204938 Kopi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52563" y="1282700"/>
            <a:ext cx="2373312" cy="995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4" name="Picture 11" descr="C:\Eigene Dateien\204924 Kopie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648450" y="1403350"/>
            <a:ext cx="2373313" cy="874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5" name="Picture 12" descr="C:\Eigene Dateien\204171 Kopie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452563" y="3376613"/>
            <a:ext cx="2373312" cy="95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6" name="Picture 13" descr="C:\Eigene Dateien\206309 Kopie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646863" y="3335338"/>
            <a:ext cx="2373312" cy="839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2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826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Нижний колонтитул 2"/>
          <p:cNvSpPr>
            <a:spLocks noGrp="1"/>
          </p:cNvSpPr>
          <p:nvPr>
            <p:ph type="ftr" sz="quarter" idx="10"/>
          </p:nvPr>
        </p:nvSpPr>
        <p:spPr>
          <a:xfrm>
            <a:off x="4419600" y="6492875"/>
            <a:ext cx="3048000" cy="228600"/>
          </a:xfrm>
        </p:spPr>
        <p:txBody>
          <a:bodyPr/>
          <a:lstStyle/>
          <a:p>
            <a:pPr>
              <a:defRPr/>
            </a:pPr>
            <a:r>
              <a:rPr lang="ru-RU" smtClean="0">
                <a:latin typeface="Arial" pitchFamily="34" charset="0"/>
              </a:rPr>
              <a:t>Внешняя молниезащита. Молниеприемная часть</a:t>
            </a:r>
            <a:endParaRPr lang="de-DE" smtClean="0">
              <a:latin typeface="Arial" pitchFamily="34" charset="0"/>
            </a:endParaRPr>
          </a:p>
        </p:txBody>
      </p:sp>
      <p:sp>
        <p:nvSpPr>
          <p:cNvPr id="37891" name="Rectangle 2051"/>
          <p:cNvSpPr>
            <a:spLocks noGrp="1" noChangeArrowheads="1"/>
          </p:cNvSpPr>
          <p:nvPr>
            <p:ph type="title"/>
          </p:nvPr>
        </p:nvSpPr>
        <p:spPr>
          <a:xfrm>
            <a:off x="2095500" y="0"/>
            <a:ext cx="5307013" cy="862013"/>
          </a:xfrm>
        </p:spPr>
        <p:txBody>
          <a:bodyPr/>
          <a:lstStyle/>
          <a:p>
            <a:pPr algn="ctr"/>
            <a:r>
              <a:rPr lang="ru-RU" smtClean="0"/>
              <a:t>Алюминиевый держатель проводника</a:t>
            </a:r>
            <a:br>
              <a:rPr lang="ru-RU" smtClean="0"/>
            </a:br>
            <a:r>
              <a:rPr lang="ru-RU" smtClean="0"/>
              <a:t> с пластиковым зажимом </a:t>
            </a:r>
            <a:endParaRPr lang="de-DE" smtClean="0"/>
          </a:p>
        </p:txBody>
      </p:sp>
      <p:grpSp>
        <p:nvGrpSpPr>
          <p:cNvPr id="37892" name="Group 2052"/>
          <p:cNvGrpSpPr>
            <a:grpSpLocks noChangeAspect="1"/>
          </p:cNvGrpSpPr>
          <p:nvPr/>
        </p:nvGrpSpPr>
        <p:grpSpPr bwMode="auto">
          <a:xfrm>
            <a:off x="1698625" y="1454150"/>
            <a:ext cx="7392988" cy="4298950"/>
            <a:chOff x="640" y="789"/>
            <a:chExt cx="4889" cy="2842"/>
          </a:xfrm>
        </p:grpSpPr>
        <p:pic>
          <p:nvPicPr>
            <p:cNvPr id="38895" name="Picture 205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09" y="806"/>
              <a:ext cx="4820" cy="1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8896" name="Picture 205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09" y="933"/>
              <a:ext cx="4820" cy="1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8897" name="Picture 2055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709" y="1060"/>
              <a:ext cx="4820" cy="1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8898" name="Picture 2056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709" y="1187"/>
              <a:ext cx="4820" cy="1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8899" name="Picture 2057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709" y="1314"/>
              <a:ext cx="4820" cy="1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8900" name="Picture 2058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709" y="1440"/>
              <a:ext cx="4820" cy="1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8901" name="Picture 2059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709" y="1567"/>
              <a:ext cx="4820" cy="1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8902" name="Picture 2060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709" y="1694"/>
              <a:ext cx="4820" cy="1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8903" name="Picture 2061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709" y="1821"/>
              <a:ext cx="4820" cy="1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8904" name="Picture 2062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709" y="1948"/>
              <a:ext cx="4820" cy="1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8905" name="Picture 2063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709" y="2075"/>
              <a:ext cx="4820" cy="1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8906" name="Picture 2064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709" y="2202"/>
              <a:ext cx="4820" cy="1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8907" name="Picture 2065"/>
            <p:cNvPicPr>
              <a:picLocks noChangeAspect="1" noChangeArrowheads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709" y="2329"/>
              <a:ext cx="4820" cy="1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8908" name="Picture 2066"/>
            <p:cNvPicPr>
              <a:picLocks noChangeAspect="1"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709" y="2456"/>
              <a:ext cx="4820" cy="1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8909" name="Picture 2067"/>
            <p:cNvPicPr>
              <a:picLocks noChangeAspect="1" noChangeArrowheads="1"/>
            </p:cNvPicPr>
            <p:nvPr/>
          </p:nvPicPr>
          <p:blipFill>
            <a:blip r:embed="rId17" cstate="print"/>
            <a:srcRect/>
            <a:stretch>
              <a:fillRect/>
            </a:stretch>
          </p:blipFill>
          <p:spPr bwMode="auto">
            <a:xfrm>
              <a:off x="709" y="2582"/>
              <a:ext cx="4820" cy="1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8910" name="Picture 2068"/>
            <p:cNvPicPr>
              <a:picLocks noChangeAspect="1" noChangeArrowheads="1"/>
            </p:cNvPicPr>
            <p:nvPr/>
          </p:nvPicPr>
          <p:blipFill>
            <a:blip r:embed="rId18" cstate="print"/>
            <a:srcRect/>
            <a:stretch>
              <a:fillRect/>
            </a:stretch>
          </p:blipFill>
          <p:spPr bwMode="auto">
            <a:xfrm>
              <a:off x="709" y="2709"/>
              <a:ext cx="4820" cy="1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8911" name="Picture 2069"/>
            <p:cNvPicPr>
              <a:picLocks noChangeAspect="1" noChangeArrowheads="1"/>
            </p:cNvPicPr>
            <p:nvPr/>
          </p:nvPicPr>
          <p:blipFill>
            <a:blip r:embed="rId19" cstate="print"/>
            <a:srcRect/>
            <a:stretch>
              <a:fillRect/>
            </a:stretch>
          </p:blipFill>
          <p:spPr bwMode="auto">
            <a:xfrm>
              <a:off x="709" y="2836"/>
              <a:ext cx="4820" cy="1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8912" name="Picture 2070"/>
            <p:cNvPicPr>
              <a:picLocks noChangeAspect="1" noChangeArrowheads="1"/>
            </p:cNvPicPr>
            <p:nvPr/>
          </p:nvPicPr>
          <p:blipFill>
            <a:blip r:embed="rId20" cstate="print"/>
            <a:srcRect/>
            <a:stretch>
              <a:fillRect/>
            </a:stretch>
          </p:blipFill>
          <p:spPr bwMode="auto">
            <a:xfrm>
              <a:off x="709" y="2963"/>
              <a:ext cx="4820" cy="1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8913" name="Picture 2071"/>
            <p:cNvPicPr>
              <a:picLocks noChangeAspect="1" noChangeArrowheads="1"/>
            </p:cNvPicPr>
            <p:nvPr/>
          </p:nvPicPr>
          <p:blipFill>
            <a:blip r:embed="rId21" cstate="print"/>
            <a:srcRect/>
            <a:stretch>
              <a:fillRect/>
            </a:stretch>
          </p:blipFill>
          <p:spPr bwMode="auto">
            <a:xfrm>
              <a:off x="709" y="3090"/>
              <a:ext cx="4820" cy="1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8914" name="Picture 2072"/>
            <p:cNvPicPr>
              <a:picLocks noChangeAspect="1" noChangeArrowheads="1"/>
            </p:cNvPicPr>
            <p:nvPr/>
          </p:nvPicPr>
          <p:blipFill>
            <a:blip r:embed="rId22" cstate="print"/>
            <a:srcRect/>
            <a:stretch>
              <a:fillRect/>
            </a:stretch>
          </p:blipFill>
          <p:spPr bwMode="auto">
            <a:xfrm>
              <a:off x="709" y="3217"/>
              <a:ext cx="4820" cy="1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8915" name="Picture 2073"/>
            <p:cNvPicPr>
              <a:picLocks noChangeAspect="1" noChangeArrowheads="1"/>
            </p:cNvPicPr>
            <p:nvPr/>
          </p:nvPicPr>
          <p:blipFill>
            <a:blip r:embed="rId23" cstate="print"/>
            <a:srcRect/>
            <a:stretch>
              <a:fillRect/>
            </a:stretch>
          </p:blipFill>
          <p:spPr bwMode="auto">
            <a:xfrm>
              <a:off x="709" y="3344"/>
              <a:ext cx="4820" cy="1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8916" name="Picture 2074"/>
            <p:cNvPicPr>
              <a:picLocks noChangeAspect="1" noChangeArrowheads="1"/>
            </p:cNvPicPr>
            <p:nvPr/>
          </p:nvPicPr>
          <p:blipFill>
            <a:blip r:embed="rId24" cstate="print"/>
            <a:srcRect/>
            <a:stretch>
              <a:fillRect/>
            </a:stretch>
          </p:blipFill>
          <p:spPr bwMode="auto">
            <a:xfrm>
              <a:off x="709" y="3471"/>
              <a:ext cx="4820" cy="1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8917" name="Text Box 2075"/>
            <p:cNvSpPr txBox="1">
              <a:spLocks noChangeArrowheads="1"/>
            </p:cNvSpPr>
            <p:nvPr/>
          </p:nvSpPr>
          <p:spPr bwMode="auto">
            <a:xfrm>
              <a:off x="2732" y="1513"/>
              <a:ext cx="1161" cy="265"/>
            </a:xfrm>
            <a:prstGeom prst="rect">
              <a:avLst/>
            </a:prstGeom>
            <a:solidFill>
              <a:srgbClr val="003399"/>
            </a:solidFill>
            <a:ln w="12700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ru-RU" sz="2000">
                  <a:solidFill>
                    <a:schemeClr val="bg1"/>
                  </a:solidFill>
                </a:rPr>
                <a:t>Арт. № </a:t>
              </a:r>
              <a:r>
                <a:rPr lang="de-DE" sz="2000">
                  <a:solidFill>
                    <a:schemeClr val="bg1"/>
                  </a:solidFill>
                </a:rPr>
                <a:t>204 170</a:t>
              </a:r>
            </a:p>
          </p:txBody>
        </p:sp>
        <p:sp>
          <p:nvSpPr>
            <p:cNvPr id="38918" name="Rectangle 2076"/>
            <p:cNvSpPr>
              <a:spLocks noChangeArrowheads="1"/>
            </p:cNvSpPr>
            <p:nvPr/>
          </p:nvSpPr>
          <p:spPr bwMode="auto">
            <a:xfrm>
              <a:off x="2693" y="800"/>
              <a:ext cx="2830" cy="2797"/>
            </a:xfrm>
            <a:prstGeom prst="rect">
              <a:avLst/>
            </a:prstGeom>
            <a:noFill/>
            <a:ln w="28575">
              <a:solidFill>
                <a:srgbClr val="003399"/>
              </a:solidFill>
              <a:miter lim="800000"/>
              <a:headEnd/>
              <a:tailEnd/>
            </a:ln>
          </p:spPr>
          <p:txBody>
            <a:bodyPr lIns="0" tIns="0" rIns="0" bIns="0" anchor="ctr">
              <a:spAutoFit/>
            </a:bodyPr>
            <a:lstStyle/>
            <a:p>
              <a:endParaRPr lang="ru-RU"/>
            </a:p>
          </p:txBody>
        </p:sp>
        <p:sp>
          <p:nvSpPr>
            <p:cNvPr id="38919" name="Rectangle 2077"/>
            <p:cNvSpPr>
              <a:spLocks noChangeArrowheads="1"/>
            </p:cNvSpPr>
            <p:nvPr/>
          </p:nvSpPr>
          <p:spPr bwMode="auto">
            <a:xfrm>
              <a:off x="640" y="789"/>
              <a:ext cx="2047" cy="2842"/>
            </a:xfrm>
            <a:prstGeom prst="rect">
              <a:avLst/>
            </a:prstGeom>
            <a:solidFill>
              <a:schemeClr val="bg1"/>
            </a:solidFill>
            <a:ln w="12700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spAutoFit/>
            </a:bodyPr>
            <a:lstStyle/>
            <a:p>
              <a:endParaRPr lang="ru-RU"/>
            </a:p>
          </p:txBody>
        </p:sp>
      </p:grpSp>
      <p:sp>
        <p:nvSpPr>
          <p:cNvPr id="37893" name="Rectangle 2078"/>
          <p:cNvSpPr>
            <a:spLocks noChangeArrowheads="1"/>
          </p:cNvSpPr>
          <p:nvPr/>
        </p:nvSpPr>
        <p:spPr bwMode="auto">
          <a:xfrm>
            <a:off x="2451100" y="4337050"/>
            <a:ext cx="6350" cy="1588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94" name="Freeform 2079"/>
          <p:cNvSpPr>
            <a:spLocks/>
          </p:cNvSpPr>
          <p:nvPr/>
        </p:nvSpPr>
        <p:spPr bwMode="auto">
          <a:xfrm>
            <a:off x="2555875" y="4319588"/>
            <a:ext cx="11113" cy="1587"/>
          </a:xfrm>
          <a:custGeom>
            <a:avLst/>
            <a:gdLst>
              <a:gd name="T0" fmla="*/ 2147483647 w 7"/>
              <a:gd name="T1" fmla="*/ 0 h 1"/>
              <a:gd name="T2" fmla="*/ 0 w 7"/>
              <a:gd name="T3" fmla="*/ 0 h 1"/>
              <a:gd name="T4" fmla="*/ 0 w 7"/>
              <a:gd name="T5" fmla="*/ 2147483647 h 1"/>
              <a:gd name="T6" fmla="*/ 2147483647 w 7"/>
              <a:gd name="T7" fmla="*/ 0 h 1"/>
              <a:gd name="T8" fmla="*/ 0 60000 65536"/>
              <a:gd name="T9" fmla="*/ 0 60000 65536"/>
              <a:gd name="T10" fmla="*/ 0 60000 65536"/>
              <a:gd name="T11" fmla="*/ 0 60000 65536"/>
              <a:gd name="T12" fmla="*/ 0 w 7"/>
              <a:gd name="T13" fmla="*/ 0 h 1"/>
              <a:gd name="T14" fmla="*/ 7 w 7"/>
              <a:gd name="T15" fmla="*/ 1 h 1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7" h="1">
                <a:moveTo>
                  <a:pt x="7" y="0"/>
                </a:moveTo>
                <a:lnTo>
                  <a:pt x="0" y="0"/>
                </a:lnTo>
                <a:lnTo>
                  <a:pt x="0" y="1"/>
                </a:lnTo>
                <a:lnTo>
                  <a:pt x="7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95" name="Freeform 2080"/>
          <p:cNvSpPr>
            <a:spLocks/>
          </p:cNvSpPr>
          <p:nvPr/>
        </p:nvSpPr>
        <p:spPr bwMode="auto">
          <a:xfrm>
            <a:off x="2408238" y="4356100"/>
            <a:ext cx="4762" cy="7938"/>
          </a:xfrm>
          <a:custGeom>
            <a:avLst/>
            <a:gdLst>
              <a:gd name="T0" fmla="*/ 0 w 3"/>
              <a:gd name="T1" fmla="*/ 0 h 5"/>
              <a:gd name="T2" fmla="*/ 2147483647 w 3"/>
              <a:gd name="T3" fmla="*/ 2147483647 h 5"/>
              <a:gd name="T4" fmla="*/ 2147483647 w 3"/>
              <a:gd name="T5" fmla="*/ 2147483647 h 5"/>
              <a:gd name="T6" fmla="*/ 0 w 3"/>
              <a:gd name="T7" fmla="*/ 0 h 5"/>
              <a:gd name="T8" fmla="*/ 0 60000 65536"/>
              <a:gd name="T9" fmla="*/ 0 60000 65536"/>
              <a:gd name="T10" fmla="*/ 0 60000 65536"/>
              <a:gd name="T11" fmla="*/ 0 60000 65536"/>
              <a:gd name="T12" fmla="*/ 0 w 3"/>
              <a:gd name="T13" fmla="*/ 0 h 5"/>
              <a:gd name="T14" fmla="*/ 3 w 3"/>
              <a:gd name="T15" fmla="*/ 5 h 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" h="5">
                <a:moveTo>
                  <a:pt x="0" y="0"/>
                </a:moveTo>
                <a:lnTo>
                  <a:pt x="3" y="5"/>
                </a:lnTo>
                <a:lnTo>
                  <a:pt x="1" y="5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grpSp>
        <p:nvGrpSpPr>
          <p:cNvPr id="37896" name="Group 2081"/>
          <p:cNvGrpSpPr>
            <a:grpSpLocks noChangeAspect="1"/>
          </p:cNvGrpSpPr>
          <p:nvPr/>
        </p:nvGrpSpPr>
        <p:grpSpPr bwMode="auto">
          <a:xfrm>
            <a:off x="1635125" y="3784600"/>
            <a:ext cx="2703513" cy="1162050"/>
            <a:chOff x="78" y="2308"/>
            <a:chExt cx="2434" cy="1047"/>
          </a:xfrm>
        </p:grpSpPr>
        <p:sp>
          <p:nvSpPr>
            <p:cNvPr id="38695" name="Freeform 2082"/>
            <p:cNvSpPr>
              <a:spLocks/>
            </p:cNvSpPr>
            <p:nvPr/>
          </p:nvSpPr>
          <p:spPr bwMode="auto">
            <a:xfrm>
              <a:off x="83" y="2808"/>
              <a:ext cx="1464" cy="542"/>
            </a:xfrm>
            <a:custGeom>
              <a:avLst/>
              <a:gdLst>
                <a:gd name="T0" fmla="*/ 1081 w 1464"/>
                <a:gd name="T1" fmla="*/ 95 h 542"/>
                <a:gd name="T2" fmla="*/ 1143 w 1464"/>
                <a:gd name="T3" fmla="*/ 78 h 542"/>
                <a:gd name="T4" fmla="*/ 1155 w 1464"/>
                <a:gd name="T5" fmla="*/ 124 h 542"/>
                <a:gd name="T6" fmla="*/ 1238 w 1464"/>
                <a:gd name="T7" fmla="*/ 101 h 542"/>
                <a:gd name="T8" fmla="*/ 1227 w 1464"/>
                <a:gd name="T9" fmla="*/ 55 h 542"/>
                <a:gd name="T10" fmla="*/ 1289 w 1464"/>
                <a:gd name="T11" fmla="*/ 39 h 542"/>
                <a:gd name="T12" fmla="*/ 1302 w 1464"/>
                <a:gd name="T13" fmla="*/ 84 h 542"/>
                <a:gd name="T14" fmla="*/ 1384 w 1464"/>
                <a:gd name="T15" fmla="*/ 62 h 542"/>
                <a:gd name="T16" fmla="*/ 1373 w 1464"/>
                <a:gd name="T17" fmla="*/ 17 h 542"/>
                <a:gd name="T18" fmla="*/ 1435 w 1464"/>
                <a:gd name="T19" fmla="*/ 0 h 542"/>
                <a:gd name="T20" fmla="*/ 1464 w 1464"/>
                <a:gd name="T21" fmla="*/ 108 h 542"/>
                <a:gd name="T22" fmla="*/ 1402 w 1464"/>
                <a:gd name="T23" fmla="*/ 125 h 542"/>
                <a:gd name="T24" fmla="*/ 1415 w 1464"/>
                <a:gd name="T25" fmla="*/ 170 h 542"/>
                <a:gd name="T26" fmla="*/ 1330 w 1464"/>
                <a:gd name="T27" fmla="*/ 192 h 542"/>
                <a:gd name="T28" fmla="*/ 1318 w 1464"/>
                <a:gd name="T29" fmla="*/ 148 h 542"/>
                <a:gd name="T30" fmla="*/ 372 w 1464"/>
                <a:gd name="T31" fmla="*/ 400 h 542"/>
                <a:gd name="T32" fmla="*/ 383 w 1464"/>
                <a:gd name="T33" fmla="*/ 447 h 542"/>
                <a:gd name="T34" fmla="*/ 321 w 1464"/>
                <a:gd name="T35" fmla="*/ 462 h 542"/>
                <a:gd name="T36" fmla="*/ 308 w 1464"/>
                <a:gd name="T37" fmla="*/ 418 h 542"/>
                <a:gd name="T38" fmla="*/ 226 w 1464"/>
                <a:gd name="T39" fmla="*/ 440 h 542"/>
                <a:gd name="T40" fmla="*/ 237 w 1464"/>
                <a:gd name="T41" fmla="*/ 485 h 542"/>
                <a:gd name="T42" fmla="*/ 175 w 1464"/>
                <a:gd name="T43" fmla="*/ 502 h 542"/>
                <a:gd name="T44" fmla="*/ 162 w 1464"/>
                <a:gd name="T45" fmla="*/ 456 h 542"/>
                <a:gd name="T46" fmla="*/ 79 w 1464"/>
                <a:gd name="T47" fmla="*/ 480 h 542"/>
                <a:gd name="T48" fmla="*/ 90 w 1464"/>
                <a:gd name="T49" fmla="*/ 524 h 542"/>
                <a:gd name="T50" fmla="*/ 28 w 1464"/>
                <a:gd name="T51" fmla="*/ 542 h 542"/>
                <a:gd name="T52" fmla="*/ 0 w 1464"/>
                <a:gd name="T53" fmla="*/ 434 h 542"/>
                <a:gd name="T54" fmla="*/ 1092 w 1464"/>
                <a:gd name="T55" fmla="*/ 140 h 542"/>
                <a:gd name="T56" fmla="*/ 1081 w 1464"/>
                <a:gd name="T57" fmla="*/ 95 h 542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1464"/>
                <a:gd name="T88" fmla="*/ 0 h 542"/>
                <a:gd name="T89" fmla="*/ 1464 w 1464"/>
                <a:gd name="T90" fmla="*/ 542 h 542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1464" h="542">
                  <a:moveTo>
                    <a:pt x="1081" y="95"/>
                  </a:moveTo>
                  <a:lnTo>
                    <a:pt x="1143" y="78"/>
                  </a:lnTo>
                  <a:lnTo>
                    <a:pt x="1155" y="124"/>
                  </a:lnTo>
                  <a:lnTo>
                    <a:pt x="1238" y="101"/>
                  </a:lnTo>
                  <a:lnTo>
                    <a:pt x="1227" y="55"/>
                  </a:lnTo>
                  <a:lnTo>
                    <a:pt x="1289" y="39"/>
                  </a:lnTo>
                  <a:lnTo>
                    <a:pt x="1302" y="84"/>
                  </a:lnTo>
                  <a:lnTo>
                    <a:pt x="1384" y="62"/>
                  </a:lnTo>
                  <a:lnTo>
                    <a:pt x="1373" y="17"/>
                  </a:lnTo>
                  <a:lnTo>
                    <a:pt x="1435" y="0"/>
                  </a:lnTo>
                  <a:lnTo>
                    <a:pt x="1464" y="108"/>
                  </a:lnTo>
                  <a:lnTo>
                    <a:pt x="1402" y="125"/>
                  </a:lnTo>
                  <a:lnTo>
                    <a:pt x="1415" y="170"/>
                  </a:lnTo>
                  <a:lnTo>
                    <a:pt x="1330" y="192"/>
                  </a:lnTo>
                  <a:lnTo>
                    <a:pt x="1318" y="148"/>
                  </a:lnTo>
                  <a:lnTo>
                    <a:pt x="372" y="400"/>
                  </a:lnTo>
                  <a:lnTo>
                    <a:pt x="383" y="447"/>
                  </a:lnTo>
                  <a:lnTo>
                    <a:pt x="321" y="462"/>
                  </a:lnTo>
                  <a:lnTo>
                    <a:pt x="308" y="418"/>
                  </a:lnTo>
                  <a:lnTo>
                    <a:pt x="226" y="440"/>
                  </a:lnTo>
                  <a:lnTo>
                    <a:pt x="237" y="485"/>
                  </a:lnTo>
                  <a:lnTo>
                    <a:pt x="175" y="502"/>
                  </a:lnTo>
                  <a:lnTo>
                    <a:pt x="162" y="456"/>
                  </a:lnTo>
                  <a:lnTo>
                    <a:pt x="79" y="480"/>
                  </a:lnTo>
                  <a:lnTo>
                    <a:pt x="90" y="524"/>
                  </a:lnTo>
                  <a:lnTo>
                    <a:pt x="28" y="542"/>
                  </a:lnTo>
                  <a:lnTo>
                    <a:pt x="0" y="434"/>
                  </a:lnTo>
                  <a:lnTo>
                    <a:pt x="1092" y="140"/>
                  </a:lnTo>
                  <a:lnTo>
                    <a:pt x="1081" y="95"/>
                  </a:lnTo>
                  <a:close/>
                </a:path>
              </a:pathLst>
            </a:custGeom>
            <a:solidFill>
              <a:srgbClr val="AD15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8696" name="Freeform 2083"/>
            <p:cNvSpPr>
              <a:spLocks/>
            </p:cNvSpPr>
            <p:nvPr/>
          </p:nvSpPr>
          <p:spPr bwMode="auto">
            <a:xfrm>
              <a:off x="1164" y="2882"/>
              <a:ext cx="63" cy="24"/>
            </a:xfrm>
            <a:custGeom>
              <a:avLst/>
              <a:gdLst>
                <a:gd name="T0" fmla="*/ 0 w 63"/>
                <a:gd name="T1" fmla="*/ 18 h 24"/>
                <a:gd name="T2" fmla="*/ 1 w 63"/>
                <a:gd name="T3" fmla="*/ 24 h 24"/>
                <a:gd name="T4" fmla="*/ 63 w 63"/>
                <a:gd name="T5" fmla="*/ 7 h 24"/>
                <a:gd name="T6" fmla="*/ 62 w 63"/>
                <a:gd name="T7" fmla="*/ 0 h 24"/>
                <a:gd name="T8" fmla="*/ 0 w 63"/>
                <a:gd name="T9" fmla="*/ 18 h 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3"/>
                <a:gd name="T16" fmla="*/ 0 h 24"/>
                <a:gd name="T17" fmla="*/ 63 w 63"/>
                <a:gd name="T18" fmla="*/ 24 h 2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3" h="24">
                  <a:moveTo>
                    <a:pt x="0" y="18"/>
                  </a:moveTo>
                  <a:lnTo>
                    <a:pt x="1" y="24"/>
                  </a:lnTo>
                  <a:lnTo>
                    <a:pt x="63" y="7"/>
                  </a:lnTo>
                  <a:lnTo>
                    <a:pt x="62" y="0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8697" name="Freeform 2084"/>
            <p:cNvSpPr>
              <a:spLocks/>
            </p:cNvSpPr>
            <p:nvPr/>
          </p:nvSpPr>
          <p:spPr bwMode="auto">
            <a:xfrm>
              <a:off x="1223" y="2886"/>
              <a:ext cx="19" cy="47"/>
            </a:xfrm>
            <a:custGeom>
              <a:avLst/>
              <a:gdLst>
                <a:gd name="T0" fmla="*/ 6 w 19"/>
                <a:gd name="T1" fmla="*/ 0 h 47"/>
                <a:gd name="T2" fmla="*/ 0 w 19"/>
                <a:gd name="T3" fmla="*/ 1 h 47"/>
                <a:gd name="T4" fmla="*/ 12 w 19"/>
                <a:gd name="T5" fmla="*/ 47 h 47"/>
                <a:gd name="T6" fmla="*/ 19 w 19"/>
                <a:gd name="T7" fmla="*/ 46 h 47"/>
                <a:gd name="T8" fmla="*/ 6 w 19"/>
                <a:gd name="T9" fmla="*/ 0 h 4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"/>
                <a:gd name="T16" fmla="*/ 0 h 47"/>
                <a:gd name="T17" fmla="*/ 19 w 19"/>
                <a:gd name="T18" fmla="*/ 47 h 4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" h="47">
                  <a:moveTo>
                    <a:pt x="6" y="0"/>
                  </a:moveTo>
                  <a:lnTo>
                    <a:pt x="0" y="1"/>
                  </a:lnTo>
                  <a:lnTo>
                    <a:pt x="12" y="47"/>
                  </a:lnTo>
                  <a:lnTo>
                    <a:pt x="19" y="46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8698" name="Freeform 2085"/>
            <p:cNvSpPr>
              <a:spLocks/>
            </p:cNvSpPr>
            <p:nvPr/>
          </p:nvSpPr>
          <p:spPr bwMode="auto">
            <a:xfrm>
              <a:off x="1223" y="2882"/>
              <a:ext cx="6" cy="7"/>
            </a:xfrm>
            <a:custGeom>
              <a:avLst/>
              <a:gdLst>
                <a:gd name="T0" fmla="*/ 3 w 6"/>
                <a:gd name="T1" fmla="*/ 0 h 7"/>
                <a:gd name="T2" fmla="*/ 4 w 6"/>
                <a:gd name="T3" fmla="*/ 0 h 7"/>
                <a:gd name="T4" fmla="*/ 6 w 6"/>
                <a:gd name="T5" fmla="*/ 4 h 7"/>
                <a:gd name="T6" fmla="*/ 0 w 6"/>
                <a:gd name="T7" fmla="*/ 5 h 7"/>
                <a:gd name="T8" fmla="*/ 4 w 6"/>
                <a:gd name="T9" fmla="*/ 7 h 7"/>
                <a:gd name="T10" fmla="*/ 3 w 6"/>
                <a:gd name="T11" fmla="*/ 0 h 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"/>
                <a:gd name="T19" fmla="*/ 0 h 7"/>
                <a:gd name="T20" fmla="*/ 6 w 6"/>
                <a:gd name="T21" fmla="*/ 7 h 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" h="7">
                  <a:moveTo>
                    <a:pt x="3" y="0"/>
                  </a:moveTo>
                  <a:lnTo>
                    <a:pt x="4" y="0"/>
                  </a:lnTo>
                  <a:lnTo>
                    <a:pt x="6" y="4"/>
                  </a:lnTo>
                  <a:lnTo>
                    <a:pt x="0" y="5"/>
                  </a:lnTo>
                  <a:lnTo>
                    <a:pt x="4" y="7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8699" name="Freeform 2086"/>
            <p:cNvSpPr>
              <a:spLocks/>
            </p:cNvSpPr>
            <p:nvPr/>
          </p:nvSpPr>
          <p:spPr bwMode="auto">
            <a:xfrm>
              <a:off x="1238" y="2906"/>
              <a:ext cx="85" cy="29"/>
            </a:xfrm>
            <a:custGeom>
              <a:avLst/>
              <a:gdLst>
                <a:gd name="T0" fmla="*/ 0 w 85"/>
                <a:gd name="T1" fmla="*/ 23 h 29"/>
                <a:gd name="T2" fmla="*/ 2 w 85"/>
                <a:gd name="T3" fmla="*/ 29 h 29"/>
                <a:gd name="T4" fmla="*/ 85 w 85"/>
                <a:gd name="T5" fmla="*/ 7 h 29"/>
                <a:gd name="T6" fmla="*/ 83 w 85"/>
                <a:gd name="T7" fmla="*/ 0 h 29"/>
                <a:gd name="T8" fmla="*/ 0 w 85"/>
                <a:gd name="T9" fmla="*/ 23 h 2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5"/>
                <a:gd name="T16" fmla="*/ 0 h 29"/>
                <a:gd name="T17" fmla="*/ 85 w 85"/>
                <a:gd name="T18" fmla="*/ 29 h 2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5" h="29">
                  <a:moveTo>
                    <a:pt x="0" y="23"/>
                  </a:moveTo>
                  <a:lnTo>
                    <a:pt x="2" y="29"/>
                  </a:lnTo>
                  <a:lnTo>
                    <a:pt x="85" y="7"/>
                  </a:lnTo>
                  <a:lnTo>
                    <a:pt x="83" y="0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8700" name="Freeform 2087"/>
            <p:cNvSpPr>
              <a:spLocks/>
            </p:cNvSpPr>
            <p:nvPr/>
          </p:nvSpPr>
          <p:spPr bwMode="auto">
            <a:xfrm>
              <a:off x="1235" y="2929"/>
              <a:ext cx="7" cy="8"/>
            </a:xfrm>
            <a:custGeom>
              <a:avLst/>
              <a:gdLst>
                <a:gd name="T0" fmla="*/ 0 w 7"/>
                <a:gd name="T1" fmla="*/ 4 h 8"/>
                <a:gd name="T2" fmla="*/ 0 w 7"/>
                <a:gd name="T3" fmla="*/ 8 h 8"/>
                <a:gd name="T4" fmla="*/ 5 w 7"/>
                <a:gd name="T5" fmla="*/ 6 h 8"/>
                <a:gd name="T6" fmla="*/ 3 w 7"/>
                <a:gd name="T7" fmla="*/ 0 h 8"/>
                <a:gd name="T8" fmla="*/ 7 w 7"/>
                <a:gd name="T9" fmla="*/ 3 h 8"/>
                <a:gd name="T10" fmla="*/ 0 w 7"/>
                <a:gd name="T11" fmla="*/ 4 h 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7"/>
                <a:gd name="T19" fmla="*/ 0 h 8"/>
                <a:gd name="T20" fmla="*/ 7 w 7"/>
                <a:gd name="T21" fmla="*/ 8 h 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7" h="8">
                  <a:moveTo>
                    <a:pt x="0" y="4"/>
                  </a:moveTo>
                  <a:lnTo>
                    <a:pt x="0" y="8"/>
                  </a:lnTo>
                  <a:lnTo>
                    <a:pt x="5" y="6"/>
                  </a:lnTo>
                  <a:lnTo>
                    <a:pt x="3" y="0"/>
                  </a:lnTo>
                  <a:lnTo>
                    <a:pt x="7" y="3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8701" name="Freeform 2088"/>
            <p:cNvSpPr>
              <a:spLocks/>
            </p:cNvSpPr>
            <p:nvPr/>
          </p:nvSpPr>
          <p:spPr bwMode="auto">
            <a:xfrm>
              <a:off x="1307" y="2862"/>
              <a:ext cx="16" cy="49"/>
            </a:xfrm>
            <a:custGeom>
              <a:avLst/>
              <a:gdLst>
                <a:gd name="T0" fmla="*/ 11 w 16"/>
                <a:gd name="T1" fmla="*/ 49 h 49"/>
                <a:gd name="T2" fmla="*/ 16 w 16"/>
                <a:gd name="T3" fmla="*/ 46 h 49"/>
                <a:gd name="T4" fmla="*/ 5 w 16"/>
                <a:gd name="T5" fmla="*/ 0 h 49"/>
                <a:gd name="T6" fmla="*/ 0 w 16"/>
                <a:gd name="T7" fmla="*/ 3 h 49"/>
                <a:gd name="T8" fmla="*/ 11 w 16"/>
                <a:gd name="T9" fmla="*/ 49 h 4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"/>
                <a:gd name="T16" fmla="*/ 0 h 49"/>
                <a:gd name="T17" fmla="*/ 16 w 16"/>
                <a:gd name="T18" fmla="*/ 49 h 4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" h="49">
                  <a:moveTo>
                    <a:pt x="11" y="49"/>
                  </a:moveTo>
                  <a:lnTo>
                    <a:pt x="16" y="46"/>
                  </a:lnTo>
                  <a:lnTo>
                    <a:pt x="5" y="0"/>
                  </a:lnTo>
                  <a:lnTo>
                    <a:pt x="0" y="3"/>
                  </a:lnTo>
                  <a:lnTo>
                    <a:pt x="11" y="4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8702" name="Freeform 2089"/>
            <p:cNvSpPr>
              <a:spLocks/>
            </p:cNvSpPr>
            <p:nvPr/>
          </p:nvSpPr>
          <p:spPr bwMode="auto">
            <a:xfrm>
              <a:off x="1318" y="2906"/>
              <a:ext cx="6" cy="7"/>
            </a:xfrm>
            <a:custGeom>
              <a:avLst/>
              <a:gdLst>
                <a:gd name="T0" fmla="*/ 5 w 6"/>
                <a:gd name="T1" fmla="*/ 7 h 7"/>
                <a:gd name="T2" fmla="*/ 6 w 6"/>
                <a:gd name="T3" fmla="*/ 7 h 7"/>
                <a:gd name="T4" fmla="*/ 5 w 6"/>
                <a:gd name="T5" fmla="*/ 2 h 7"/>
                <a:gd name="T6" fmla="*/ 0 w 6"/>
                <a:gd name="T7" fmla="*/ 5 h 7"/>
                <a:gd name="T8" fmla="*/ 3 w 6"/>
                <a:gd name="T9" fmla="*/ 0 h 7"/>
                <a:gd name="T10" fmla="*/ 5 w 6"/>
                <a:gd name="T11" fmla="*/ 7 h 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"/>
                <a:gd name="T19" fmla="*/ 0 h 7"/>
                <a:gd name="T20" fmla="*/ 6 w 6"/>
                <a:gd name="T21" fmla="*/ 7 h 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" h="7">
                  <a:moveTo>
                    <a:pt x="5" y="7"/>
                  </a:moveTo>
                  <a:lnTo>
                    <a:pt x="6" y="7"/>
                  </a:lnTo>
                  <a:lnTo>
                    <a:pt x="5" y="2"/>
                  </a:lnTo>
                  <a:lnTo>
                    <a:pt x="0" y="5"/>
                  </a:lnTo>
                  <a:lnTo>
                    <a:pt x="3" y="0"/>
                  </a:lnTo>
                  <a:lnTo>
                    <a:pt x="5" y="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8703" name="Freeform 2090"/>
            <p:cNvSpPr>
              <a:spLocks/>
            </p:cNvSpPr>
            <p:nvPr/>
          </p:nvSpPr>
          <p:spPr bwMode="auto">
            <a:xfrm>
              <a:off x="1310" y="2844"/>
              <a:ext cx="64" cy="23"/>
            </a:xfrm>
            <a:custGeom>
              <a:avLst/>
              <a:gdLst>
                <a:gd name="T0" fmla="*/ 0 w 64"/>
                <a:gd name="T1" fmla="*/ 16 h 23"/>
                <a:gd name="T2" fmla="*/ 2 w 64"/>
                <a:gd name="T3" fmla="*/ 23 h 23"/>
                <a:gd name="T4" fmla="*/ 64 w 64"/>
                <a:gd name="T5" fmla="*/ 7 h 23"/>
                <a:gd name="T6" fmla="*/ 62 w 64"/>
                <a:gd name="T7" fmla="*/ 0 h 23"/>
                <a:gd name="T8" fmla="*/ 0 w 64"/>
                <a:gd name="T9" fmla="*/ 16 h 2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4"/>
                <a:gd name="T16" fmla="*/ 0 h 23"/>
                <a:gd name="T17" fmla="*/ 64 w 64"/>
                <a:gd name="T18" fmla="*/ 23 h 2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4" h="23">
                  <a:moveTo>
                    <a:pt x="0" y="16"/>
                  </a:moveTo>
                  <a:lnTo>
                    <a:pt x="2" y="23"/>
                  </a:lnTo>
                  <a:lnTo>
                    <a:pt x="64" y="7"/>
                  </a:lnTo>
                  <a:lnTo>
                    <a:pt x="62" y="0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8704" name="Freeform 2091"/>
            <p:cNvSpPr>
              <a:spLocks/>
            </p:cNvSpPr>
            <p:nvPr/>
          </p:nvSpPr>
          <p:spPr bwMode="auto">
            <a:xfrm>
              <a:off x="1305" y="2860"/>
              <a:ext cx="7" cy="7"/>
            </a:xfrm>
            <a:custGeom>
              <a:avLst/>
              <a:gdLst>
                <a:gd name="T0" fmla="*/ 2 w 7"/>
                <a:gd name="T1" fmla="*/ 5 h 7"/>
                <a:gd name="T2" fmla="*/ 0 w 7"/>
                <a:gd name="T3" fmla="*/ 2 h 7"/>
                <a:gd name="T4" fmla="*/ 5 w 7"/>
                <a:gd name="T5" fmla="*/ 0 h 7"/>
                <a:gd name="T6" fmla="*/ 7 w 7"/>
                <a:gd name="T7" fmla="*/ 7 h 7"/>
                <a:gd name="T8" fmla="*/ 7 w 7"/>
                <a:gd name="T9" fmla="*/ 2 h 7"/>
                <a:gd name="T10" fmla="*/ 2 w 7"/>
                <a:gd name="T11" fmla="*/ 5 h 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7"/>
                <a:gd name="T19" fmla="*/ 0 h 7"/>
                <a:gd name="T20" fmla="*/ 7 w 7"/>
                <a:gd name="T21" fmla="*/ 7 h 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7" h="7">
                  <a:moveTo>
                    <a:pt x="2" y="5"/>
                  </a:moveTo>
                  <a:lnTo>
                    <a:pt x="0" y="2"/>
                  </a:lnTo>
                  <a:lnTo>
                    <a:pt x="5" y="0"/>
                  </a:lnTo>
                  <a:lnTo>
                    <a:pt x="7" y="7"/>
                  </a:lnTo>
                  <a:lnTo>
                    <a:pt x="7" y="2"/>
                  </a:lnTo>
                  <a:lnTo>
                    <a:pt x="2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8705" name="Freeform 2092"/>
            <p:cNvSpPr>
              <a:spLocks/>
            </p:cNvSpPr>
            <p:nvPr/>
          </p:nvSpPr>
          <p:spPr bwMode="auto">
            <a:xfrm>
              <a:off x="1369" y="2847"/>
              <a:ext cx="19" cy="47"/>
            </a:xfrm>
            <a:custGeom>
              <a:avLst/>
              <a:gdLst>
                <a:gd name="T0" fmla="*/ 6 w 19"/>
                <a:gd name="T1" fmla="*/ 0 h 47"/>
                <a:gd name="T2" fmla="*/ 0 w 19"/>
                <a:gd name="T3" fmla="*/ 2 h 47"/>
                <a:gd name="T4" fmla="*/ 13 w 19"/>
                <a:gd name="T5" fmla="*/ 47 h 47"/>
                <a:gd name="T6" fmla="*/ 19 w 19"/>
                <a:gd name="T7" fmla="*/ 45 h 47"/>
                <a:gd name="T8" fmla="*/ 6 w 19"/>
                <a:gd name="T9" fmla="*/ 0 h 4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"/>
                <a:gd name="T16" fmla="*/ 0 h 47"/>
                <a:gd name="T17" fmla="*/ 19 w 19"/>
                <a:gd name="T18" fmla="*/ 47 h 4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" h="47">
                  <a:moveTo>
                    <a:pt x="6" y="0"/>
                  </a:moveTo>
                  <a:lnTo>
                    <a:pt x="0" y="2"/>
                  </a:lnTo>
                  <a:lnTo>
                    <a:pt x="13" y="47"/>
                  </a:lnTo>
                  <a:lnTo>
                    <a:pt x="19" y="45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8706" name="Freeform 2093"/>
            <p:cNvSpPr>
              <a:spLocks/>
            </p:cNvSpPr>
            <p:nvPr/>
          </p:nvSpPr>
          <p:spPr bwMode="auto">
            <a:xfrm>
              <a:off x="1369" y="2844"/>
              <a:ext cx="6" cy="7"/>
            </a:xfrm>
            <a:custGeom>
              <a:avLst/>
              <a:gdLst>
                <a:gd name="T0" fmla="*/ 3 w 6"/>
                <a:gd name="T1" fmla="*/ 0 h 7"/>
                <a:gd name="T2" fmla="*/ 5 w 6"/>
                <a:gd name="T3" fmla="*/ 0 h 7"/>
                <a:gd name="T4" fmla="*/ 6 w 6"/>
                <a:gd name="T5" fmla="*/ 3 h 7"/>
                <a:gd name="T6" fmla="*/ 0 w 6"/>
                <a:gd name="T7" fmla="*/ 5 h 7"/>
                <a:gd name="T8" fmla="*/ 5 w 6"/>
                <a:gd name="T9" fmla="*/ 7 h 7"/>
                <a:gd name="T10" fmla="*/ 3 w 6"/>
                <a:gd name="T11" fmla="*/ 0 h 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"/>
                <a:gd name="T19" fmla="*/ 0 h 7"/>
                <a:gd name="T20" fmla="*/ 6 w 6"/>
                <a:gd name="T21" fmla="*/ 7 h 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" h="7">
                  <a:moveTo>
                    <a:pt x="3" y="0"/>
                  </a:moveTo>
                  <a:lnTo>
                    <a:pt x="5" y="0"/>
                  </a:lnTo>
                  <a:lnTo>
                    <a:pt x="6" y="3"/>
                  </a:lnTo>
                  <a:lnTo>
                    <a:pt x="0" y="5"/>
                  </a:lnTo>
                  <a:lnTo>
                    <a:pt x="5" y="7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8707" name="Freeform 2094"/>
            <p:cNvSpPr>
              <a:spLocks/>
            </p:cNvSpPr>
            <p:nvPr/>
          </p:nvSpPr>
          <p:spPr bwMode="auto">
            <a:xfrm>
              <a:off x="1385" y="2867"/>
              <a:ext cx="84" cy="28"/>
            </a:xfrm>
            <a:custGeom>
              <a:avLst/>
              <a:gdLst>
                <a:gd name="T0" fmla="*/ 0 w 84"/>
                <a:gd name="T1" fmla="*/ 22 h 28"/>
                <a:gd name="T2" fmla="*/ 1 w 84"/>
                <a:gd name="T3" fmla="*/ 28 h 28"/>
                <a:gd name="T4" fmla="*/ 84 w 84"/>
                <a:gd name="T5" fmla="*/ 6 h 28"/>
                <a:gd name="T6" fmla="*/ 82 w 84"/>
                <a:gd name="T7" fmla="*/ 0 h 28"/>
                <a:gd name="T8" fmla="*/ 0 w 84"/>
                <a:gd name="T9" fmla="*/ 22 h 2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4"/>
                <a:gd name="T16" fmla="*/ 0 h 28"/>
                <a:gd name="T17" fmla="*/ 84 w 84"/>
                <a:gd name="T18" fmla="*/ 28 h 2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4" h="28">
                  <a:moveTo>
                    <a:pt x="0" y="22"/>
                  </a:moveTo>
                  <a:lnTo>
                    <a:pt x="1" y="28"/>
                  </a:lnTo>
                  <a:lnTo>
                    <a:pt x="84" y="6"/>
                  </a:lnTo>
                  <a:lnTo>
                    <a:pt x="82" y="0"/>
                  </a:lnTo>
                  <a:lnTo>
                    <a:pt x="0" y="2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8708" name="Freeform 2095"/>
            <p:cNvSpPr>
              <a:spLocks/>
            </p:cNvSpPr>
            <p:nvPr/>
          </p:nvSpPr>
          <p:spPr bwMode="auto">
            <a:xfrm>
              <a:off x="1382" y="2889"/>
              <a:ext cx="6" cy="8"/>
            </a:xfrm>
            <a:custGeom>
              <a:avLst/>
              <a:gdLst>
                <a:gd name="T0" fmla="*/ 0 w 6"/>
                <a:gd name="T1" fmla="*/ 5 h 8"/>
                <a:gd name="T2" fmla="*/ 0 w 6"/>
                <a:gd name="T3" fmla="*/ 8 h 8"/>
                <a:gd name="T4" fmla="*/ 4 w 6"/>
                <a:gd name="T5" fmla="*/ 6 h 8"/>
                <a:gd name="T6" fmla="*/ 3 w 6"/>
                <a:gd name="T7" fmla="*/ 0 h 8"/>
                <a:gd name="T8" fmla="*/ 6 w 6"/>
                <a:gd name="T9" fmla="*/ 3 h 8"/>
                <a:gd name="T10" fmla="*/ 0 w 6"/>
                <a:gd name="T11" fmla="*/ 5 h 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"/>
                <a:gd name="T19" fmla="*/ 0 h 8"/>
                <a:gd name="T20" fmla="*/ 6 w 6"/>
                <a:gd name="T21" fmla="*/ 8 h 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" h="8">
                  <a:moveTo>
                    <a:pt x="0" y="5"/>
                  </a:moveTo>
                  <a:lnTo>
                    <a:pt x="0" y="8"/>
                  </a:lnTo>
                  <a:lnTo>
                    <a:pt x="4" y="6"/>
                  </a:lnTo>
                  <a:lnTo>
                    <a:pt x="3" y="0"/>
                  </a:lnTo>
                  <a:lnTo>
                    <a:pt x="6" y="3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8709" name="Freeform 2096"/>
            <p:cNvSpPr>
              <a:spLocks/>
            </p:cNvSpPr>
            <p:nvPr/>
          </p:nvSpPr>
          <p:spPr bwMode="auto">
            <a:xfrm>
              <a:off x="1453" y="2824"/>
              <a:ext cx="16" cy="47"/>
            </a:xfrm>
            <a:custGeom>
              <a:avLst/>
              <a:gdLst>
                <a:gd name="T0" fmla="*/ 11 w 16"/>
                <a:gd name="T1" fmla="*/ 47 h 47"/>
                <a:gd name="T2" fmla="*/ 16 w 16"/>
                <a:gd name="T3" fmla="*/ 44 h 47"/>
                <a:gd name="T4" fmla="*/ 5 w 16"/>
                <a:gd name="T5" fmla="*/ 0 h 47"/>
                <a:gd name="T6" fmla="*/ 0 w 16"/>
                <a:gd name="T7" fmla="*/ 3 h 47"/>
                <a:gd name="T8" fmla="*/ 11 w 16"/>
                <a:gd name="T9" fmla="*/ 47 h 4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"/>
                <a:gd name="T16" fmla="*/ 0 h 47"/>
                <a:gd name="T17" fmla="*/ 16 w 16"/>
                <a:gd name="T18" fmla="*/ 47 h 4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" h="47">
                  <a:moveTo>
                    <a:pt x="11" y="47"/>
                  </a:moveTo>
                  <a:lnTo>
                    <a:pt x="16" y="44"/>
                  </a:lnTo>
                  <a:lnTo>
                    <a:pt x="5" y="0"/>
                  </a:lnTo>
                  <a:lnTo>
                    <a:pt x="0" y="3"/>
                  </a:lnTo>
                  <a:lnTo>
                    <a:pt x="11" y="4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8710" name="Freeform 2097"/>
            <p:cNvSpPr>
              <a:spLocks/>
            </p:cNvSpPr>
            <p:nvPr/>
          </p:nvSpPr>
          <p:spPr bwMode="auto">
            <a:xfrm>
              <a:off x="1464" y="2867"/>
              <a:ext cx="7" cy="6"/>
            </a:xfrm>
            <a:custGeom>
              <a:avLst/>
              <a:gdLst>
                <a:gd name="T0" fmla="*/ 5 w 7"/>
                <a:gd name="T1" fmla="*/ 6 h 6"/>
                <a:gd name="T2" fmla="*/ 7 w 7"/>
                <a:gd name="T3" fmla="*/ 6 h 6"/>
                <a:gd name="T4" fmla="*/ 5 w 7"/>
                <a:gd name="T5" fmla="*/ 1 h 6"/>
                <a:gd name="T6" fmla="*/ 0 w 7"/>
                <a:gd name="T7" fmla="*/ 4 h 6"/>
                <a:gd name="T8" fmla="*/ 3 w 7"/>
                <a:gd name="T9" fmla="*/ 0 h 6"/>
                <a:gd name="T10" fmla="*/ 5 w 7"/>
                <a:gd name="T11" fmla="*/ 6 h 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7"/>
                <a:gd name="T19" fmla="*/ 0 h 6"/>
                <a:gd name="T20" fmla="*/ 7 w 7"/>
                <a:gd name="T21" fmla="*/ 6 h 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7" h="6">
                  <a:moveTo>
                    <a:pt x="5" y="6"/>
                  </a:moveTo>
                  <a:lnTo>
                    <a:pt x="7" y="6"/>
                  </a:lnTo>
                  <a:lnTo>
                    <a:pt x="5" y="1"/>
                  </a:lnTo>
                  <a:lnTo>
                    <a:pt x="0" y="4"/>
                  </a:lnTo>
                  <a:lnTo>
                    <a:pt x="3" y="0"/>
                  </a:lnTo>
                  <a:lnTo>
                    <a:pt x="5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8711" name="Freeform 2098"/>
            <p:cNvSpPr>
              <a:spLocks/>
            </p:cNvSpPr>
            <p:nvPr/>
          </p:nvSpPr>
          <p:spPr bwMode="auto">
            <a:xfrm>
              <a:off x="1456" y="2805"/>
              <a:ext cx="64" cy="23"/>
            </a:xfrm>
            <a:custGeom>
              <a:avLst/>
              <a:gdLst>
                <a:gd name="T0" fmla="*/ 0 w 64"/>
                <a:gd name="T1" fmla="*/ 17 h 23"/>
                <a:gd name="T2" fmla="*/ 2 w 64"/>
                <a:gd name="T3" fmla="*/ 23 h 23"/>
                <a:gd name="T4" fmla="*/ 64 w 64"/>
                <a:gd name="T5" fmla="*/ 6 h 23"/>
                <a:gd name="T6" fmla="*/ 62 w 64"/>
                <a:gd name="T7" fmla="*/ 0 h 23"/>
                <a:gd name="T8" fmla="*/ 0 w 64"/>
                <a:gd name="T9" fmla="*/ 17 h 2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4"/>
                <a:gd name="T16" fmla="*/ 0 h 23"/>
                <a:gd name="T17" fmla="*/ 64 w 64"/>
                <a:gd name="T18" fmla="*/ 23 h 2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4" h="23">
                  <a:moveTo>
                    <a:pt x="0" y="17"/>
                  </a:moveTo>
                  <a:lnTo>
                    <a:pt x="2" y="23"/>
                  </a:lnTo>
                  <a:lnTo>
                    <a:pt x="64" y="6"/>
                  </a:lnTo>
                  <a:lnTo>
                    <a:pt x="62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8712" name="Freeform 2099"/>
            <p:cNvSpPr>
              <a:spLocks/>
            </p:cNvSpPr>
            <p:nvPr/>
          </p:nvSpPr>
          <p:spPr bwMode="auto">
            <a:xfrm>
              <a:off x="1451" y="2822"/>
              <a:ext cx="7" cy="6"/>
            </a:xfrm>
            <a:custGeom>
              <a:avLst/>
              <a:gdLst>
                <a:gd name="T0" fmla="*/ 2 w 7"/>
                <a:gd name="T1" fmla="*/ 5 h 6"/>
                <a:gd name="T2" fmla="*/ 0 w 7"/>
                <a:gd name="T3" fmla="*/ 2 h 6"/>
                <a:gd name="T4" fmla="*/ 5 w 7"/>
                <a:gd name="T5" fmla="*/ 0 h 6"/>
                <a:gd name="T6" fmla="*/ 7 w 7"/>
                <a:gd name="T7" fmla="*/ 6 h 6"/>
                <a:gd name="T8" fmla="*/ 7 w 7"/>
                <a:gd name="T9" fmla="*/ 2 h 6"/>
                <a:gd name="T10" fmla="*/ 2 w 7"/>
                <a:gd name="T11" fmla="*/ 5 h 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7"/>
                <a:gd name="T19" fmla="*/ 0 h 6"/>
                <a:gd name="T20" fmla="*/ 7 w 7"/>
                <a:gd name="T21" fmla="*/ 6 h 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7" h="6">
                  <a:moveTo>
                    <a:pt x="2" y="5"/>
                  </a:moveTo>
                  <a:lnTo>
                    <a:pt x="0" y="2"/>
                  </a:lnTo>
                  <a:lnTo>
                    <a:pt x="5" y="0"/>
                  </a:lnTo>
                  <a:lnTo>
                    <a:pt x="7" y="6"/>
                  </a:lnTo>
                  <a:lnTo>
                    <a:pt x="7" y="2"/>
                  </a:lnTo>
                  <a:lnTo>
                    <a:pt x="2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8713" name="Freeform 2100"/>
            <p:cNvSpPr>
              <a:spLocks/>
            </p:cNvSpPr>
            <p:nvPr/>
          </p:nvSpPr>
          <p:spPr bwMode="auto">
            <a:xfrm>
              <a:off x="1515" y="2808"/>
              <a:ext cx="35" cy="109"/>
            </a:xfrm>
            <a:custGeom>
              <a:avLst/>
              <a:gdLst>
                <a:gd name="T0" fmla="*/ 6 w 35"/>
                <a:gd name="T1" fmla="*/ 0 h 109"/>
                <a:gd name="T2" fmla="*/ 0 w 35"/>
                <a:gd name="T3" fmla="*/ 1 h 109"/>
                <a:gd name="T4" fmla="*/ 29 w 35"/>
                <a:gd name="T5" fmla="*/ 109 h 109"/>
                <a:gd name="T6" fmla="*/ 35 w 35"/>
                <a:gd name="T7" fmla="*/ 108 h 109"/>
                <a:gd name="T8" fmla="*/ 6 w 35"/>
                <a:gd name="T9" fmla="*/ 0 h 1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"/>
                <a:gd name="T16" fmla="*/ 0 h 109"/>
                <a:gd name="T17" fmla="*/ 35 w 35"/>
                <a:gd name="T18" fmla="*/ 109 h 10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" h="109">
                  <a:moveTo>
                    <a:pt x="6" y="0"/>
                  </a:moveTo>
                  <a:lnTo>
                    <a:pt x="0" y="1"/>
                  </a:lnTo>
                  <a:lnTo>
                    <a:pt x="29" y="109"/>
                  </a:lnTo>
                  <a:lnTo>
                    <a:pt x="35" y="108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8714" name="Freeform 2101"/>
            <p:cNvSpPr>
              <a:spLocks/>
            </p:cNvSpPr>
            <p:nvPr/>
          </p:nvSpPr>
          <p:spPr bwMode="auto">
            <a:xfrm>
              <a:off x="1515" y="2805"/>
              <a:ext cx="6" cy="6"/>
            </a:xfrm>
            <a:custGeom>
              <a:avLst/>
              <a:gdLst>
                <a:gd name="T0" fmla="*/ 3 w 6"/>
                <a:gd name="T1" fmla="*/ 0 h 6"/>
                <a:gd name="T2" fmla="*/ 5 w 6"/>
                <a:gd name="T3" fmla="*/ 0 h 6"/>
                <a:gd name="T4" fmla="*/ 6 w 6"/>
                <a:gd name="T5" fmla="*/ 3 h 6"/>
                <a:gd name="T6" fmla="*/ 0 w 6"/>
                <a:gd name="T7" fmla="*/ 4 h 6"/>
                <a:gd name="T8" fmla="*/ 5 w 6"/>
                <a:gd name="T9" fmla="*/ 6 h 6"/>
                <a:gd name="T10" fmla="*/ 3 w 6"/>
                <a:gd name="T11" fmla="*/ 0 h 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"/>
                <a:gd name="T19" fmla="*/ 0 h 6"/>
                <a:gd name="T20" fmla="*/ 6 w 6"/>
                <a:gd name="T21" fmla="*/ 6 h 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" h="6">
                  <a:moveTo>
                    <a:pt x="3" y="0"/>
                  </a:moveTo>
                  <a:lnTo>
                    <a:pt x="5" y="0"/>
                  </a:lnTo>
                  <a:lnTo>
                    <a:pt x="6" y="3"/>
                  </a:lnTo>
                  <a:lnTo>
                    <a:pt x="0" y="4"/>
                  </a:lnTo>
                  <a:lnTo>
                    <a:pt x="5" y="6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8715" name="Freeform 2102"/>
            <p:cNvSpPr>
              <a:spLocks/>
            </p:cNvSpPr>
            <p:nvPr/>
          </p:nvSpPr>
          <p:spPr bwMode="auto">
            <a:xfrm>
              <a:off x="1483" y="2914"/>
              <a:ext cx="65" cy="23"/>
            </a:xfrm>
            <a:custGeom>
              <a:avLst/>
              <a:gdLst>
                <a:gd name="T0" fmla="*/ 65 w 65"/>
                <a:gd name="T1" fmla="*/ 5 h 23"/>
                <a:gd name="T2" fmla="*/ 62 w 65"/>
                <a:gd name="T3" fmla="*/ 0 h 23"/>
                <a:gd name="T4" fmla="*/ 0 w 65"/>
                <a:gd name="T5" fmla="*/ 18 h 23"/>
                <a:gd name="T6" fmla="*/ 3 w 65"/>
                <a:gd name="T7" fmla="*/ 23 h 23"/>
                <a:gd name="T8" fmla="*/ 65 w 65"/>
                <a:gd name="T9" fmla="*/ 5 h 2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5"/>
                <a:gd name="T16" fmla="*/ 0 h 23"/>
                <a:gd name="T17" fmla="*/ 65 w 65"/>
                <a:gd name="T18" fmla="*/ 23 h 2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5" h="23">
                  <a:moveTo>
                    <a:pt x="65" y="5"/>
                  </a:moveTo>
                  <a:lnTo>
                    <a:pt x="62" y="0"/>
                  </a:lnTo>
                  <a:lnTo>
                    <a:pt x="0" y="18"/>
                  </a:lnTo>
                  <a:lnTo>
                    <a:pt x="3" y="23"/>
                  </a:lnTo>
                  <a:lnTo>
                    <a:pt x="65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8716" name="Freeform 2103"/>
            <p:cNvSpPr>
              <a:spLocks/>
            </p:cNvSpPr>
            <p:nvPr/>
          </p:nvSpPr>
          <p:spPr bwMode="auto">
            <a:xfrm>
              <a:off x="1544" y="2914"/>
              <a:ext cx="6" cy="5"/>
            </a:xfrm>
            <a:custGeom>
              <a:avLst/>
              <a:gdLst>
                <a:gd name="T0" fmla="*/ 6 w 6"/>
                <a:gd name="T1" fmla="*/ 2 h 5"/>
                <a:gd name="T2" fmla="*/ 6 w 6"/>
                <a:gd name="T3" fmla="*/ 5 h 5"/>
                <a:gd name="T4" fmla="*/ 4 w 6"/>
                <a:gd name="T5" fmla="*/ 5 h 5"/>
                <a:gd name="T6" fmla="*/ 1 w 6"/>
                <a:gd name="T7" fmla="*/ 0 h 5"/>
                <a:gd name="T8" fmla="*/ 0 w 6"/>
                <a:gd name="T9" fmla="*/ 3 h 5"/>
                <a:gd name="T10" fmla="*/ 6 w 6"/>
                <a:gd name="T11" fmla="*/ 2 h 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"/>
                <a:gd name="T19" fmla="*/ 0 h 5"/>
                <a:gd name="T20" fmla="*/ 6 w 6"/>
                <a:gd name="T21" fmla="*/ 5 h 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" h="5">
                  <a:moveTo>
                    <a:pt x="6" y="2"/>
                  </a:moveTo>
                  <a:lnTo>
                    <a:pt x="6" y="5"/>
                  </a:lnTo>
                  <a:lnTo>
                    <a:pt x="4" y="5"/>
                  </a:lnTo>
                  <a:lnTo>
                    <a:pt x="1" y="0"/>
                  </a:lnTo>
                  <a:lnTo>
                    <a:pt x="0" y="3"/>
                  </a:lnTo>
                  <a:lnTo>
                    <a:pt x="6" y="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8717" name="Freeform 2104"/>
            <p:cNvSpPr>
              <a:spLocks/>
            </p:cNvSpPr>
            <p:nvPr/>
          </p:nvSpPr>
          <p:spPr bwMode="auto">
            <a:xfrm>
              <a:off x="1482" y="2933"/>
              <a:ext cx="19" cy="46"/>
            </a:xfrm>
            <a:custGeom>
              <a:avLst/>
              <a:gdLst>
                <a:gd name="T0" fmla="*/ 6 w 19"/>
                <a:gd name="T1" fmla="*/ 0 h 46"/>
                <a:gd name="T2" fmla="*/ 0 w 19"/>
                <a:gd name="T3" fmla="*/ 2 h 46"/>
                <a:gd name="T4" fmla="*/ 12 w 19"/>
                <a:gd name="T5" fmla="*/ 46 h 46"/>
                <a:gd name="T6" fmla="*/ 19 w 19"/>
                <a:gd name="T7" fmla="*/ 45 h 46"/>
                <a:gd name="T8" fmla="*/ 6 w 19"/>
                <a:gd name="T9" fmla="*/ 0 h 4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"/>
                <a:gd name="T16" fmla="*/ 0 h 46"/>
                <a:gd name="T17" fmla="*/ 19 w 19"/>
                <a:gd name="T18" fmla="*/ 46 h 4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" h="46">
                  <a:moveTo>
                    <a:pt x="6" y="0"/>
                  </a:moveTo>
                  <a:lnTo>
                    <a:pt x="0" y="2"/>
                  </a:lnTo>
                  <a:lnTo>
                    <a:pt x="12" y="46"/>
                  </a:lnTo>
                  <a:lnTo>
                    <a:pt x="19" y="45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8718" name="Freeform 2105"/>
            <p:cNvSpPr>
              <a:spLocks/>
            </p:cNvSpPr>
            <p:nvPr/>
          </p:nvSpPr>
          <p:spPr bwMode="auto">
            <a:xfrm>
              <a:off x="1482" y="2932"/>
              <a:ext cx="6" cy="5"/>
            </a:xfrm>
            <a:custGeom>
              <a:avLst/>
              <a:gdLst>
                <a:gd name="T0" fmla="*/ 1 w 6"/>
                <a:gd name="T1" fmla="*/ 0 h 5"/>
                <a:gd name="T2" fmla="*/ 0 w 6"/>
                <a:gd name="T3" fmla="*/ 0 h 5"/>
                <a:gd name="T4" fmla="*/ 0 w 6"/>
                <a:gd name="T5" fmla="*/ 3 h 5"/>
                <a:gd name="T6" fmla="*/ 6 w 6"/>
                <a:gd name="T7" fmla="*/ 1 h 5"/>
                <a:gd name="T8" fmla="*/ 4 w 6"/>
                <a:gd name="T9" fmla="*/ 5 h 5"/>
                <a:gd name="T10" fmla="*/ 1 w 6"/>
                <a:gd name="T11" fmla="*/ 0 h 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"/>
                <a:gd name="T19" fmla="*/ 0 h 5"/>
                <a:gd name="T20" fmla="*/ 6 w 6"/>
                <a:gd name="T21" fmla="*/ 5 h 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" h="5">
                  <a:moveTo>
                    <a:pt x="1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6" y="1"/>
                  </a:lnTo>
                  <a:lnTo>
                    <a:pt x="4" y="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8719" name="Freeform 2106"/>
            <p:cNvSpPr>
              <a:spLocks/>
            </p:cNvSpPr>
            <p:nvPr/>
          </p:nvSpPr>
          <p:spPr bwMode="auto">
            <a:xfrm>
              <a:off x="1412" y="2976"/>
              <a:ext cx="87" cy="27"/>
            </a:xfrm>
            <a:custGeom>
              <a:avLst/>
              <a:gdLst>
                <a:gd name="T0" fmla="*/ 87 w 87"/>
                <a:gd name="T1" fmla="*/ 5 h 27"/>
                <a:gd name="T2" fmla="*/ 84 w 87"/>
                <a:gd name="T3" fmla="*/ 0 h 27"/>
                <a:gd name="T4" fmla="*/ 0 w 87"/>
                <a:gd name="T5" fmla="*/ 23 h 27"/>
                <a:gd name="T6" fmla="*/ 3 w 87"/>
                <a:gd name="T7" fmla="*/ 27 h 27"/>
                <a:gd name="T8" fmla="*/ 87 w 87"/>
                <a:gd name="T9" fmla="*/ 5 h 2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7"/>
                <a:gd name="T16" fmla="*/ 0 h 27"/>
                <a:gd name="T17" fmla="*/ 87 w 87"/>
                <a:gd name="T18" fmla="*/ 27 h 2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7" h="27">
                  <a:moveTo>
                    <a:pt x="87" y="5"/>
                  </a:moveTo>
                  <a:lnTo>
                    <a:pt x="84" y="0"/>
                  </a:lnTo>
                  <a:lnTo>
                    <a:pt x="0" y="23"/>
                  </a:lnTo>
                  <a:lnTo>
                    <a:pt x="3" y="27"/>
                  </a:lnTo>
                  <a:lnTo>
                    <a:pt x="87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8720" name="Freeform 2107"/>
            <p:cNvSpPr>
              <a:spLocks/>
            </p:cNvSpPr>
            <p:nvPr/>
          </p:nvSpPr>
          <p:spPr bwMode="auto">
            <a:xfrm>
              <a:off x="1494" y="2976"/>
              <a:ext cx="7" cy="5"/>
            </a:xfrm>
            <a:custGeom>
              <a:avLst/>
              <a:gdLst>
                <a:gd name="T0" fmla="*/ 7 w 7"/>
                <a:gd name="T1" fmla="*/ 2 h 5"/>
                <a:gd name="T2" fmla="*/ 7 w 7"/>
                <a:gd name="T3" fmla="*/ 5 h 5"/>
                <a:gd name="T4" fmla="*/ 5 w 7"/>
                <a:gd name="T5" fmla="*/ 5 h 5"/>
                <a:gd name="T6" fmla="*/ 2 w 7"/>
                <a:gd name="T7" fmla="*/ 0 h 5"/>
                <a:gd name="T8" fmla="*/ 0 w 7"/>
                <a:gd name="T9" fmla="*/ 3 h 5"/>
                <a:gd name="T10" fmla="*/ 7 w 7"/>
                <a:gd name="T11" fmla="*/ 2 h 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7"/>
                <a:gd name="T19" fmla="*/ 0 h 5"/>
                <a:gd name="T20" fmla="*/ 7 w 7"/>
                <a:gd name="T21" fmla="*/ 5 h 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7" h="5">
                  <a:moveTo>
                    <a:pt x="7" y="2"/>
                  </a:moveTo>
                  <a:lnTo>
                    <a:pt x="7" y="5"/>
                  </a:lnTo>
                  <a:lnTo>
                    <a:pt x="5" y="5"/>
                  </a:lnTo>
                  <a:lnTo>
                    <a:pt x="2" y="0"/>
                  </a:lnTo>
                  <a:lnTo>
                    <a:pt x="0" y="3"/>
                  </a:lnTo>
                  <a:lnTo>
                    <a:pt x="7" y="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8721" name="Freeform 2108"/>
            <p:cNvSpPr>
              <a:spLocks/>
            </p:cNvSpPr>
            <p:nvPr/>
          </p:nvSpPr>
          <p:spPr bwMode="auto">
            <a:xfrm>
              <a:off x="1397" y="2954"/>
              <a:ext cx="18" cy="48"/>
            </a:xfrm>
            <a:custGeom>
              <a:avLst/>
              <a:gdLst>
                <a:gd name="T0" fmla="*/ 13 w 18"/>
                <a:gd name="T1" fmla="*/ 48 h 48"/>
                <a:gd name="T2" fmla="*/ 18 w 18"/>
                <a:gd name="T3" fmla="*/ 45 h 48"/>
                <a:gd name="T4" fmla="*/ 5 w 18"/>
                <a:gd name="T5" fmla="*/ 0 h 48"/>
                <a:gd name="T6" fmla="*/ 0 w 18"/>
                <a:gd name="T7" fmla="*/ 3 h 48"/>
                <a:gd name="T8" fmla="*/ 13 w 18"/>
                <a:gd name="T9" fmla="*/ 48 h 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"/>
                <a:gd name="T16" fmla="*/ 0 h 48"/>
                <a:gd name="T17" fmla="*/ 18 w 18"/>
                <a:gd name="T18" fmla="*/ 48 h 4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" h="48">
                  <a:moveTo>
                    <a:pt x="13" y="48"/>
                  </a:moveTo>
                  <a:lnTo>
                    <a:pt x="18" y="45"/>
                  </a:lnTo>
                  <a:lnTo>
                    <a:pt x="5" y="0"/>
                  </a:lnTo>
                  <a:lnTo>
                    <a:pt x="0" y="3"/>
                  </a:lnTo>
                  <a:lnTo>
                    <a:pt x="13" y="4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8722" name="Freeform 2109"/>
            <p:cNvSpPr>
              <a:spLocks/>
            </p:cNvSpPr>
            <p:nvPr/>
          </p:nvSpPr>
          <p:spPr bwMode="auto">
            <a:xfrm>
              <a:off x="1410" y="2999"/>
              <a:ext cx="5" cy="6"/>
            </a:xfrm>
            <a:custGeom>
              <a:avLst/>
              <a:gdLst>
                <a:gd name="T0" fmla="*/ 5 w 5"/>
                <a:gd name="T1" fmla="*/ 4 h 6"/>
                <a:gd name="T2" fmla="*/ 0 w 5"/>
                <a:gd name="T3" fmla="*/ 6 h 6"/>
                <a:gd name="T4" fmla="*/ 0 w 5"/>
                <a:gd name="T5" fmla="*/ 3 h 6"/>
                <a:gd name="T6" fmla="*/ 5 w 5"/>
                <a:gd name="T7" fmla="*/ 0 h 6"/>
                <a:gd name="T8" fmla="*/ 2 w 5"/>
                <a:gd name="T9" fmla="*/ 0 h 6"/>
                <a:gd name="T10" fmla="*/ 5 w 5"/>
                <a:gd name="T11" fmla="*/ 4 h 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"/>
                <a:gd name="T19" fmla="*/ 0 h 6"/>
                <a:gd name="T20" fmla="*/ 5 w 5"/>
                <a:gd name="T21" fmla="*/ 6 h 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" h="6">
                  <a:moveTo>
                    <a:pt x="5" y="4"/>
                  </a:moveTo>
                  <a:lnTo>
                    <a:pt x="0" y="6"/>
                  </a:lnTo>
                  <a:lnTo>
                    <a:pt x="0" y="3"/>
                  </a:lnTo>
                  <a:lnTo>
                    <a:pt x="5" y="0"/>
                  </a:lnTo>
                  <a:lnTo>
                    <a:pt x="2" y="0"/>
                  </a:lnTo>
                  <a:lnTo>
                    <a:pt x="5" y="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8723" name="Freeform 2110"/>
            <p:cNvSpPr>
              <a:spLocks/>
            </p:cNvSpPr>
            <p:nvPr/>
          </p:nvSpPr>
          <p:spPr bwMode="auto">
            <a:xfrm>
              <a:off x="453" y="2954"/>
              <a:ext cx="949" cy="258"/>
            </a:xfrm>
            <a:custGeom>
              <a:avLst/>
              <a:gdLst>
                <a:gd name="T0" fmla="*/ 949 w 949"/>
                <a:gd name="T1" fmla="*/ 5 h 258"/>
                <a:gd name="T2" fmla="*/ 946 w 949"/>
                <a:gd name="T3" fmla="*/ 0 h 258"/>
                <a:gd name="T4" fmla="*/ 0 w 949"/>
                <a:gd name="T5" fmla="*/ 253 h 258"/>
                <a:gd name="T6" fmla="*/ 3 w 949"/>
                <a:gd name="T7" fmla="*/ 258 h 258"/>
                <a:gd name="T8" fmla="*/ 949 w 949"/>
                <a:gd name="T9" fmla="*/ 5 h 25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49"/>
                <a:gd name="T16" fmla="*/ 0 h 258"/>
                <a:gd name="T17" fmla="*/ 949 w 949"/>
                <a:gd name="T18" fmla="*/ 258 h 25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49" h="258">
                  <a:moveTo>
                    <a:pt x="949" y="5"/>
                  </a:moveTo>
                  <a:lnTo>
                    <a:pt x="946" y="0"/>
                  </a:lnTo>
                  <a:lnTo>
                    <a:pt x="0" y="253"/>
                  </a:lnTo>
                  <a:lnTo>
                    <a:pt x="3" y="258"/>
                  </a:lnTo>
                  <a:lnTo>
                    <a:pt x="949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8724" name="Freeform 2111"/>
            <p:cNvSpPr>
              <a:spLocks/>
            </p:cNvSpPr>
            <p:nvPr/>
          </p:nvSpPr>
          <p:spPr bwMode="auto">
            <a:xfrm>
              <a:off x="1397" y="2954"/>
              <a:ext cx="5" cy="5"/>
            </a:xfrm>
            <a:custGeom>
              <a:avLst/>
              <a:gdLst>
                <a:gd name="T0" fmla="*/ 5 w 5"/>
                <a:gd name="T1" fmla="*/ 0 h 5"/>
                <a:gd name="T2" fmla="*/ 2 w 5"/>
                <a:gd name="T3" fmla="*/ 0 h 5"/>
                <a:gd name="T4" fmla="*/ 5 w 5"/>
                <a:gd name="T5" fmla="*/ 5 h 5"/>
                <a:gd name="T6" fmla="*/ 0 w 5"/>
                <a:gd name="T7" fmla="*/ 3 h 5"/>
                <a:gd name="T8" fmla="*/ 5 w 5"/>
                <a:gd name="T9" fmla="*/ 0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"/>
                <a:gd name="T16" fmla="*/ 0 h 5"/>
                <a:gd name="T17" fmla="*/ 5 w 5"/>
                <a:gd name="T18" fmla="*/ 5 h 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" h="5">
                  <a:moveTo>
                    <a:pt x="5" y="0"/>
                  </a:moveTo>
                  <a:lnTo>
                    <a:pt x="2" y="0"/>
                  </a:lnTo>
                  <a:lnTo>
                    <a:pt x="5" y="5"/>
                  </a:lnTo>
                  <a:lnTo>
                    <a:pt x="0" y="3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8725" name="Freeform 2112"/>
            <p:cNvSpPr>
              <a:spLocks/>
            </p:cNvSpPr>
            <p:nvPr/>
          </p:nvSpPr>
          <p:spPr bwMode="auto">
            <a:xfrm>
              <a:off x="452" y="3208"/>
              <a:ext cx="17" cy="48"/>
            </a:xfrm>
            <a:custGeom>
              <a:avLst/>
              <a:gdLst>
                <a:gd name="T0" fmla="*/ 6 w 17"/>
                <a:gd name="T1" fmla="*/ 0 h 48"/>
                <a:gd name="T2" fmla="*/ 0 w 17"/>
                <a:gd name="T3" fmla="*/ 2 h 48"/>
                <a:gd name="T4" fmla="*/ 11 w 17"/>
                <a:gd name="T5" fmla="*/ 48 h 48"/>
                <a:gd name="T6" fmla="*/ 17 w 17"/>
                <a:gd name="T7" fmla="*/ 47 h 48"/>
                <a:gd name="T8" fmla="*/ 6 w 17"/>
                <a:gd name="T9" fmla="*/ 0 h 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48"/>
                <a:gd name="T17" fmla="*/ 17 w 17"/>
                <a:gd name="T18" fmla="*/ 48 h 4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48">
                  <a:moveTo>
                    <a:pt x="6" y="0"/>
                  </a:moveTo>
                  <a:lnTo>
                    <a:pt x="0" y="2"/>
                  </a:lnTo>
                  <a:lnTo>
                    <a:pt x="11" y="48"/>
                  </a:lnTo>
                  <a:lnTo>
                    <a:pt x="17" y="47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8726" name="Freeform 2113"/>
            <p:cNvSpPr>
              <a:spLocks/>
            </p:cNvSpPr>
            <p:nvPr/>
          </p:nvSpPr>
          <p:spPr bwMode="auto">
            <a:xfrm>
              <a:off x="452" y="3207"/>
              <a:ext cx="6" cy="5"/>
            </a:xfrm>
            <a:custGeom>
              <a:avLst/>
              <a:gdLst>
                <a:gd name="T0" fmla="*/ 1 w 6"/>
                <a:gd name="T1" fmla="*/ 0 h 5"/>
                <a:gd name="T2" fmla="*/ 0 w 6"/>
                <a:gd name="T3" fmla="*/ 0 h 5"/>
                <a:gd name="T4" fmla="*/ 0 w 6"/>
                <a:gd name="T5" fmla="*/ 3 h 5"/>
                <a:gd name="T6" fmla="*/ 6 w 6"/>
                <a:gd name="T7" fmla="*/ 1 h 5"/>
                <a:gd name="T8" fmla="*/ 4 w 6"/>
                <a:gd name="T9" fmla="*/ 5 h 5"/>
                <a:gd name="T10" fmla="*/ 1 w 6"/>
                <a:gd name="T11" fmla="*/ 0 h 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"/>
                <a:gd name="T19" fmla="*/ 0 h 5"/>
                <a:gd name="T20" fmla="*/ 6 w 6"/>
                <a:gd name="T21" fmla="*/ 5 h 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" h="5">
                  <a:moveTo>
                    <a:pt x="1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6" y="1"/>
                  </a:lnTo>
                  <a:lnTo>
                    <a:pt x="4" y="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8727" name="Freeform 2114"/>
            <p:cNvSpPr>
              <a:spLocks/>
            </p:cNvSpPr>
            <p:nvPr/>
          </p:nvSpPr>
          <p:spPr bwMode="auto">
            <a:xfrm>
              <a:off x="402" y="3253"/>
              <a:ext cx="65" cy="21"/>
            </a:xfrm>
            <a:custGeom>
              <a:avLst/>
              <a:gdLst>
                <a:gd name="T0" fmla="*/ 65 w 65"/>
                <a:gd name="T1" fmla="*/ 5 h 21"/>
                <a:gd name="T2" fmla="*/ 62 w 65"/>
                <a:gd name="T3" fmla="*/ 0 h 21"/>
                <a:gd name="T4" fmla="*/ 0 w 65"/>
                <a:gd name="T5" fmla="*/ 16 h 21"/>
                <a:gd name="T6" fmla="*/ 3 w 65"/>
                <a:gd name="T7" fmla="*/ 21 h 21"/>
                <a:gd name="T8" fmla="*/ 65 w 65"/>
                <a:gd name="T9" fmla="*/ 5 h 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5"/>
                <a:gd name="T16" fmla="*/ 0 h 21"/>
                <a:gd name="T17" fmla="*/ 65 w 65"/>
                <a:gd name="T18" fmla="*/ 21 h 2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5" h="21">
                  <a:moveTo>
                    <a:pt x="65" y="5"/>
                  </a:moveTo>
                  <a:lnTo>
                    <a:pt x="62" y="0"/>
                  </a:lnTo>
                  <a:lnTo>
                    <a:pt x="0" y="16"/>
                  </a:lnTo>
                  <a:lnTo>
                    <a:pt x="3" y="21"/>
                  </a:lnTo>
                  <a:lnTo>
                    <a:pt x="65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8728" name="Freeform 2115"/>
            <p:cNvSpPr>
              <a:spLocks/>
            </p:cNvSpPr>
            <p:nvPr/>
          </p:nvSpPr>
          <p:spPr bwMode="auto">
            <a:xfrm>
              <a:off x="463" y="3253"/>
              <a:ext cx="6" cy="5"/>
            </a:xfrm>
            <a:custGeom>
              <a:avLst/>
              <a:gdLst>
                <a:gd name="T0" fmla="*/ 6 w 6"/>
                <a:gd name="T1" fmla="*/ 2 h 5"/>
                <a:gd name="T2" fmla="*/ 6 w 6"/>
                <a:gd name="T3" fmla="*/ 5 h 5"/>
                <a:gd name="T4" fmla="*/ 4 w 6"/>
                <a:gd name="T5" fmla="*/ 5 h 5"/>
                <a:gd name="T6" fmla="*/ 1 w 6"/>
                <a:gd name="T7" fmla="*/ 0 h 5"/>
                <a:gd name="T8" fmla="*/ 0 w 6"/>
                <a:gd name="T9" fmla="*/ 3 h 5"/>
                <a:gd name="T10" fmla="*/ 6 w 6"/>
                <a:gd name="T11" fmla="*/ 2 h 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"/>
                <a:gd name="T19" fmla="*/ 0 h 5"/>
                <a:gd name="T20" fmla="*/ 6 w 6"/>
                <a:gd name="T21" fmla="*/ 5 h 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" h="5">
                  <a:moveTo>
                    <a:pt x="6" y="2"/>
                  </a:moveTo>
                  <a:lnTo>
                    <a:pt x="6" y="5"/>
                  </a:lnTo>
                  <a:lnTo>
                    <a:pt x="4" y="5"/>
                  </a:lnTo>
                  <a:lnTo>
                    <a:pt x="1" y="0"/>
                  </a:lnTo>
                  <a:lnTo>
                    <a:pt x="0" y="3"/>
                  </a:lnTo>
                  <a:lnTo>
                    <a:pt x="6" y="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8729" name="Freeform 2116"/>
            <p:cNvSpPr>
              <a:spLocks/>
            </p:cNvSpPr>
            <p:nvPr/>
          </p:nvSpPr>
          <p:spPr bwMode="auto">
            <a:xfrm>
              <a:off x="388" y="3224"/>
              <a:ext cx="17" cy="48"/>
            </a:xfrm>
            <a:custGeom>
              <a:avLst/>
              <a:gdLst>
                <a:gd name="T0" fmla="*/ 13 w 17"/>
                <a:gd name="T1" fmla="*/ 48 h 48"/>
                <a:gd name="T2" fmla="*/ 17 w 17"/>
                <a:gd name="T3" fmla="*/ 45 h 48"/>
                <a:gd name="T4" fmla="*/ 5 w 17"/>
                <a:gd name="T5" fmla="*/ 0 h 48"/>
                <a:gd name="T6" fmla="*/ 0 w 17"/>
                <a:gd name="T7" fmla="*/ 3 h 48"/>
                <a:gd name="T8" fmla="*/ 13 w 17"/>
                <a:gd name="T9" fmla="*/ 48 h 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48"/>
                <a:gd name="T17" fmla="*/ 17 w 17"/>
                <a:gd name="T18" fmla="*/ 48 h 4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48">
                  <a:moveTo>
                    <a:pt x="13" y="48"/>
                  </a:moveTo>
                  <a:lnTo>
                    <a:pt x="17" y="45"/>
                  </a:lnTo>
                  <a:lnTo>
                    <a:pt x="5" y="0"/>
                  </a:lnTo>
                  <a:lnTo>
                    <a:pt x="0" y="3"/>
                  </a:lnTo>
                  <a:lnTo>
                    <a:pt x="13" y="4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8730" name="Freeform 2117"/>
            <p:cNvSpPr>
              <a:spLocks/>
            </p:cNvSpPr>
            <p:nvPr/>
          </p:nvSpPr>
          <p:spPr bwMode="auto">
            <a:xfrm>
              <a:off x="401" y="3269"/>
              <a:ext cx="4" cy="6"/>
            </a:xfrm>
            <a:custGeom>
              <a:avLst/>
              <a:gdLst>
                <a:gd name="T0" fmla="*/ 4 w 4"/>
                <a:gd name="T1" fmla="*/ 5 h 6"/>
                <a:gd name="T2" fmla="*/ 0 w 4"/>
                <a:gd name="T3" fmla="*/ 6 h 6"/>
                <a:gd name="T4" fmla="*/ 0 w 4"/>
                <a:gd name="T5" fmla="*/ 3 h 6"/>
                <a:gd name="T6" fmla="*/ 4 w 4"/>
                <a:gd name="T7" fmla="*/ 0 h 6"/>
                <a:gd name="T8" fmla="*/ 1 w 4"/>
                <a:gd name="T9" fmla="*/ 0 h 6"/>
                <a:gd name="T10" fmla="*/ 4 w 4"/>
                <a:gd name="T11" fmla="*/ 5 h 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"/>
                <a:gd name="T19" fmla="*/ 0 h 6"/>
                <a:gd name="T20" fmla="*/ 4 w 4"/>
                <a:gd name="T21" fmla="*/ 6 h 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" h="6">
                  <a:moveTo>
                    <a:pt x="4" y="5"/>
                  </a:moveTo>
                  <a:lnTo>
                    <a:pt x="0" y="6"/>
                  </a:lnTo>
                  <a:lnTo>
                    <a:pt x="0" y="3"/>
                  </a:lnTo>
                  <a:lnTo>
                    <a:pt x="4" y="0"/>
                  </a:lnTo>
                  <a:lnTo>
                    <a:pt x="1" y="0"/>
                  </a:lnTo>
                  <a:lnTo>
                    <a:pt x="4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8731" name="Freeform 2118"/>
            <p:cNvSpPr>
              <a:spLocks/>
            </p:cNvSpPr>
            <p:nvPr/>
          </p:nvSpPr>
          <p:spPr bwMode="auto">
            <a:xfrm>
              <a:off x="307" y="3224"/>
              <a:ext cx="86" cy="27"/>
            </a:xfrm>
            <a:custGeom>
              <a:avLst/>
              <a:gdLst>
                <a:gd name="T0" fmla="*/ 86 w 86"/>
                <a:gd name="T1" fmla="*/ 5 h 27"/>
                <a:gd name="T2" fmla="*/ 83 w 86"/>
                <a:gd name="T3" fmla="*/ 0 h 27"/>
                <a:gd name="T4" fmla="*/ 0 w 86"/>
                <a:gd name="T5" fmla="*/ 23 h 27"/>
                <a:gd name="T6" fmla="*/ 3 w 86"/>
                <a:gd name="T7" fmla="*/ 27 h 27"/>
                <a:gd name="T8" fmla="*/ 86 w 86"/>
                <a:gd name="T9" fmla="*/ 5 h 2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6"/>
                <a:gd name="T16" fmla="*/ 0 h 27"/>
                <a:gd name="T17" fmla="*/ 86 w 86"/>
                <a:gd name="T18" fmla="*/ 27 h 2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6" h="27">
                  <a:moveTo>
                    <a:pt x="86" y="5"/>
                  </a:moveTo>
                  <a:lnTo>
                    <a:pt x="83" y="0"/>
                  </a:lnTo>
                  <a:lnTo>
                    <a:pt x="0" y="23"/>
                  </a:lnTo>
                  <a:lnTo>
                    <a:pt x="3" y="27"/>
                  </a:lnTo>
                  <a:lnTo>
                    <a:pt x="86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8732" name="Freeform 2119"/>
            <p:cNvSpPr>
              <a:spLocks/>
            </p:cNvSpPr>
            <p:nvPr/>
          </p:nvSpPr>
          <p:spPr bwMode="auto">
            <a:xfrm>
              <a:off x="388" y="3224"/>
              <a:ext cx="5" cy="5"/>
            </a:xfrm>
            <a:custGeom>
              <a:avLst/>
              <a:gdLst>
                <a:gd name="T0" fmla="*/ 5 w 5"/>
                <a:gd name="T1" fmla="*/ 0 h 5"/>
                <a:gd name="T2" fmla="*/ 2 w 5"/>
                <a:gd name="T3" fmla="*/ 0 h 5"/>
                <a:gd name="T4" fmla="*/ 5 w 5"/>
                <a:gd name="T5" fmla="*/ 5 h 5"/>
                <a:gd name="T6" fmla="*/ 0 w 5"/>
                <a:gd name="T7" fmla="*/ 3 h 5"/>
                <a:gd name="T8" fmla="*/ 5 w 5"/>
                <a:gd name="T9" fmla="*/ 0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"/>
                <a:gd name="T16" fmla="*/ 0 h 5"/>
                <a:gd name="T17" fmla="*/ 5 w 5"/>
                <a:gd name="T18" fmla="*/ 5 h 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" h="5">
                  <a:moveTo>
                    <a:pt x="5" y="0"/>
                  </a:moveTo>
                  <a:lnTo>
                    <a:pt x="2" y="0"/>
                  </a:lnTo>
                  <a:lnTo>
                    <a:pt x="5" y="5"/>
                  </a:lnTo>
                  <a:lnTo>
                    <a:pt x="0" y="3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8733" name="Freeform 2120"/>
            <p:cNvSpPr>
              <a:spLocks/>
            </p:cNvSpPr>
            <p:nvPr/>
          </p:nvSpPr>
          <p:spPr bwMode="auto">
            <a:xfrm>
              <a:off x="305" y="3248"/>
              <a:ext cx="18" cy="46"/>
            </a:xfrm>
            <a:custGeom>
              <a:avLst/>
              <a:gdLst>
                <a:gd name="T0" fmla="*/ 7 w 18"/>
                <a:gd name="T1" fmla="*/ 0 h 46"/>
                <a:gd name="T2" fmla="*/ 0 w 18"/>
                <a:gd name="T3" fmla="*/ 2 h 46"/>
                <a:gd name="T4" fmla="*/ 11 w 18"/>
                <a:gd name="T5" fmla="*/ 46 h 46"/>
                <a:gd name="T6" fmla="*/ 18 w 18"/>
                <a:gd name="T7" fmla="*/ 45 h 46"/>
                <a:gd name="T8" fmla="*/ 7 w 18"/>
                <a:gd name="T9" fmla="*/ 0 h 4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"/>
                <a:gd name="T16" fmla="*/ 0 h 46"/>
                <a:gd name="T17" fmla="*/ 18 w 18"/>
                <a:gd name="T18" fmla="*/ 46 h 4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" h="46">
                  <a:moveTo>
                    <a:pt x="7" y="0"/>
                  </a:moveTo>
                  <a:lnTo>
                    <a:pt x="0" y="2"/>
                  </a:lnTo>
                  <a:lnTo>
                    <a:pt x="11" y="46"/>
                  </a:lnTo>
                  <a:lnTo>
                    <a:pt x="18" y="45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8734" name="Freeform 2121"/>
            <p:cNvSpPr>
              <a:spLocks/>
            </p:cNvSpPr>
            <p:nvPr/>
          </p:nvSpPr>
          <p:spPr bwMode="auto">
            <a:xfrm>
              <a:off x="305" y="3247"/>
              <a:ext cx="7" cy="4"/>
            </a:xfrm>
            <a:custGeom>
              <a:avLst/>
              <a:gdLst>
                <a:gd name="T0" fmla="*/ 2 w 7"/>
                <a:gd name="T1" fmla="*/ 0 h 4"/>
                <a:gd name="T2" fmla="*/ 0 w 7"/>
                <a:gd name="T3" fmla="*/ 0 h 4"/>
                <a:gd name="T4" fmla="*/ 0 w 7"/>
                <a:gd name="T5" fmla="*/ 3 h 4"/>
                <a:gd name="T6" fmla="*/ 7 w 7"/>
                <a:gd name="T7" fmla="*/ 1 h 4"/>
                <a:gd name="T8" fmla="*/ 5 w 7"/>
                <a:gd name="T9" fmla="*/ 4 h 4"/>
                <a:gd name="T10" fmla="*/ 2 w 7"/>
                <a:gd name="T11" fmla="*/ 0 h 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7"/>
                <a:gd name="T19" fmla="*/ 0 h 4"/>
                <a:gd name="T20" fmla="*/ 7 w 7"/>
                <a:gd name="T21" fmla="*/ 4 h 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7" h="4">
                  <a:moveTo>
                    <a:pt x="2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7" y="1"/>
                  </a:lnTo>
                  <a:lnTo>
                    <a:pt x="5" y="4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8735" name="Freeform 2122"/>
            <p:cNvSpPr>
              <a:spLocks/>
            </p:cNvSpPr>
            <p:nvPr/>
          </p:nvSpPr>
          <p:spPr bwMode="auto">
            <a:xfrm>
              <a:off x="256" y="3291"/>
              <a:ext cx="65" cy="22"/>
            </a:xfrm>
            <a:custGeom>
              <a:avLst/>
              <a:gdLst>
                <a:gd name="T0" fmla="*/ 65 w 65"/>
                <a:gd name="T1" fmla="*/ 5 h 22"/>
                <a:gd name="T2" fmla="*/ 62 w 65"/>
                <a:gd name="T3" fmla="*/ 0 h 22"/>
                <a:gd name="T4" fmla="*/ 0 w 65"/>
                <a:gd name="T5" fmla="*/ 18 h 22"/>
                <a:gd name="T6" fmla="*/ 3 w 65"/>
                <a:gd name="T7" fmla="*/ 22 h 22"/>
                <a:gd name="T8" fmla="*/ 65 w 65"/>
                <a:gd name="T9" fmla="*/ 5 h 2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5"/>
                <a:gd name="T16" fmla="*/ 0 h 22"/>
                <a:gd name="T17" fmla="*/ 65 w 65"/>
                <a:gd name="T18" fmla="*/ 22 h 2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5" h="22">
                  <a:moveTo>
                    <a:pt x="65" y="5"/>
                  </a:moveTo>
                  <a:lnTo>
                    <a:pt x="62" y="0"/>
                  </a:lnTo>
                  <a:lnTo>
                    <a:pt x="0" y="18"/>
                  </a:lnTo>
                  <a:lnTo>
                    <a:pt x="3" y="22"/>
                  </a:lnTo>
                  <a:lnTo>
                    <a:pt x="65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8736" name="Freeform 2123"/>
            <p:cNvSpPr>
              <a:spLocks/>
            </p:cNvSpPr>
            <p:nvPr/>
          </p:nvSpPr>
          <p:spPr bwMode="auto">
            <a:xfrm>
              <a:off x="316" y="3291"/>
              <a:ext cx="7" cy="5"/>
            </a:xfrm>
            <a:custGeom>
              <a:avLst/>
              <a:gdLst>
                <a:gd name="T0" fmla="*/ 7 w 7"/>
                <a:gd name="T1" fmla="*/ 2 h 5"/>
                <a:gd name="T2" fmla="*/ 7 w 7"/>
                <a:gd name="T3" fmla="*/ 5 h 5"/>
                <a:gd name="T4" fmla="*/ 5 w 7"/>
                <a:gd name="T5" fmla="*/ 5 h 5"/>
                <a:gd name="T6" fmla="*/ 2 w 7"/>
                <a:gd name="T7" fmla="*/ 0 h 5"/>
                <a:gd name="T8" fmla="*/ 0 w 7"/>
                <a:gd name="T9" fmla="*/ 3 h 5"/>
                <a:gd name="T10" fmla="*/ 7 w 7"/>
                <a:gd name="T11" fmla="*/ 2 h 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7"/>
                <a:gd name="T19" fmla="*/ 0 h 5"/>
                <a:gd name="T20" fmla="*/ 7 w 7"/>
                <a:gd name="T21" fmla="*/ 5 h 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7" h="5">
                  <a:moveTo>
                    <a:pt x="7" y="2"/>
                  </a:moveTo>
                  <a:lnTo>
                    <a:pt x="7" y="5"/>
                  </a:lnTo>
                  <a:lnTo>
                    <a:pt x="5" y="5"/>
                  </a:lnTo>
                  <a:lnTo>
                    <a:pt x="2" y="0"/>
                  </a:lnTo>
                  <a:lnTo>
                    <a:pt x="0" y="3"/>
                  </a:lnTo>
                  <a:lnTo>
                    <a:pt x="7" y="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8737" name="Freeform 2124"/>
            <p:cNvSpPr>
              <a:spLocks/>
            </p:cNvSpPr>
            <p:nvPr/>
          </p:nvSpPr>
          <p:spPr bwMode="auto">
            <a:xfrm>
              <a:off x="242" y="3262"/>
              <a:ext cx="17" cy="50"/>
            </a:xfrm>
            <a:custGeom>
              <a:avLst/>
              <a:gdLst>
                <a:gd name="T0" fmla="*/ 12 w 17"/>
                <a:gd name="T1" fmla="*/ 50 h 50"/>
                <a:gd name="T2" fmla="*/ 17 w 17"/>
                <a:gd name="T3" fmla="*/ 47 h 50"/>
                <a:gd name="T4" fmla="*/ 5 w 17"/>
                <a:gd name="T5" fmla="*/ 0 h 50"/>
                <a:gd name="T6" fmla="*/ 0 w 17"/>
                <a:gd name="T7" fmla="*/ 4 h 50"/>
                <a:gd name="T8" fmla="*/ 12 w 17"/>
                <a:gd name="T9" fmla="*/ 50 h 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50"/>
                <a:gd name="T17" fmla="*/ 17 w 17"/>
                <a:gd name="T18" fmla="*/ 50 h 5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50">
                  <a:moveTo>
                    <a:pt x="12" y="50"/>
                  </a:moveTo>
                  <a:lnTo>
                    <a:pt x="17" y="47"/>
                  </a:lnTo>
                  <a:lnTo>
                    <a:pt x="5" y="0"/>
                  </a:lnTo>
                  <a:lnTo>
                    <a:pt x="0" y="4"/>
                  </a:lnTo>
                  <a:lnTo>
                    <a:pt x="12" y="5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8738" name="Freeform 2125"/>
            <p:cNvSpPr>
              <a:spLocks/>
            </p:cNvSpPr>
            <p:nvPr/>
          </p:nvSpPr>
          <p:spPr bwMode="auto">
            <a:xfrm>
              <a:off x="254" y="3309"/>
              <a:ext cx="5" cy="6"/>
            </a:xfrm>
            <a:custGeom>
              <a:avLst/>
              <a:gdLst>
                <a:gd name="T0" fmla="*/ 5 w 5"/>
                <a:gd name="T1" fmla="*/ 4 h 6"/>
                <a:gd name="T2" fmla="*/ 0 w 5"/>
                <a:gd name="T3" fmla="*/ 6 h 6"/>
                <a:gd name="T4" fmla="*/ 0 w 5"/>
                <a:gd name="T5" fmla="*/ 3 h 6"/>
                <a:gd name="T6" fmla="*/ 5 w 5"/>
                <a:gd name="T7" fmla="*/ 0 h 6"/>
                <a:gd name="T8" fmla="*/ 2 w 5"/>
                <a:gd name="T9" fmla="*/ 0 h 6"/>
                <a:gd name="T10" fmla="*/ 5 w 5"/>
                <a:gd name="T11" fmla="*/ 4 h 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"/>
                <a:gd name="T19" fmla="*/ 0 h 6"/>
                <a:gd name="T20" fmla="*/ 5 w 5"/>
                <a:gd name="T21" fmla="*/ 6 h 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" h="6">
                  <a:moveTo>
                    <a:pt x="5" y="4"/>
                  </a:moveTo>
                  <a:lnTo>
                    <a:pt x="0" y="6"/>
                  </a:lnTo>
                  <a:lnTo>
                    <a:pt x="0" y="3"/>
                  </a:lnTo>
                  <a:lnTo>
                    <a:pt x="5" y="0"/>
                  </a:lnTo>
                  <a:lnTo>
                    <a:pt x="2" y="0"/>
                  </a:lnTo>
                  <a:lnTo>
                    <a:pt x="5" y="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8739" name="Freeform 2126"/>
            <p:cNvSpPr>
              <a:spLocks/>
            </p:cNvSpPr>
            <p:nvPr/>
          </p:nvSpPr>
          <p:spPr bwMode="auto">
            <a:xfrm>
              <a:off x="161" y="3262"/>
              <a:ext cx="86" cy="29"/>
            </a:xfrm>
            <a:custGeom>
              <a:avLst/>
              <a:gdLst>
                <a:gd name="T0" fmla="*/ 86 w 86"/>
                <a:gd name="T1" fmla="*/ 5 h 29"/>
                <a:gd name="T2" fmla="*/ 82 w 86"/>
                <a:gd name="T3" fmla="*/ 0 h 29"/>
                <a:gd name="T4" fmla="*/ 0 w 86"/>
                <a:gd name="T5" fmla="*/ 24 h 29"/>
                <a:gd name="T6" fmla="*/ 3 w 86"/>
                <a:gd name="T7" fmla="*/ 29 h 29"/>
                <a:gd name="T8" fmla="*/ 86 w 86"/>
                <a:gd name="T9" fmla="*/ 5 h 2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6"/>
                <a:gd name="T16" fmla="*/ 0 h 29"/>
                <a:gd name="T17" fmla="*/ 86 w 86"/>
                <a:gd name="T18" fmla="*/ 29 h 2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6" h="29">
                  <a:moveTo>
                    <a:pt x="86" y="5"/>
                  </a:moveTo>
                  <a:lnTo>
                    <a:pt x="82" y="0"/>
                  </a:lnTo>
                  <a:lnTo>
                    <a:pt x="0" y="24"/>
                  </a:lnTo>
                  <a:lnTo>
                    <a:pt x="3" y="29"/>
                  </a:lnTo>
                  <a:lnTo>
                    <a:pt x="86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8740" name="Freeform 2127"/>
            <p:cNvSpPr>
              <a:spLocks/>
            </p:cNvSpPr>
            <p:nvPr/>
          </p:nvSpPr>
          <p:spPr bwMode="auto">
            <a:xfrm>
              <a:off x="242" y="3262"/>
              <a:ext cx="5" cy="5"/>
            </a:xfrm>
            <a:custGeom>
              <a:avLst/>
              <a:gdLst>
                <a:gd name="T0" fmla="*/ 5 w 5"/>
                <a:gd name="T1" fmla="*/ 0 h 5"/>
                <a:gd name="T2" fmla="*/ 1 w 5"/>
                <a:gd name="T3" fmla="*/ 0 h 5"/>
                <a:gd name="T4" fmla="*/ 5 w 5"/>
                <a:gd name="T5" fmla="*/ 5 h 5"/>
                <a:gd name="T6" fmla="*/ 0 w 5"/>
                <a:gd name="T7" fmla="*/ 4 h 5"/>
                <a:gd name="T8" fmla="*/ 5 w 5"/>
                <a:gd name="T9" fmla="*/ 0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"/>
                <a:gd name="T16" fmla="*/ 0 h 5"/>
                <a:gd name="T17" fmla="*/ 5 w 5"/>
                <a:gd name="T18" fmla="*/ 5 h 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" h="5">
                  <a:moveTo>
                    <a:pt x="5" y="0"/>
                  </a:moveTo>
                  <a:lnTo>
                    <a:pt x="1" y="0"/>
                  </a:lnTo>
                  <a:lnTo>
                    <a:pt x="5" y="5"/>
                  </a:lnTo>
                  <a:lnTo>
                    <a:pt x="0" y="4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8741" name="Freeform 2128"/>
            <p:cNvSpPr>
              <a:spLocks/>
            </p:cNvSpPr>
            <p:nvPr/>
          </p:nvSpPr>
          <p:spPr bwMode="auto">
            <a:xfrm>
              <a:off x="159" y="3288"/>
              <a:ext cx="18" cy="46"/>
            </a:xfrm>
            <a:custGeom>
              <a:avLst/>
              <a:gdLst>
                <a:gd name="T0" fmla="*/ 6 w 18"/>
                <a:gd name="T1" fmla="*/ 0 h 46"/>
                <a:gd name="T2" fmla="*/ 0 w 18"/>
                <a:gd name="T3" fmla="*/ 2 h 46"/>
                <a:gd name="T4" fmla="*/ 11 w 18"/>
                <a:gd name="T5" fmla="*/ 46 h 46"/>
                <a:gd name="T6" fmla="*/ 18 w 18"/>
                <a:gd name="T7" fmla="*/ 44 h 46"/>
                <a:gd name="T8" fmla="*/ 6 w 18"/>
                <a:gd name="T9" fmla="*/ 0 h 4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"/>
                <a:gd name="T16" fmla="*/ 0 h 46"/>
                <a:gd name="T17" fmla="*/ 18 w 18"/>
                <a:gd name="T18" fmla="*/ 46 h 4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" h="46">
                  <a:moveTo>
                    <a:pt x="6" y="0"/>
                  </a:moveTo>
                  <a:lnTo>
                    <a:pt x="0" y="2"/>
                  </a:lnTo>
                  <a:lnTo>
                    <a:pt x="11" y="46"/>
                  </a:lnTo>
                  <a:lnTo>
                    <a:pt x="18" y="44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8742" name="Freeform 2129"/>
            <p:cNvSpPr>
              <a:spLocks/>
            </p:cNvSpPr>
            <p:nvPr/>
          </p:nvSpPr>
          <p:spPr bwMode="auto">
            <a:xfrm>
              <a:off x="159" y="3286"/>
              <a:ext cx="6" cy="5"/>
            </a:xfrm>
            <a:custGeom>
              <a:avLst/>
              <a:gdLst>
                <a:gd name="T0" fmla="*/ 2 w 6"/>
                <a:gd name="T1" fmla="*/ 0 h 5"/>
                <a:gd name="T2" fmla="*/ 0 w 6"/>
                <a:gd name="T3" fmla="*/ 0 h 5"/>
                <a:gd name="T4" fmla="*/ 0 w 6"/>
                <a:gd name="T5" fmla="*/ 4 h 5"/>
                <a:gd name="T6" fmla="*/ 6 w 6"/>
                <a:gd name="T7" fmla="*/ 2 h 5"/>
                <a:gd name="T8" fmla="*/ 5 w 6"/>
                <a:gd name="T9" fmla="*/ 5 h 5"/>
                <a:gd name="T10" fmla="*/ 2 w 6"/>
                <a:gd name="T11" fmla="*/ 0 h 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"/>
                <a:gd name="T19" fmla="*/ 0 h 5"/>
                <a:gd name="T20" fmla="*/ 6 w 6"/>
                <a:gd name="T21" fmla="*/ 5 h 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" h="5">
                  <a:moveTo>
                    <a:pt x="2" y="0"/>
                  </a:moveTo>
                  <a:lnTo>
                    <a:pt x="0" y="0"/>
                  </a:lnTo>
                  <a:lnTo>
                    <a:pt x="0" y="4"/>
                  </a:lnTo>
                  <a:lnTo>
                    <a:pt x="6" y="2"/>
                  </a:lnTo>
                  <a:lnTo>
                    <a:pt x="5" y="5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8743" name="Freeform 2130"/>
            <p:cNvSpPr>
              <a:spLocks/>
            </p:cNvSpPr>
            <p:nvPr/>
          </p:nvSpPr>
          <p:spPr bwMode="auto">
            <a:xfrm>
              <a:off x="110" y="3331"/>
              <a:ext cx="65" cy="22"/>
            </a:xfrm>
            <a:custGeom>
              <a:avLst/>
              <a:gdLst>
                <a:gd name="T0" fmla="*/ 65 w 65"/>
                <a:gd name="T1" fmla="*/ 5 h 22"/>
                <a:gd name="T2" fmla="*/ 62 w 65"/>
                <a:gd name="T3" fmla="*/ 0 h 22"/>
                <a:gd name="T4" fmla="*/ 0 w 65"/>
                <a:gd name="T5" fmla="*/ 17 h 22"/>
                <a:gd name="T6" fmla="*/ 3 w 65"/>
                <a:gd name="T7" fmla="*/ 22 h 22"/>
                <a:gd name="T8" fmla="*/ 65 w 65"/>
                <a:gd name="T9" fmla="*/ 5 h 2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5"/>
                <a:gd name="T16" fmla="*/ 0 h 22"/>
                <a:gd name="T17" fmla="*/ 65 w 65"/>
                <a:gd name="T18" fmla="*/ 22 h 2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5" h="22">
                  <a:moveTo>
                    <a:pt x="65" y="5"/>
                  </a:moveTo>
                  <a:lnTo>
                    <a:pt x="62" y="0"/>
                  </a:lnTo>
                  <a:lnTo>
                    <a:pt x="0" y="17"/>
                  </a:lnTo>
                  <a:lnTo>
                    <a:pt x="3" y="22"/>
                  </a:lnTo>
                  <a:lnTo>
                    <a:pt x="65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8744" name="Freeform 2131"/>
            <p:cNvSpPr>
              <a:spLocks/>
            </p:cNvSpPr>
            <p:nvPr/>
          </p:nvSpPr>
          <p:spPr bwMode="auto">
            <a:xfrm>
              <a:off x="170" y="3331"/>
              <a:ext cx="7" cy="5"/>
            </a:xfrm>
            <a:custGeom>
              <a:avLst/>
              <a:gdLst>
                <a:gd name="T0" fmla="*/ 7 w 7"/>
                <a:gd name="T1" fmla="*/ 1 h 5"/>
                <a:gd name="T2" fmla="*/ 7 w 7"/>
                <a:gd name="T3" fmla="*/ 5 h 5"/>
                <a:gd name="T4" fmla="*/ 5 w 7"/>
                <a:gd name="T5" fmla="*/ 5 h 5"/>
                <a:gd name="T6" fmla="*/ 2 w 7"/>
                <a:gd name="T7" fmla="*/ 0 h 5"/>
                <a:gd name="T8" fmla="*/ 0 w 7"/>
                <a:gd name="T9" fmla="*/ 3 h 5"/>
                <a:gd name="T10" fmla="*/ 7 w 7"/>
                <a:gd name="T11" fmla="*/ 1 h 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7"/>
                <a:gd name="T19" fmla="*/ 0 h 5"/>
                <a:gd name="T20" fmla="*/ 7 w 7"/>
                <a:gd name="T21" fmla="*/ 5 h 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7" h="5">
                  <a:moveTo>
                    <a:pt x="7" y="1"/>
                  </a:moveTo>
                  <a:lnTo>
                    <a:pt x="7" y="5"/>
                  </a:lnTo>
                  <a:lnTo>
                    <a:pt x="5" y="5"/>
                  </a:lnTo>
                  <a:lnTo>
                    <a:pt x="2" y="0"/>
                  </a:lnTo>
                  <a:lnTo>
                    <a:pt x="0" y="3"/>
                  </a:lnTo>
                  <a:lnTo>
                    <a:pt x="7" y="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8745" name="Freeform 2132"/>
            <p:cNvSpPr>
              <a:spLocks/>
            </p:cNvSpPr>
            <p:nvPr/>
          </p:nvSpPr>
          <p:spPr bwMode="auto">
            <a:xfrm>
              <a:off x="80" y="3240"/>
              <a:ext cx="33" cy="112"/>
            </a:xfrm>
            <a:custGeom>
              <a:avLst/>
              <a:gdLst>
                <a:gd name="T0" fmla="*/ 28 w 33"/>
                <a:gd name="T1" fmla="*/ 112 h 112"/>
                <a:gd name="T2" fmla="*/ 33 w 33"/>
                <a:gd name="T3" fmla="*/ 108 h 112"/>
                <a:gd name="T4" fmla="*/ 4 w 33"/>
                <a:gd name="T5" fmla="*/ 0 h 112"/>
                <a:gd name="T6" fmla="*/ 0 w 33"/>
                <a:gd name="T7" fmla="*/ 3 h 112"/>
                <a:gd name="T8" fmla="*/ 28 w 33"/>
                <a:gd name="T9" fmla="*/ 112 h 1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3"/>
                <a:gd name="T16" fmla="*/ 0 h 112"/>
                <a:gd name="T17" fmla="*/ 33 w 33"/>
                <a:gd name="T18" fmla="*/ 112 h 11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3" h="112">
                  <a:moveTo>
                    <a:pt x="28" y="112"/>
                  </a:moveTo>
                  <a:lnTo>
                    <a:pt x="33" y="108"/>
                  </a:lnTo>
                  <a:lnTo>
                    <a:pt x="4" y="0"/>
                  </a:lnTo>
                  <a:lnTo>
                    <a:pt x="0" y="3"/>
                  </a:lnTo>
                  <a:lnTo>
                    <a:pt x="28" y="11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8746" name="Freeform 2133"/>
            <p:cNvSpPr>
              <a:spLocks/>
            </p:cNvSpPr>
            <p:nvPr/>
          </p:nvSpPr>
          <p:spPr bwMode="auto">
            <a:xfrm>
              <a:off x="108" y="3348"/>
              <a:ext cx="5" cy="7"/>
            </a:xfrm>
            <a:custGeom>
              <a:avLst/>
              <a:gdLst>
                <a:gd name="T0" fmla="*/ 5 w 5"/>
                <a:gd name="T1" fmla="*/ 5 h 7"/>
                <a:gd name="T2" fmla="*/ 0 w 5"/>
                <a:gd name="T3" fmla="*/ 7 h 7"/>
                <a:gd name="T4" fmla="*/ 0 w 5"/>
                <a:gd name="T5" fmla="*/ 4 h 7"/>
                <a:gd name="T6" fmla="*/ 5 w 5"/>
                <a:gd name="T7" fmla="*/ 0 h 7"/>
                <a:gd name="T8" fmla="*/ 2 w 5"/>
                <a:gd name="T9" fmla="*/ 0 h 7"/>
                <a:gd name="T10" fmla="*/ 5 w 5"/>
                <a:gd name="T11" fmla="*/ 5 h 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"/>
                <a:gd name="T19" fmla="*/ 0 h 7"/>
                <a:gd name="T20" fmla="*/ 5 w 5"/>
                <a:gd name="T21" fmla="*/ 7 h 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" h="7">
                  <a:moveTo>
                    <a:pt x="5" y="5"/>
                  </a:moveTo>
                  <a:lnTo>
                    <a:pt x="0" y="7"/>
                  </a:lnTo>
                  <a:lnTo>
                    <a:pt x="0" y="4"/>
                  </a:lnTo>
                  <a:lnTo>
                    <a:pt x="5" y="0"/>
                  </a:lnTo>
                  <a:lnTo>
                    <a:pt x="2" y="0"/>
                  </a:lnTo>
                  <a:lnTo>
                    <a:pt x="5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8747" name="Freeform 2134"/>
            <p:cNvSpPr>
              <a:spLocks/>
            </p:cNvSpPr>
            <p:nvPr/>
          </p:nvSpPr>
          <p:spPr bwMode="auto">
            <a:xfrm>
              <a:off x="83" y="2944"/>
              <a:ext cx="1093" cy="301"/>
            </a:xfrm>
            <a:custGeom>
              <a:avLst/>
              <a:gdLst>
                <a:gd name="T0" fmla="*/ 0 w 1093"/>
                <a:gd name="T1" fmla="*/ 295 h 301"/>
                <a:gd name="T2" fmla="*/ 1 w 1093"/>
                <a:gd name="T3" fmla="*/ 301 h 301"/>
                <a:gd name="T4" fmla="*/ 1093 w 1093"/>
                <a:gd name="T5" fmla="*/ 7 h 301"/>
                <a:gd name="T6" fmla="*/ 1092 w 1093"/>
                <a:gd name="T7" fmla="*/ 0 h 301"/>
                <a:gd name="T8" fmla="*/ 0 w 1093"/>
                <a:gd name="T9" fmla="*/ 295 h 30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93"/>
                <a:gd name="T16" fmla="*/ 0 h 301"/>
                <a:gd name="T17" fmla="*/ 1093 w 1093"/>
                <a:gd name="T18" fmla="*/ 301 h 30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93" h="301">
                  <a:moveTo>
                    <a:pt x="0" y="295"/>
                  </a:moveTo>
                  <a:lnTo>
                    <a:pt x="1" y="301"/>
                  </a:lnTo>
                  <a:lnTo>
                    <a:pt x="1093" y="7"/>
                  </a:lnTo>
                  <a:lnTo>
                    <a:pt x="1092" y="0"/>
                  </a:lnTo>
                  <a:lnTo>
                    <a:pt x="0" y="29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8748" name="Freeform 2135"/>
            <p:cNvSpPr>
              <a:spLocks/>
            </p:cNvSpPr>
            <p:nvPr/>
          </p:nvSpPr>
          <p:spPr bwMode="auto">
            <a:xfrm>
              <a:off x="78" y="3239"/>
              <a:ext cx="6" cy="6"/>
            </a:xfrm>
            <a:custGeom>
              <a:avLst/>
              <a:gdLst>
                <a:gd name="T0" fmla="*/ 2 w 6"/>
                <a:gd name="T1" fmla="*/ 4 h 6"/>
                <a:gd name="T2" fmla="*/ 0 w 6"/>
                <a:gd name="T3" fmla="*/ 1 h 6"/>
                <a:gd name="T4" fmla="*/ 5 w 6"/>
                <a:gd name="T5" fmla="*/ 0 h 6"/>
                <a:gd name="T6" fmla="*/ 6 w 6"/>
                <a:gd name="T7" fmla="*/ 6 h 6"/>
                <a:gd name="T8" fmla="*/ 6 w 6"/>
                <a:gd name="T9" fmla="*/ 1 h 6"/>
                <a:gd name="T10" fmla="*/ 2 w 6"/>
                <a:gd name="T11" fmla="*/ 4 h 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"/>
                <a:gd name="T19" fmla="*/ 0 h 6"/>
                <a:gd name="T20" fmla="*/ 6 w 6"/>
                <a:gd name="T21" fmla="*/ 6 h 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" h="6">
                  <a:moveTo>
                    <a:pt x="2" y="4"/>
                  </a:moveTo>
                  <a:lnTo>
                    <a:pt x="0" y="1"/>
                  </a:lnTo>
                  <a:lnTo>
                    <a:pt x="5" y="0"/>
                  </a:lnTo>
                  <a:lnTo>
                    <a:pt x="6" y="6"/>
                  </a:lnTo>
                  <a:lnTo>
                    <a:pt x="6" y="1"/>
                  </a:lnTo>
                  <a:lnTo>
                    <a:pt x="2" y="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8749" name="Freeform 2136"/>
            <p:cNvSpPr>
              <a:spLocks/>
            </p:cNvSpPr>
            <p:nvPr/>
          </p:nvSpPr>
          <p:spPr bwMode="auto">
            <a:xfrm>
              <a:off x="1161" y="2902"/>
              <a:ext cx="15" cy="47"/>
            </a:xfrm>
            <a:custGeom>
              <a:avLst/>
              <a:gdLst>
                <a:gd name="T0" fmla="*/ 11 w 15"/>
                <a:gd name="T1" fmla="*/ 47 h 47"/>
                <a:gd name="T2" fmla="*/ 15 w 15"/>
                <a:gd name="T3" fmla="*/ 44 h 47"/>
                <a:gd name="T4" fmla="*/ 4 w 15"/>
                <a:gd name="T5" fmla="*/ 0 h 47"/>
                <a:gd name="T6" fmla="*/ 0 w 15"/>
                <a:gd name="T7" fmla="*/ 3 h 47"/>
                <a:gd name="T8" fmla="*/ 11 w 15"/>
                <a:gd name="T9" fmla="*/ 47 h 4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5"/>
                <a:gd name="T16" fmla="*/ 0 h 47"/>
                <a:gd name="T17" fmla="*/ 15 w 15"/>
                <a:gd name="T18" fmla="*/ 47 h 4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5" h="47">
                  <a:moveTo>
                    <a:pt x="11" y="47"/>
                  </a:moveTo>
                  <a:lnTo>
                    <a:pt x="15" y="44"/>
                  </a:lnTo>
                  <a:lnTo>
                    <a:pt x="4" y="0"/>
                  </a:lnTo>
                  <a:lnTo>
                    <a:pt x="0" y="3"/>
                  </a:lnTo>
                  <a:lnTo>
                    <a:pt x="11" y="4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8750" name="Freeform 2137"/>
            <p:cNvSpPr>
              <a:spLocks/>
            </p:cNvSpPr>
            <p:nvPr/>
          </p:nvSpPr>
          <p:spPr bwMode="auto">
            <a:xfrm>
              <a:off x="1172" y="2944"/>
              <a:ext cx="6" cy="7"/>
            </a:xfrm>
            <a:custGeom>
              <a:avLst/>
              <a:gdLst>
                <a:gd name="T0" fmla="*/ 4 w 6"/>
                <a:gd name="T1" fmla="*/ 7 h 7"/>
                <a:gd name="T2" fmla="*/ 6 w 6"/>
                <a:gd name="T3" fmla="*/ 7 h 7"/>
                <a:gd name="T4" fmla="*/ 4 w 6"/>
                <a:gd name="T5" fmla="*/ 2 h 7"/>
                <a:gd name="T6" fmla="*/ 0 w 6"/>
                <a:gd name="T7" fmla="*/ 5 h 7"/>
                <a:gd name="T8" fmla="*/ 3 w 6"/>
                <a:gd name="T9" fmla="*/ 0 h 7"/>
                <a:gd name="T10" fmla="*/ 4 w 6"/>
                <a:gd name="T11" fmla="*/ 7 h 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"/>
                <a:gd name="T19" fmla="*/ 0 h 7"/>
                <a:gd name="T20" fmla="*/ 6 w 6"/>
                <a:gd name="T21" fmla="*/ 7 h 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" h="7">
                  <a:moveTo>
                    <a:pt x="4" y="7"/>
                  </a:moveTo>
                  <a:lnTo>
                    <a:pt x="6" y="7"/>
                  </a:lnTo>
                  <a:lnTo>
                    <a:pt x="4" y="2"/>
                  </a:lnTo>
                  <a:lnTo>
                    <a:pt x="0" y="5"/>
                  </a:lnTo>
                  <a:lnTo>
                    <a:pt x="3" y="0"/>
                  </a:lnTo>
                  <a:lnTo>
                    <a:pt x="4" y="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8751" name="Freeform 2138"/>
            <p:cNvSpPr>
              <a:spLocks/>
            </p:cNvSpPr>
            <p:nvPr/>
          </p:nvSpPr>
          <p:spPr bwMode="auto">
            <a:xfrm>
              <a:off x="1159" y="2900"/>
              <a:ext cx="6" cy="6"/>
            </a:xfrm>
            <a:custGeom>
              <a:avLst/>
              <a:gdLst>
                <a:gd name="T0" fmla="*/ 2 w 6"/>
                <a:gd name="T1" fmla="*/ 5 h 6"/>
                <a:gd name="T2" fmla="*/ 0 w 6"/>
                <a:gd name="T3" fmla="*/ 2 h 6"/>
                <a:gd name="T4" fmla="*/ 5 w 6"/>
                <a:gd name="T5" fmla="*/ 0 h 6"/>
                <a:gd name="T6" fmla="*/ 6 w 6"/>
                <a:gd name="T7" fmla="*/ 6 h 6"/>
                <a:gd name="T8" fmla="*/ 6 w 6"/>
                <a:gd name="T9" fmla="*/ 2 h 6"/>
                <a:gd name="T10" fmla="*/ 2 w 6"/>
                <a:gd name="T11" fmla="*/ 5 h 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"/>
                <a:gd name="T19" fmla="*/ 0 h 6"/>
                <a:gd name="T20" fmla="*/ 6 w 6"/>
                <a:gd name="T21" fmla="*/ 6 h 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" h="6">
                  <a:moveTo>
                    <a:pt x="2" y="5"/>
                  </a:moveTo>
                  <a:lnTo>
                    <a:pt x="0" y="2"/>
                  </a:lnTo>
                  <a:lnTo>
                    <a:pt x="5" y="0"/>
                  </a:lnTo>
                  <a:lnTo>
                    <a:pt x="6" y="6"/>
                  </a:lnTo>
                  <a:lnTo>
                    <a:pt x="6" y="2"/>
                  </a:lnTo>
                  <a:lnTo>
                    <a:pt x="2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8752" name="Freeform 2139"/>
            <p:cNvSpPr>
              <a:spLocks/>
            </p:cNvSpPr>
            <p:nvPr/>
          </p:nvSpPr>
          <p:spPr bwMode="auto">
            <a:xfrm>
              <a:off x="1043" y="2312"/>
              <a:ext cx="1466" cy="542"/>
            </a:xfrm>
            <a:custGeom>
              <a:avLst/>
              <a:gdLst>
                <a:gd name="T0" fmla="*/ 1081 w 1466"/>
                <a:gd name="T1" fmla="*/ 95 h 542"/>
                <a:gd name="T2" fmla="*/ 1144 w 1466"/>
                <a:gd name="T3" fmla="*/ 78 h 542"/>
                <a:gd name="T4" fmla="*/ 1156 w 1466"/>
                <a:gd name="T5" fmla="*/ 124 h 542"/>
                <a:gd name="T6" fmla="*/ 1240 w 1466"/>
                <a:gd name="T7" fmla="*/ 101 h 542"/>
                <a:gd name="T8" fmla="*/ 1227 w 1466"/>
                <a:gd name="T9" fmla="*/ 55 h 542"/>
                <a:gd name="T10" fmla="*/ 1291 w 1466"/>
                <a:gd name="T11" fmla="*/ 39 h 542"/>
                <a:gd name="T12" fmla="*/ 1302 w 1466"/>
                <a:gd name="T13" fmla="*/ 84 h 542"/>
                <a:gd name="T14" fmla="*/ 1386 w 1466"/>
                <a:gd name="T15" fmla="*/ 62 h 542"/>
                <a:gd name="T16" fmla="*/ 1373 w 1466"/>
                <a:gd name="T17" fmla="*/ 17 h 542"/>
                <a:gd name="T18" fmla="*/ 1437 w 1466"/>
                <a:gd name="T19" fmla="*/ 0 h 542"/>
                <a:gd name="T20" fmla="*/ 1466 w 1466"/>
                <a:gd name="T21" fmla="*/ 108 h 542"/>
                <a:gd name="T22" fmla="*/ 1402 w 1466"/>
                <a:gd name="T23" fmla="*/ 125 h 542"/>
                <a:gd name="T24" fmla="*/ 1415 w 1466"/>
                <a:gd name="T25" fmla="*/ 170 h 542"/>
                <a:gd name="T26" fmla="*/ 1332 w 1466"/>
                <a:gd name="T27" fmla="*/ 192 h 542"/>
                <a:gd name="T28" fmla="*/ 1319 w 1466"/>
                <a:gd name="T29" fmla="*/ 147 h 542"/>
                <a:gd name="T30" fmla="*/ 372 w 1466"/>
                <a:gd name="T31" fmla="*/ 400 h 542"/>
                <a:gd name="T32" fmla="*/ 385 w 1466"/>
                <a:gd name="T33" fmla="*/ 446 h 542"/>
                <a:gd name="T34" fmla="*/ 321 w 1466"/>
                <a:gd name="T35" fmla="*/ 462 h 542"/>
                <a:gd name="T36" fmla="*/ 310 w 1466"/>
                <a:gd name="T37" fmla="*/ 418 h 542"/>
                <a:gd name="T38" fmla="*/ 226 w 1466"/>
                <a:gd name="T39" fmla="*/ 440 h 542"/>
                <a:gd name="T40" fmla="*/ 238 w 1466"/>
                <a:gd name="T41" fmla="*/ 485 h 542"/>
                <a:gd name="T42" fmla="*/ 175 w 1466"/>
                <a:gd name="T43" fmla="*/ 502 h 542"/>
                <a:gd name="T44" fmla="*/ 164 w 1466"/>
                <a:gd name="T45" fmla="*/ 458 h 542"/>
                <a:gd name="T46" fmla="*/ 79 w 1466"/>
                <a:gd name="T47" fmla="*/ 480 h 542"/>
                <a:gd name="T48" fmla="*/ 92 w 1466"/>
                <a:gd name="T49" fmla="*/ 524 h 542"/>
                <a:gd name="T50" fmla="*/ 29 w 1466"/>
                <a:gd name="T51" fmla="*/ 542 h 542"/>
                <a:gd name="T52" fmla="*/ 0 w 1466"/>
                <a:gd name="T53" fmla="*/ 434 h 542"/>
                <a:gd name="T54" fmla="*/ 1094 w 1466"/>
                <a:gd name="T55" fmla="*/ 141 h 542"/>
                <a:gd name="T56" fmla="*/ 1081 w 1466"/>
                <a:gd name="T57" fmla="*/ 95 h 542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1466"/>
                <a:gd name="T88" fmla="*/ 0 h 542"/>
                <a:gd name="T89" fmla="*/ 1466 w 1466"/>
                <a:gd name="T90" fmla="*/ 542 h 542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1466" h="542">
                  <a:moveTo>
                    <a:pt x="1081" y="95"/>
                  </a:moveTo>
                  <a:lnTo>
                    <a:pt x="1144" y="78"/>
                  </a:lnTo>
                  <a:lnTo>
                    <a:pt x="1156" y="124"/>
                  </a:lnTo>
                  <a:lnTo>
                    <a:pt x="1240" y="101"/>
                  </a:lnTo>
                  <a:lnTo>
                    <a:pt x="1227" y="55"/>
                  </a:lnTo>
                  <a:lnTo>
                    <a:pt x="1291" y="39"/>
                  </a:lnTo>
                  <a:lnTo>
                    <a:pt x="1302" y="84"/>
                  </a:lnTo>
                  <a:lnTo>
                    <a:pt x="1386" y="62"/>
                  </a:lnTo>
                  <a:lnTo>
                    <a:pt x="1373" y="17"/>
                  </a:lnTo>
                  <a:lnTo>
                    <a:pt x="1437" y="0"/>
                  </a:lnTo>
                  <a:lnTo>
                    <a:pt x="1466" y="108"/>
                  </a:lnTo>
                  <a:lnTo>
                    <a:pt x="1402" y="125"/>
                  </a:lnTo>
                  <a:lnTo>
                    <a:pt x="1415" y="170"/>
                  </a:lnTo>
                  <a:lnTo>
                    <a:pt x="1332" y="192"/>
                  </a:lnTo>
                  <a:lnTo>
                    <a:pt x="1319" y="147"/>
                  </a:lnTo>
                  <a:lnTo>
                    <a:pt x="372" y="400"/>
                  </a:lnTo>
                  <a:lnTo>
                    <a:pt x="385" y="446"/>
                  </a:lnTo>
                  <a:lnTo>
                    <a:pt x="321" y="462"/>
                  </a:lnTo>
                  <a:lnTo>
                    <a:pt x="310" y="418"/>
                  </a:lnTo>
                  <a:lnTo>
                    <a:pt x="226" y="440"/>
                  </a:lnTo>
                  <a:lnTo>
                    <a:pt x="238" y="485"/>
                  </a:lnTo>
                  <a:lnTo>
                    <a:pt x="175" y="502"/>
                  </a:lnTo>
                  <a:lnTo>
                    <a:pt x="164" y="458"/>
                  </a:lnTo>
                  <a:lnTo>
                    <a:pt x="79" y="480"/>
                  </a:lnTo>
                  <a:lnTo>
                    <a:pt x="92" y="524"/>
                  </a:lnTo>
                  <a:lnTo>
                    <a:pt x="29" y="542"/>
                  </a:lnTo>
                  <a:lnTo>
                    <a:pt x="0" y="434"/>
                  </a:lnTo>
                  <a:lnTo>
                    <a:pt x="1094" y="141"/>
                  </a:lnTo>
                  <a:lnTo>
                    <a:pt x="1081" y="95"/>
                  </a:lnTo>
                  <a:close/>
                </a:path>
              </a:pathLst>
            </a:custGeom>
            <a:solidFill>
              <a:srgbClr val="AD15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8753" name="Freeform 2140"/>
            <p:cNvSpPr>
              <a:spLocks/>
            </p:cNvSpPr>
            <p:nvPr/>
          </p:nvSpPr>
          <p:spPr bwMode="auto">
            <a:xfrm>
              <a:off x="2124" y="2386"/>
              <a:ext cx="65" cy="24"/>
            </a:xfrm>
            <a:custGeom>
              <a:avLst/>
              <a:gdLst>
                <a:gd name="T0" fmla="*/ 0 w 65"/>
                <a:gd name="T1" fmla="*/ 18 h 24"/>
                <a:gd name="T2" fmla="*/ 1 w 65"/>
                <a:gd name="T3" fmla="*/ 24 h 24"/>
                <a:gd name="T4" fmla="*/ 65 w 65"/>
                <a:gd name="T5" fmla="*/ 7 h 24"/>
                <a:gd name="T6" fmla="*/ 63 w 65"/>
                <a:gd name="T7" fmla="*/ 0 h 24"/>
                <a:gd name="T8" fmla="*/ 0 w 65"/>
                <a:gd name="T9" fmla="*/ 18 h 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5"/>
                <a:gd name="T16" fmla="*/ 0 h 24"/>
                <a:gd name="T17" fmla="*/ 65 w 65"/>
                <a:gd name="T18" fmla="*/ 24 h 2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5" h="24">
                  <a:moveTo>
                    <a:pt x="0" y="18"/>
                  </a:moveTo>
                  <a:lnTo>
                    <a:pt x="1" y="24"/>
                  </a:lnTo>
                  <a:lnTo>
                    <a:pt x="65" y="7"/>
                  </a:lnTo>
                  <a:lnTo>
                    <a:pt x="63" y="0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8754" name="Freeform 2141"/>
            <p:cNvSpPr>
              <a:spLocks/>
            </p:cNvSpPr>
            <p:nvPr/>
          </p:nvSpPr>
          <p:spPr bwMode="auto">
            <a:xfrm>
              <a:off x="2184" y="2390"/>
              <a:ext cx="18" cy="47"/>
            </a:xfrm>
            <a:custGeom>
              <a:avLst/>
              <a:gdLst>
                <a:gd name="T0" fmla="*/ 7 w 18"/>
                <a:gd name="T1" fmla="*/ 0 h 47"/>
                <a:gd name="T2" fmla="*/ 0 w 18"/>
                <a:gd name="T3" fmla="*/ 1 h 47"/>
                <a:gd name="T4" fmla="*/ 11 w 18"/>
                <a:gd name="T5" fmla="*/ 47 h 47"/>
                <a:gd name="T6" fmla="*/ 18 w 18"/>
                <a:gd name="T7" fmla="*/ 46 h 47"/>
                <a:gd name="T8" fmla="*/ 7 w 18"/>
                <a:gd name="T9" fmla="*/ 0 h 4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"/>
                <a:gd name="T16" fmla="*/ 0 h 47"/>
                <a:gd name="T17" fmla="*/ 18 w 18"/>
                <a:gd name="T18" fmla="*/ 47 h 4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" h="47">
                  <a:moveTo>
                    <a:pt x="7" y="0"/>
                  </a:moveTo>
                  <a:lnTo>
                    <a:pt x="0" y="1"/>
                  </a:lnTo>
                  <a:lnTo>
                    <a:pt x="11" y="47"/>
                  </a:lnTo>
                  <a:lnTo>
                    <a:pt x="18" y="46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8755" name="Freeform 2142"/>
            <p:cNvSpPr>
              <a:spLocks/>
            </p:cNvSpPr>
            <p:nvPr/>
          </p:nvSpPr>
          <p:spPr bwMode="auto">
            <a:xfrm>
              <a:off x="2184" y="2386"/>
              <a:ext cx="7" cy="7"/>
            </a:xfrm>
            <a:custGeom>
              <a:avLst/>
              <a:gdLst>
                <a:gd name="T0" fmla="*/ 3 w 7"/>
                <a:gd name="T1" fmla="*/ 0 h 7"/>
                <a:gd name="T2" fmla="*/ 5 w 7"/>
                <a:gd name="T3" fmla="*/ 0 h 7"/>
                <a:gd name="T4" fmla="*/ 7 w 7"/>
                <a:gd name="T5" fmla="*/ 4 h 7"/>
                <a:gd name="T6" fmla="*/ 0 w 7"/>
                <a:gd name="T7" fmla="*/ 5 h 7"/>
                <a:gd name="T8" fmla="*/ 5 w 7"/>
                <a:gd name="T9" fmla="*/ 7 h 7"/>
                <a:gd name="T10" fmla="*/ 3 w 7"/>
                <a:gd name="T11" fmla="*/ 0 h 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7"/>
                <a:gd name="T19" fmla="*/ 0 h 7"/>
                <a:gd name="T20" fmla="*/ 7 w 7"/>
                <a:gd name="T21" fmla="*/ 7 h 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7" h="7">
                  <a:moveTo>
                    <a:pt x="3" y="0"/>
                  </a:moveTo>
                  <a:lnTo>
                    <a:pt x="5" y="0"/>
                  </a:lnTo>
                  <a:lnTo>
                    <a:pt x="7" y="4"/>
                  </a:lnTo>
                  <a:lnTo>
                    <a:pt x="0" y="5"/>
                  </a:lnTo>
                  <a:lnTo>
                    <a:pt x="5" y="7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8756" name="Freeform 2143"/>
            <p:cNvSpPr>
              <a:spLocks/>
            </p:cNvSpPr>
            <p:nvPr/>
          </p:nvSpPr>
          <p:spPr bwMode="auto">
            <a:xfrm>
              <a:off x="2199" y="2410"/>
              <a:ext cx="85" cy="29"/>
            </a:xfrm>
            <a:custGeom>
              <a:avLst/>
              <a:gdLst>
                <a:gd name="T0" fmla="*/ 0 w 85"/>
                <a:gd name="T1" fmla="*/ 22 h 29"/>
                <a:gd name="T2" fmla="*/ 1 w 85"/>
                <a:gd name="T3" fmla="*/ 29 h 29"/>
                <a:gd name="T4" fmla="*/ 85 w 85"/>
                <a:gd name="T5" fmla="*/ 7 h 29"/>
                <a:gd name="T6" fmla="*/ 84 w 85"/>
                <a:gd name="T7" fmla="*/ 0 h 29"/>
                <a:gd name="T8" fmla="*/ 0 w 85"/>
                <a:gd name="T9" fmla="*/ 22 h 2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5"/>
                <a:gd name="T16" fmla="*/ 0 h 29"/>
                <a:gd name="T17" fmla="*/ 85 w 85"/>
                <a:gd name="T18" fmla="*/ 29 h 2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5" h="29">
                  <a:moveTo>
                    <a:pt x="0" y="22"/>
                  </a:moveTo>
                  <a:lnTo>
                    <a:pt x="1" y="29"/>
                  </a:lnTo>
                  <a:lnTo>
                    <a:pt x="85" y="7"/>
                  </a:lnTo>
                  <a:lnTo>
                    <a:pt x="84" y="0"/>
                  </a:lnTo>
                  <a:lnTo>
                    <a:pt x="0" y="2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8757" name="Freeform 2144"/>
            <p:cNvSpPr>
              <a:spLocks/>
            </p:cNvSpPr>
            <p:nvPr/>
          </p:nvSpPr>
          <p:spPr bwMode="auto">
            <a:xfrm>
              <a:off x="2195" y="2432"/>
              <a:ext cx="7" cy="8"/>
            </a:xfrm>
            <a:custGeom>
              <a:avLst/>
              <a:gdLst>
                <a:gd name="T0" fmla="*/ 0 w 7"/>
                <a:gd name="T1" fmla="*/ 5 h 8"/>
                <a:gd name="T2" fmla="*/ 0 w 7"/>
                <a:gd name="T3" fmla="*/ 8 h 8"/>
                <a:gd name="T4" fmla="*/ 5 w 7"/>
                <a:gd name="T5" fmla="*/ 7 h 8"/>
                <a:gd name="T6" fmla="*/ 4 w 7"/>
                <a:gd name="T7" fmla="*/ 0 h 8"/>
                <a:gd name="T8" fmla="*/ 7 w 7"/>
                <a:gd name="T9" fmla="*/ 4 h 8"/>
                <a:gd name="T10" fmla="*/ 0 w 7"/>
                <a:gd name="T11" fmla="*/ 5 h 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7"/>
                <a:gd name="T19" fmla="*/ 0 h 8"/>
                <a:gd name="T20" fmla="*/ 7 w 7"/>
                <a:gd name="T21" fmla="*/ 8 h 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7" h="8">
                  <a:moveTo>
                    <a:pt x="0" y="5"/>
                  </a:moveTo>
                  <a:lnTo>
                    <a:pt x="0" y="8"/>
                  </a:lnTo>
                  <a:lnTo>
                    <a:pt x="5" y="7"/>
                  </a:lnTo>
                  <a:lnTo>
                    <a:pt x="4" y="0"/>
                  </a:lnTo>
                  <a:lnTo>
                    <a:pt x="7" y="4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8758" name="Freeform 2145"/>
            <p:cNvSpPr>
              <a:spLocks/>
            </p:cNvSpPr>
            <p:nvPr/>
          </p:nvSpPr>
          <p:spPr bwMode="auto">
            <a:xfrm>
              <a:off x="2267" y="2366"/>
              <a:ext cx="17" cy="49"/>
            </a:xfrm>
            <a:custGeom>
              <a:avLst/>
              <a:gdLst>
                <a:gd name="T0" fmla="*/ 13 w 17"/>
                <a:gd name="T1" fmla="*/ 49 h 49"/>
                <a:gd name="T2" fmla="*/ 17 w 17"/>
                <a:gd name="T3" fmla="*/ 46 h 49"/>
                <a:gd name="T4" fmla="*/ 5 w 17"/>
                <a:gd name="T5" fmla="*/ 0 h 49"/>
                <a:gd name="T6" fmla="*/ 0 w 17"/>
                <a:gd name="T7" fmla="*/ 3 h 49"/>
                <a:gd name="T8" fmla="*/ 13 w 17"/>
                <a:gd name="T9" fmla="*/ 49 h 4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49"/>
                <a:gd name="T17" fmla="*/ 17 w 17"/>
                <a:gd name="T18" fmla="*/ 49 h 4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49">
                  <a:moveTo>
                    <a:pt x="13" y="49"/>
                  </a:moveTo>
                  <a:lnTo>
                    <a:pt x="17" y="46"/>
                  </a:lnTo>
                  <a:lnTo>
                    <a:pt x="5" y="0"/>
                  </a:lnTo>
                  <a:lnTo>
                    <a:pt x="0" y="3"/>
                  </a:lnTo>
                  <a:lnTo>
                    <a:pt x="13" y="4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8759" name="Freeform 2146"/>
            <p:cNvSpPr>
              <a:spLocks/>
            </p:cNvSpPr>
            <p:nvPr/>
          </p:nvSpPr>
          <p:spPr bwMode="auto">
            <a:xfrm>
              <a:off x="2280" y="2410"/>
              <a:ext cx="6" cy="7"/>
            </a:xfrm>
            <a:custGeom>
              <a:avLst/>
              <a:gdLst>
                <a:gd name="T0" fmla="*/ 4 w 6"/>
                <a:gd name="T1" fmla="*/ 7 h 7"/>
                <a:gd name="T2" fmla="*/ 6 w 6"/>
                <a:gd name="T3" fmla="*/ 7 h 7"/>
                <a:gd name="T4" fmla="*/ 4 w 6"/>
                <a:gd name="T5" fmla="*/ 2 h 7"/>
                <a:gd name="T6" fmla="*/ 0 w 6"/>
                <a:gd name="T7" fmla="*/ 5 h 7"/>
                <a:gd name="T8" fmla="*/ 3 w 6"/>
                <a:gd name="T9" fmla="*/ 0 h 7"/>
                <a:gd name="T10" fmla="*/ 4 w 6"/>
                <a:gd name="T11" fmla="*/ 7 h 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"/>
                <a:gd name="T19" fmla="*/ 0 h 7"/>
                <a:gd name="T20" fmla="*/ 6 w 6"/>
                <a:gd name="T21" fmla="*/ 7 h 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" h="7">
                  <a:moveTo>
                    <a:pt x="4" y="7"/>
                  </a:moveTo>
                  <a:lnTo>
                    <a:pt x="6" y="7"/>
                  </a:lnTo>
                  <a:lnTo>
                    <a:pt x="4" y="2"/>
                  </a:lnTo>
                  <a:lnTo>
                    <a:pt x="0" y="5"/>
                  </a:lnTo>
                  <a:lnTo>
                    <a:pt x="3" y="0"/>
                  </a:lnTo>
                  <a:lnTo>
                    <a:pt x="4" y="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8760" name="Freeform 2147"/>
            <p:cNvSpPr>
              <a:spLocks/>
            </p:cNvSpPr>
            <p:nvPr/>
          </p:nvSpPr>
          <p:spPr bwMode="auto">
            <a:xfrm>
              <a:off x="2270" y="2348"/>
              <a:ext cx="65" cy="22"/>
            </a:xfrm>
            <a:custGeom>
              <a:avLst/>
              <a:gdLst>
                <a:gd name="T0" fmla="*/ 0 w 65"/>
                <a:gd name="T1" fmla="*/ 16 h 22"/>
                <a:gd name="T2" fmla="*/ 2 w 65"/>
                <a:gd name="T3" fmla="*/ 22 h 22"/>
                <a:gd name="T4" fmla="*/ 65 w 65"/>
                <a:gd name="T5" fmla="*/ 7 h 22"/>
                <a:gd name="T6" fmla="*/ 64 w 65"/>
                <a:gd name="T7" fmla="*/ 0 h 22"/>
                <a:gd name="T8" fmla="*/ 0 w 65"/>
                <a:gd name="T9" fmla="*/ 16 h 2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5"/>
                <a:gd name="T16" fmla="*/ 0 h 22"/>
                <a:gd name="T17" fmla="*/ 65 w 65"/>
                <a:gd name="T18" fmla="*/ 22 h 2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5" h="22">
                  <a:moveTo>
                    <a:pt x="0" y="16"/>
                  </a:moveTo>
                  <a:lnTo>
                    <a:pt x="2" y="22"/>
                  </a:lnTo>
                  <a:lnTo>
                    <a:pt x="65" y="7"/>
                  </a:lnTo>
                  <a:lnTo>
                    <a:pt x="64" y="0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8761" name="Freeform 2148"/>
            <p:cNvSpPr>
              <a:spLocks/>
            </p:cNvSpPr>
            <p:nvPr/>
          </p:nvSpPr>
          <p:spPr bwMode="auto">
            <a:xfrm>
              <a:off x="2265" y="2364"/>
              <a:ext cx="7" cy="6"/>
            </a:xfrm>
            <a:custGeom>
              <a:avLst/>
              <a:gdLst>
                <a:gd name="T0" fmla="*/ 2 w 7"/>
                <a:gd name="T1" fmla="*/ 5 h 6"/>
                <a:gd name="T2" fmla="*/ 0 w 7"/>
                <a:gd name="T3" fmla="*/ 2 h 6"/>
                <a:gd name="T4" fmla="*/ 5 w 7"/>
                <a:gd name="T5" fmla="*/ 0 h 6"/>
                <a:gd name="T6" fmla="*/ 7 w 7"/>
                <a:gd name="T7" fmla="*/ 6 h 6"/>
                <a:gd name="T8" fmla="*/ 7 w 7"/>
                <a:gd name="T9" fmla="*/ 2 h 6"/>
                <a:gd name="T10" fmla="*/ 2 w 7"/>
                <a:gd name="T11" fmla="*/ 5 h 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7"/>
                <a:gd name="T19" fmla="*/ 0 h 6"/>
                <a:gd name="T20" fmla="*/ 7 w 7"/>
                <a:gd name="T21" fmla="*/ 6 h 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7" h="6">
                  <a:moveTo>
                    <a:pt x="2" y="5"/>
                  </a:moveTo>
                  <a:lnTo>
                    <a:pt x="0" y="2"/>
                  </a:lnTo>
                  <a:lnTo>
                    <a:pt x="5" y="0"/>
                  </a:lnTo>
                  <a:lnTo>
                    <a:pt x="7" y="6"/>
                  </a:lnTo>
                  <a:lnTo>
                    <a:pt x="7" y="2"/>
                  </a:lnTo>
                  <a:lnTo>
                    <a:pt x="2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8762" name="Freeform 2149"/>
            <p:cNvSpPr>
              <a:spLocks/>
            </p:cNvSpPr>
            <p:nvPr/>
          </p:nvSpPr>
          <p:spPr bwMode="auto">
            <a:xfrm>
              <a:off x="2331" y="2351"/>
              <a:ext cx="17" cy="46"/>
            </a:xfrm>
            <a:custGeom>
              <a:avLst/>
              <a:gdLst>
                <a:gd name="T0" fmla="*/ 6 w 17"/>
                <a:gd name="T1" fmla="*/ 0 h 46"/>
                <a:gd name="T2" fmla="*/ 0 w 17"/>
                <a:gd name="T3" fmla="*/ 2 h 46"/>
                <a:gd name="T4" fmla="*/ 11 w 17"/>
                <a:gd name="T5" fmla="*/ 46 h 46"/>
                <a:gd name="T6" fmla="*/ 17 w 17"/>
                <a:gd name="T7" fmla="*/ 45 h 46"/>
                <a:gd name="T8" fmla="*/ 6 w 17"/>
                <a:gd name="T9" fmla="*/ 0 h 4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46"/>
                <a:gd name="T17" fmla="*/ 17 w 17"/>
                <a:gd name="T18" fmla="*/ 46 h 4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46">
                  <a:moveTo>
                    <a:pt x="6" y="0"/>
                  </a:moveTo>
                  <a:lnTo>
                    <a:pt x="0" y="2"/>
                  </a:lnTo>
                  <a:lnTo>
                    <a:pt x="11" y="46"/>
                  </a:lnTo>
                  <a:lnTo>
                    <a:pt x="17" y="45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8763" name="Freeform 2150"/>
            <p:cNvSpPr>
              <a:spLocks/>
            </p:cNvSpPr>
            <p:nvPr/>
          </p:nvSpPr>
          <p:spPr bwMode="auto">
            <a:xfrm>
              <a:off x="2331" y="2348"/>
              <a:ext cx="6" cy="7"/>
            </a:xfrm>
            <a:custGeom>
              <a:avLst/>
              <a:gdLst>
                <a:gd name="T0" fmla="*/ 3 w 6"/>
                <a:gd name="T1" fmla="*/ 0 h 7"/>
                <a:gd name="T2" fmla="*/ 4 w 6"/>
                <a:gd name="T3" fmla="*/ 0 h 7"/>
                <a:gd name="T4" fmla="*/ 6 w 6"/>
                <a:gd name="T5" fmla="*/ 3 h 7"/>
                <a:gd name="T6" fmla="*/ 0 w 6"/>
                <a:gd name="T7" fmla="*/ 5 h 7"/>
                <a:gd name="T8" fmla="*/ 4 w 6"/>
                <a:gd name="T9" fmla="*/ 7 h 7"/>
                <a:gd name="T10" fmla="*/ 3 w 6"/>
                <a:gd name="T11" fmla="*/ 0 h 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"/>
                <a:gd name="T19" fmla="*/ 0 h 7"/>
                <a:gd name="T20" fmla="*/ 6 w 6"/>
                <a:gd name="T21" fmla="*/ 7 h 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" h="7">
                  <a:moveTo>
                    <a:pt x="3" y="0"/>
                  </a:moveTo>
                  <a:lnTo>
                    <a:pt x="4" y="0"/>
                  </a:lnTo>
                  <a:lnTo>
                    <a:pt x="6" y="3"/>
                  </a:lnTo>
                  <a:lnTo>
                    <a:pt x="0" y="5"/>
                  </a:lnTo>
                  <a:lnTo>
                    <a:pt x="4" y="7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8764" name="Freeform 2151"/>
            <p:cNvSpPr>
              <a:spLocks/>
            </p:cNvSpPr>
            <p:nvPr/>
          </p:nvSpPr>
          <p:spPr bwMode="auto">
            <a:xfrm>
              <a:off x="2345" y="2370"/>
              <a:ext cx="86" cy="29"/>
            </a:xfrm>
            <a:custGeom>
              <a:avLst/>
              <a:gdLst>
                <a:gd name="T0" fmla="*/ 0 w 86"/>
                <a:gd name="T1" fmla="*/ 23 h 29"/>
                <a:gd name="T2" fmla="*/ 1 w 86"/>
                <a:gd name="T3" fmla="*/ 29 h 29"/>
                <a:gd name="T4" fmla="*/ 86 w 86"/>
                <a:gd name="T5" fmla="*/ 7 h 29"/>
                <a:gd name="T6" fmla="*/ 84 w 86"/>
                <a:gd name="T7" fmla="*/ 0 h 29"/>
                <a:gd name="T8" fmla="*/ 0 w 86"/>
                <a:gd name="T9" fmla="*/ 23 h 2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6"/>
                <a:gd name="T16" fmla="*/ 0 h 29"/>
                <a:gd name="T17" fmla="*/ 86 w 86"/>
                <a:gd name="T18" fmla="*/ 29 h 2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6" h="29">
                  <a:moveTo>
                    <a:pt x="0" y="23"/>
                  </a:moveTo>
                  <a:lnTo>
                    <a:pt x="1" y="29"/>
                  </a:lnTo>
                  <a:lnTo>
                    <a:pt x="86" y="7"/>
                  </a:lnTo>
                  <a:lnTo>
                    <a:pt x="84" y="0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8765" name="Freeform 2152"/>
            <p:cNvSpPr>
              <a:spLocks/>
            </p:cNvSpPr>
            <p:nvPr/>
          </p:nvSpPr>
          <p:spPr bwMode="auto">
            <a:xfrm>
              <a:off x="2342" y="2393"/>
              <a:ext cx="6" cy="8"/>
            </a:xfrm>
            <a:custGeom>
              <a:avLst/>
              <a:gdLst>
                <a:gd name="T0" fmla="*/ 0 w 6"/>
                <a:gd name="T1" fmla="*/ 4 h 8"/>
                <a:gd name="T2" fmla="*/ 0 w 6"/>
                <a:gd name="T3" fmla="*/ 8 h 8"/>
                <a:gd name="T4" fmla="*/ 4 w 6"/>
                <a:gd name="T5" fmla="*/ 6 h 8"/>
                <a:gd name="T6" fmla="*/ 3 w 6"/>
                <a:gd name="T7" fmla="*/ 0 h 8"/>
                <a:gd name="T8" fmla="*/ 6 w 6"/>
                <a:gd name="T9" fmla="*/ 3 h 8"/>
                <a:gd name="T10" fmla="*/ 0 w 6"/>
                <a:gd name="T11" fmla="*/ 4 h 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"/>
                <a:gd name="T19" fmla="*/ 0 h 8"/>
                <a:gd name="T20" fmla="*/ 6 w 6"/>
                <a:gd name="T21" fmla="*/ 8 h 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" h="8">
                  <a:moveTo>
                    <a:pt x="0" y="4"/>
                  </a:moveTo>
                  <a:lnTo>
                    <a:pt x="0" y="8"/>
                  </a:lnTo>
                  <a:lnTo>
                    <a:pt x="4" y="6"/>
                  </a:lnTo>
                  <a:lnTo>
                    <a:pt x="3" y="0"/>
                  </a:lnTo>
                  <a:lnTo>
                    <a:pt x="6" y="3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8766" name="Freeform 2153"/>
            <p:cNvSpPr>
              <a:spLocks/>
            </p:cNvSpPr>
            <p:nvPr/>
          </p:nvSpPr>
          <p:spPr bwMode="auto">
            <a:xfrm>
              <a:off x="2413" y="2327"/>
              <a:ext cx="18" cy="48"/>
            </a:xfrm>
            <a:custGeom>
              <a:avLst/>
              <a:gdLst>
                <a:gd name="T0" fmla="*/ 13 w 18"/>
                <a:gd name="T1" fmla="*/ 48 h 48"/>
                <a:gd name="T2" fmla="*/ 18 w 18"/>
                <a:gd name="T3" fmla="*/ 45 h 48"/>
                <a:gd name="T4" fmla="*/ 5 w 18"/>
                <a:gd name="T5" fmla="*/ 0 h 48"/>
                <a:gd name="T6" fmla="*/ 0 w 18"/>
                <a:gd name="T7" fmla="*/ 4 h 48"/>
                <a:gd name="T8" fmla="*/ 13 w 18"/>
                <a:gd name="T9" fmla="*/ 48 h 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"/>
                <a:gd name="T16" fmla="*/ 0 h 48"/>
                <a:gd name="T17" fmla="*/ 18 w 18"/>
                <a:gd name="T18" fmla="*/ 48 h 4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" h="48">
                  <a:moveTo>
                    <a:pt x="13" y="48"/>
                  </a:moveTo>
                  <a:lnTo>
                    <a:pt x="18" y="45"/>
                  </a:lnTo>
                  <a:lnTo>
                    <a:pt x="5" y="0"/>
                  </a:lnTo>
                  <a:lnTo>
                    <a:pt x="0" y="4"/>
                  </a:lnTo>
                  <a:lnTo>
                    <a:pt x="13" y="4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8767" name="Freeform 2154"/>
            <p:cNvSpPr>
              <a:spLocks/>
            </p:cNvSpPr>
            <p:nvPr/>
          </p:nvSpPr>
          <p:spPr bwMode="auto">
            <a:xfrm>
              <a:off x="2426" y="2370"/>
              <a:ext cx="6" cy="7"/>
            </a:xfrm>
            <a:custGeom>
              <a:avLst/>
              <a:gdLst>
                <a:gd name="T0" fmla="*/ 5 w 6"/>
                <a:gd name="T1" fmla="*/ 7 h 7"/>
                <a:gd name="T2" fmla="*/ 6 w 6"/>
                <a:gd name="T3" fmla="*/ 7 h 7"/>
                <a:gd name="T4" fmla="*/ 5 w 6"/>
                <a:gd name="T5" fmla="*/ 2 h 7"/>
                <a:gd name="T6" fmla="*/ 0 w 6"/>
                <a:gd name="T7" fmla="*/ 5 h 7"/>
                <a:gd name="T8" fmla="*/ 3 w 6"/>
                <a:gd name="T9" fmla="*/ 0 h 7"/>
                <a:gd name="T10" fmla="*/ 5 w 6"/>
                <a:gd name="T11" fmla="*/ 7 h 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"/>
                <a:gd name="T19" fmla="*/ 0 h 7"/>
                <a:gd name="T20" fmla="*/ 6 w 6"/>
                <a:gd name="T21" fmla="*/ 7 h 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" h="7">
                  <a:moveTo>
                    <a:pt x="5" y="7"/>
                  </a:moveTo>
                  <a:lnTo>
                    <a:pt x="6" y="7"/>
                  </a:lnTo>
                  <a:lnTo>
                    <a:pt x="5" y="2"/>
                  </a:lnTo>
                  <a:lnTo>
                    <a:pt x="0" y="5"/>
                  </a:lnTo>
                  <a:lnTo>
                    <a:pt x="3" y="0"/>
                  </a:lnTo>
                  <a:lnTo>
                    <a:pt x="5" y="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8768" name="Freeform 2155"/>
            <p:cNvSpPr>
              <a:spLocks/>
            </p:cNvSpPr>
            <p:nvPr/>
          </p:nvSpPr>
          <p:spPr bwMode="auto">
            <a:xfrm>
              <a:off x="2416" y="2308"/>
              <a:ext cx="66" cy="24"/>
            </a:xfrm>
            <a:custGeom>
              <a:avLst/>
              <a:gdLst>
                <a:gd name="T0" fmla="*/ 0 w 66"/>
                <a:gd name="T1" fmla="*/ 18 h 24"/>
                <a:gd name="T2" fmla="*/ 2 w 66"/>
                <a:gd name="T3" fmla="*/ 24 h 24"/>
                <a:gd name="T4" fmla="*/ 66 w 66"/>
                <a:gd name="T5" fmla="*/ 7 h 24"/>
                <a:gd name="T6" fmla="*/ 64 w 66"/>
                <a:gd name="T7" fmla="*/ 0 h 24"/>
                <a:gd name="T8" fmla="*/ 0 w 66"/>
                <a:gd name="T9" fmla="*/ 18 h 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6"/>
                <a:gd name="T16" fmla="*/ 0 h 24"/>
                <a:gd name="T17" fmla="*/ 66 w 66"/>
                <a:gd name="T18" fmla="*/ 24 h 2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6" h="24">
                  <a:moveTo>
                    <a:pt x="0" y="18"/>
                  </a:moveTo>
                  <a:lnTo>
                    <a:pt x="2" y="24"/>
                  </a:lnTo>
                  <a:lnTo>
                    <a:pt x="66" y="7"/>
                  </a:lnTo>
                  <a:lnTo>
                    <a:pt x="64" y="0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8769" name="Freeform 2156"/>
            <p:cNvSpPr>
              <a:spLocks/>
            </p:cNvSpPr>
            <p:nvPr/>
          </p:nvSpPr>
          <p:spPr bwMode="auto">
            <a:xfrm>
              <a:off x="2412" y="2326"/>
              <a:ext cx="6" cy="6"/>
            </a:xfrm>
            <a:custGeom>
              <a:avLst/>
              <a:gdLst>
                <a:gd name="T0" fmla="*/ 1 w 6"/>
                <a:gd name="T1" fmla="*/ 5 h 6"/>
                <a:gd name="T2" fmla="*/ 0 w 6"/>
                <a:gd name="T3" fmla="*/ 1 h 6"/>
                <a:gd name="T4" fmla="*/ 4 w 6"/>
                <a:gd name="T5" fmla="*/ 0 h 6"/>
                <a:gd name="T6" fmla="*/ 6 w 6"/>
                <a:gd name="T7" fmla="*/ 6 h 6"/>
                <a:gd name="T8" fmla="*/ 6 w 6"/>
                <a:gd name="T9" fmla="*/ 1 h 6"/>
                <a:gd name="T10" fmla="*/ 1 w 6"/>
                <a:gd name="T11" fmla="*/ 5 h 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"/>
                <a:gd name="T19" fmla="*/ 0 h 6"/>
                <a:gd name="T20" fmla="*/ 6 w 6"/>
                <a:gd name="T21" fmla="*/ 6 h 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" h="6">
                  <a:moveTo>
                    <a:pt x="1" y="5"/>
                  </a:moveTo>
                  <a:lnTo>
                    <a:pt x="0" y="1"/>
                  </a:lnTo>
                  <a:lnTo>
                    <a:pt x="4" y="0"/>
                  </a:lnTo>
                  <a:lnTo>
                    <a:pt x="6" y="6"/>
                  </a:lnTo>
                  <a:lnTo>
                    <a:pt x="6" y="1"/>
                  </a:lnTo>
                  <a:lnTo>
                    <a:pt x="1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8770" name="Freeform 2157"/>
            <p:cNvSpPr>
              <a:spLocks/>
            </p:cNvSpPr>
            <p:nvPr/>
          </p:nvSpPr>
          <p:spPr bwMode="auto">
            <a:xfrm>
              <a:off x="2477" y="2312"/>
              <a:ext cx="35" cy="109"/>
            </a:xfrm>
            <a:custGeom>
              <a:avLst/>
              <a:gdLst>
                <a:gd name="T0" fmla="*/ 6 w 35"/>
                <a:gd name="T1" fmla="*/ 0 h 109"/>
                <a:gd name="T2" fmla="*/ 0 w 35"/>
                <a:gd name="T3" fmla="*/ 1 h 109"/>
                <a:gd name="T4" fmla="*/ 28 w 35"/>
                <a:gd name="T5" fmla="*/ 109 h 109"/>
                <a:gd name="T6" fmla="*/ 35 w 35"/>
                <a:gd name="T7" fmla="*/ 108 h 109"/>
                <a:gd name="T8" fmla="*/ 6 w 35"/>
                <a:gd name="T9" fmla="*/ 0 h 1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"/>
                <a:gd name="T16" fmla="*/ 0 h 109"/>
                <a:gd name="T17" fmla="*/ 35 w 35"/>
                <a:gd name="T18" fmla="*/ 109 h 10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" h="109">
                  <a:moveTo>
                    <a:pt x="6" y="0"/>
                  </a:moveTo>
                  <a:lnTo>
                    <a:pt x="0" y="1"/>
                  </a:lnTo>
                  <a:lnTo>
                    <a:pt x="28" y="109"/>
                  </a:lnTo>
                  <a:lnTo>
                    <a:pt x="35" y="108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8771" name="Freeform 2158"/>
            <p:cNvSpPr>
              <a:spLocks/>
            </p:cNvSpPr>
            <p:nvPr/>
          </p:nvSpPr>
          <p:spPr bwMode="auto">
            <a:xfrm>
              <a:off x="2477" y="2308"/>
              <a:ext cx="6" cy="7"/>
            </a:xfrm>
            <a:custGeom>
              <a:avLst/>
              <a:gdLst>
                <a:gd name="T0" fmla="*/ 3 w 6"/>
                <a:gd name="T1" fmla="*/ 0 h 7"/>
                <a:gd name="T2" fmla="*/ 5 w 6"/>
                <a:gd name="T3" fmla="*/ 0 h 7"/>
                <a:gd name="T4" fmla="*/ 6 w 6"/>
                <a:gd name="T5" fmla="*/ 4 h 7"/>
                <a:gd name="T6" fmla="*/ 0 w 6"/>
                <a:gd name="T7" fmla="*/ 5 h 7"/>
                <a:gd name="T8" fmla="*/ 5 w 6"/>
                <a:gd name="T9" fmla="*/ 7 h 7"/>
                <a:gd name="T10" fmla="*/ 3 w 6"/>
                <a:gd name="T11" fmla="*/ 0 h 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"/>
                <a:gd name="T19" fmla="*/ 0 h 7"/>
                <a:gd name="T20" fmla="*/ 6 w 6"/>
                <a:gd name="T21" fmla="*/ 7 h 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" h="7">
                  <a:moveTo>
                    <a:pt x="3" y="0"/>
                  </a:moveTo>
                  <a:lnTo>
                    <a:pt x="5" y="0"/>
                  </a:lnTo>
                  <a:lnTo>
                    <a:pt x="6" y="4"/>
                  </a:lnTo>
                  <a:lnTo>
                    <a:pt x="0" y="5"/>
                  </a:lnTo>
                  <a:lnTo>
                    <a:pt x="5" y="7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8772" name="Freeform 2159"/>
            <p:cNvSpPr>
              <a:spLocks/>
            </p:cNvSpPr>
            <p:nvPr/>
          </p:nvSpPr>
          <p:spPr bwMode="auto">
            <a:xfrm>
              <a:off x="2443" y="2418"/>
              <a:ext cx="67" cy="22"/>
            </a:xfrm>
            <a:custGeom>
              <a:avLst/>
              <a:gdLst>
                <a:gd name="T0" fmla="*/ 67 w 67"/>
                <a:gd name="T1" fmla="*/ 5 h 22"/>
                <a:gd name="T2" fmla="*/ 64 w 67"/>
                <a:gd name="T3" fmla="*/ 0 h 22"/>
                <a:gd name="T4" fmla="*/ 0 w 67"/>
                <a:gd name="T5" fmla="*/ 18 h 22"/>
                <a:gd name="T6" fmla="*/ 4 w 67"/>
                <a:gd name="T7" fmla="*/ 22 h 22"/>
                <a:gd name="T8" fmla="*/ 67 w 67"/>
                <a:gd name="T9" fmla="*/ 5 h 2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7"/>
                <a:gd name="T16" fmla="*/ 0 h 22"/>
                <a:gd name="T17" fmla="*/ 67 w 67"/>
                <a:gd name="T18" fmla="*/ 22 h 2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7" h="22">
                  <a:moveTo>
                    <a:pt x="67" y="5"/>
                  </a:moveTo>
                  <a:lnTo>
                    <a:pt x="64" y="0"/>
                  </a:lnTo>
                  <a:lnTo>
                    <a:pt x="0" y="18"/>
                  </a:lnTo>
                  <a:lnTo>
                    <a:pt x="4" y="22"/>
                  </a:lnTo>
                  <a:lnTo>
                    <a:pt x="67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8773" name="Freeform 2160"/>
            <p:cNvSpPr>
              <a:spLocks/>
            </p:cNvSpPr>
            <p:nvPr/>
          </p:nvSpPr>
          <p:spPr bwMode="auto">
            <a:xfrm>
              <a:off x="2505" y="2418"/>
              <a:ext cx="7" cy="5"/>
            </a:xfrm>
            <a:custGeom>
              <a:avLst/>
              <a:gdLst>
                <a:gd name="T0" fmla="*/ 7 w 7"/>
                <a:gd name="T1" fmla="*/ 2 h 5"/>
                <a:gd name="T2" fmla="*/ 7 w 7"/>
                <a:gd name="T3" fmla="*/ 5 h 5"/>
                <a:gd name="T4" fmla="*/ 5 w 7"/>
                <a:gd name="T5" fmla="*/ 5 h 5"/>
                <a:gd name="T6" fmla="*/ 2 w 7"/>
                <a:gd name="T7" fmla="*/ 0 h 5"/>
                <a:gd name="T8" fmla="*/ 0 w 7"/>
                <a:gd name="T9" fmla="*/ 3 h 5"/>
                <a:gd name="T10" fmla="*/ 7 w 7"/>
                <a:gd name="T11" fmla="*/ 2 h 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7"/>
                <a:gd name="T19" fmla="*/ 0 h 5"/>
                <a:gd name="T20" fmla="*/ 7 w 7"/>
                <a:gd name="T21" fmla="*/ 5 h 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7" h="5">
                  <a:moveTo>
                    <a:pt x="7" y="2"/>
                  </a:moveTo>
                  <a:lnTo>
                    <a:pt x="7" y="5"/>
                  </a:lnTo>
                  <a:lnTo>
                    <a:pt x="5" y="5"/>
                  </a:lnTo>
                  <a:lnTo>
                    <a:pt x="2" y="0"/>
                  </a:lnTo>
                  <a:lnTo>
                    <a:pt x="0" y="3"/>
                  </a:lnTo>
                  <a:lnTo>
                    <a:pt x="7" y="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8774" name="Freeform 2161"/>
            <p:cNvSpPr>
              <a:spLocks/>
            </p:cNvSpPr>
            <p:nvPr/>
          </p:nvSpPr>
          <p:spPr bwMode="auto">
            <a:xfrm>
              <a:off x="2442" y="2437"/>
              <a:ext cx="19" cy="46"/>
            </a:xfrm>
            <a:custGeom>
              <a:avLst/>
              <a:gdLst>
                <a:gd name="T0" fmla="*/ 6 w 19"/>
                <a:gd name="T1" fmla="*/ 0 h 46"/>
                <a:gd name="T2" fmla="*/ 0 w 19"/>
                <a:gd name="T3" fmla="*/ 2 h 46"/>
                <a:gd name="T4" fmla="*/ 13 w 19"/>
                <a:gd name="T5" fmla="*/ 46 h 46"/>
                <a:gd name="T6" fmla="*/ 19 w 19"/>
                <a:gd name="T7" fmla="*/ 45 h 46"/>
                <a:gd name="T8" fmla="*/ 6 w 19"/>
                <a:gd name="T9" fmla="*/ 0 h 4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"/>
                <a:gd name="T16" fmla="*/ 0 h 46"/>
                <a:gd name="T17" fmla="*/ 19 w 19"/>
                <a:gd name="T18" fmla="*/ 46 h 4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" h="46">
                  <a:moveTo>
                    <a:pt x="6" y="0"/>
                  </a:moveTo>
                  <a:lnTo>
                    <a:pt x="0" y="2"/>
                  </a:lnTo>
                  <a:lnTo>
                    <a:pt x="13" y="46"/>
                  </a:lnTo>
                  <a:lnTo>
                    <a:pt x="19" y="45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8775" name="Freeform 2162"/>
            <p:cNvSpPr>
              <a:spLocks/>
            </p:cNvSpPr>
            <p:nvPr/>
          </p:nvSpPr>
          <p:spPr bwMode="auto">
            <a:xfrm>
              <a:off x="2442" y="2436"/>
              <a:ext cx="6" cy="4"/>
            </a:xfrm>
            <a:custGeom>
              <a:avLst/>
              <a:gdLst>
                <a:gd name="T0" fmla="*/ 1 w 6"/>
                <a:gd name="T1" fmla="*/ 0 h 4"/>
                <a:gd name="T2" fmla="*/ 0 w 6"/>
                <a:gd name="T3" fmla="*/ 0 h 4"/>
                <a:gd name="T4" fmla="*/ 0 w 6"/>
                <a:gd name="T5" fmla="*/ 3 h 4"/>
                <a:gd name="T6" fmla="*/ 6 w 6"/>
                <a:gd name="T7" fmla="*/ 1 h 4"/>
                <a:gd name="T8" fmla="*/ 5 w 6"/>
                <a:gd name="T9" fmla="*/ 4 h 4"/>
                <a:gd name="T10" fmla="*/ 1 w 6"/>
                <a:gd name="T11" fmla="*/ 0 h 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"/>
                <a:gd name="T19" fmla="*/ 0 h 4"/>
                <a:gd name="T20" fmla="*/ 6 w 6"/>
                <a:gd name="T21" fmla="*/ 4 h 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" h="4">
                  <a:moveTo>
                    <a:pt x="1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6" y="1"/>
                  </a:lnTo>
                  <a:lnTo>
                    <a:pt x="5" y="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8776" name="Freeform 2163"/>
            <p:cNvSpPr>
              <a:spLocks/>
            </p:cNvSpPr>
            <p:nvPr/>
          </p:nvSpPr>
          <p:spPr bwMode="auto">
            <a:xfrm>
              <a:off x="2373" y="2480"/>
              <a:ext cx="86" cy="27"/>
            </a:xfrm>
            <a:custGeom>
              <a:avLst/>
              <a:gdLst>
                <a:gd name="T0" fmla="*/ 86 w 86"/>
                <a:gd name="T1" fmla="*/ 5 h 27"/>
                <a:gd name="T2" fmla="*/ 83 w 86"/>
                <a:gd name="T3" fmla="*/ 0 h 27"/>
                <a:gd name="T4" fmla="*/ 0 w 86"/>
                <a:gd name="T5" fmla="*/ 22 h 27"/>
                <a:gd name="T6" fmla="*/ 4 w 86"/>
                <a:gd name="T7" fmla="*/ 27 h 27"/>
                <a:gd name="T8" fmla="*/ 86 w 86"/>
                <a:gd name="T9" fmla="*/ 5 h 2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6"/>
                <a:gd name="T16" fmla="*/ 0 h 27"/>
                <a:gd name="T17" fmla="*/ 86 w 86"/>
                <a:gd name="T18" fmla="*/ 27 h 2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6" h="27">
                  <a:moveTo>
                    <a:pt x="86" y="5"/>
                  </a:moveTo>
                  <a:lnTo>
                    <a:pt x="83" y="0"/>
                  </a:lnTo>
                  <a:lnTo>
                    <a:pt x="0" y="22"/>
                  </a:lnTo>
                  <a:lnTo>
                    <a:pt x="4" y="27"/>
                  </a:lnTo>
                  <a:lnTo>
                    <a:pt x="86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8777" name="Freeform 2164"/>
            <p:cNvSpPr>
              <a:spLocks/>
            </p:cNvSpPr>
            <p:nvPr/>
          </p:nvSpPr>
          <p:spPr bwMode="auto">
            <a:xfrm>
              <a:off x="2455" y="2480"/>
              <a:ext cx="6" cy="5"/>
            </a:xfrm>
            <a:custGeom>
              <a:avLst/>
              <a:gdLst>
                <a:gd name="T0" fmla="*/ 6 w 6"/>
                <a:gd name="T1" fmla="*/ 2 h 5"/>
                <a:gd name="T2" fmla="*/ 6 w 6"/>
                <a:gd name="T3" fmla="*/ 5 h 5"/>
                <a:gd name="T4" fmla="*/ 4 w 6"/>
                <a:gd name="T5" fmla="*/ 5 h 5"/>
                <a:gd name="T6" fmla="*/ 1 w 6"/>
                <a:gd name="T7" fmla="*/ 0 h 5"/>
                <a:gd name="T8" fmla="*/ 0 w 6"/>
                <a:gd name="T9" fmla="*/ 3 h 5"/>
                <a:gd name="T10" fmla="*/ 6 w 6"/>
                <a:gd name="T11" fmla="*/ 2 h 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"/>
                <a:gd name="T19" fmla="*/ 0 h 5"/>
                <a:gd name="T20" fmla="*/ 6 w 6"/>
                <a:gd name="T21" fmla="*/ 5 h 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" h="5">
                  <a:moveTo>
                    <a:pt x="6" y="2"/>
                  </a:moveTo>
                  <a:lnTo>
                    <a:pt x="6" y="5"/>
                  </a:lnTo>
                  <a:lnTo>
                    <a:pt x="4" y="5"/>
                  </a:lnTo>
                  <a:lnTo>
                    <a:pt x="1" y="0"/>
                  </a:lnTo>
                  <a:lnTo>
                    <a:pt x="0" y="3"/>
                  </a:lnTo>
                  <a:lnTo>
                    <a:pt x="6" y="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8778" name="Freeform 2165"/>
            <p:cNvSpPr>
              <a:spLocks/>
            </p:cNvSpPr>
            <p:nvPr/>
          </p:nvSpPr>
          <p:spPr bwMode="auto">
            <a:xfrm>
              <a:off x="2359" y="2458"/>
              <a:ext cx="18" cy="48"/>
            </a:xfrm>
            <a:custGeom>
              <a:avLst/>
              <a:gdLst>
                <a:gd name="T0" fmla="*/ 13 w 18"/>
                <a:gd name="T1" fmla="*/ 48 h 48"/>
                <a:gd name="T2" fmla="*/ 18 w 18"/>
                <a:gd name="T3" fmla="*/ 44 h 48"/>
                <a:gd name="T4" fmla="*/ 5 w 18"/>
                <a:gd name="T5" fmla="*/ 0 h 48"/>
                <a:gd name="T6" fmla="*/ 0 w 18"/>
                <a:gd name="T7" fmla="*/ 3 h 48"/>
                <a:gd name="T8" fmla="*/ 13 w 18"/>
                <a:gd name="T9" fmla="*/ 48 h 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"/>
                <a:gd name="T16" fmla="*/ 0 h 48"/>
                <a:gd name="T17" fmla="*/ 18 w 18"/>
                <a:gd name="T18" fmla="*/ 48 h 4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" h="48">
                  <a:moveTo>
                    <a:pt x="13" y="48"/>
                  </a:moveTo>
                  <a:lnTo>
                    <a:pt x="18" y="44"/>
                  </a:lnTo>
                  <a:lnTo>
                    <a:pt x="5" y="0"/>
                  </a:lnTo>
                  <a:lnTo>
                    <a:pt x="0" y="3"/>
                  </a:lnTo>
                  <a:lnTo>
                    <a:pt x="13" y="4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8779" name="Freeform 2166"/>
            <p:cNvSpPr>
              <a:spLocks/>
            </p:cNvSpPr>
            <p:nvPr/>
          </p:nvSpPr>
          <p:spPr bwMode="auto">
            <a:xfrm>
              <a:off x="2372" y="2502"/>
              <a:ext cx="5" cy="7"/>
            </a:xfrm>
            <a:custGeom>
              <a:avLst/>
              <a:gdLst>
                <a:gd name="T0" fmla="*/ 5 w 5"/>
                <a:gd name="T1" fmla="*/ 5 h 7"/>
                <a:gd name="T2" fmla="*/ 0 w 5"/>
                <a:gd name="T3" fmla="*/ 7 h 7"/>
                <a:gd name="T4" fmla="*/ 0 w 5"/>
                <a:gd name="T5" fmla="*/ 4 h 7"/>
                <a:gd name="T6" fmla="*/ 5 w 5"/>
                <a:gd name="T7" fmla="*/ 0 h 7"/>
                <a:gd name="T8" fmla="*/ 1 w 5"/>
                <a:gd name="T9" fmla="*/ 0 h 7"/>
                <a:gd name="T10" fmla="*/ 5 w 5"/>
                <a:gd name="T11" fmla="*/ 5 h 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"/>
                <a:gd name="T19" fmla="*/ 0 h 7"/>
                <a:gd name="T20" fmla="*/ 5 w 5"/>
                <a:gd name="T21" fmla="*/ 7 h 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" h="7">
                  <a:moveTo>
                    <a:pt x="5" y="5"/>
                  </a:moveTo>
                  <a:lnTo>
                    <a:pt x="0" y="7"/>
                  </a:lnTo>
                  <a:lnTo>
                    <a:pt x="0" y="4"/>
                  </a:lnTo>
                  <a:lnTo>
                    <a:pt x="5" y="0"/>
                  </a:lnTo>
                  <a:lnTo>
                    <a:pt x="1" y="0"/>
                  </a:lnTo>
                  <a:lnTo>
                    <a:pt x="5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8780" name="Freeform 2167"/>
            <p:cNvSpPr>
              <a:spLocks/>
            </p:cNvSpPr>
            <p:nvPr/>
          </p:nvSpPr>
          <p:spPr bwMode="auto">
            <a:xfrm>
              <a:off x="1413" y="2458"/>
              <a:ext cx="951" cy="257"/>
            </a:xfrm>
            <a:custGeom>
              <a:avLst/>
              <a:gdLst>
                <a:gd name="T0" fmla="*/ 951 w 951"/>
                <a:gd name="T1" fmla="*/ 5 h 257"/>
                <a:gd name="T2" fmla="*/ 948 w 951"/>
                <a:gd name="T3" fmla="*/ 0 h 257"/>
                <a:gd name="T4" fmla="*/ 0 w 951"/>
                <a:gd name="T5" fmla="*/ 253 h 257"/>
                <a:gd name="T6" fmla="*/ 3 w 951"/>
                <a:gd name="T7" fmla="*/ 257 h 257"/>
                <a:gd name="T8" fmla="*/ 951 w 951"/>
                <a:gd name="T9" fmla="*/ 5 h 25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51"/>
                <a:gd name="T16" fmla="*/ 0 h 257"/>
                <a:gd name="T17" fmla="*/ 951 w 951"/>
                <a:gd name="T18" fmla="*/ 257 h 25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51" h="257">
                  <a:moveTo>
                    <a:pt x="951" y="5"/>
                  </a:moveTo>
                  <a:lnTo>
                    <a:pt x="948" y="0"/>
                  </a:lnTo>
                  <a:lnTo>
                    <a:pt x="0" y="253"/>
                  </a:lnTo>
                  <a:lnTo>
                    <a:pt x="3" y="257"/>
                  </a:lnTo>
                  <a:lnTo>
                    <a:pt x="951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8781" name="Freeform 2168"/>
            <p:cNvSpPr>
              <a:spLocks/>
            </p:cNvSpPr>
            <p:nvPr/>
          </p:nvSpPr>
          <p:spPr bwMode="auto">
            <a:xfrm>
              <a:off x="2359" y="2458"/>
              <a:ext cx="5" cy="5"/>
            </a:xfrm>
            <a:custGeom>
              <a:avLst/>
              <a:gdLst>
                <a:gd name="T0" fmla="*/ 5 w 5"/>
                <a:gd name="T1" fmla="*/ 0 h 5"/>
                <a:gd name="T2" fmla="*/ 2 w 5"/>
                <a:gd name="T3" fmla="*/ 0 h 5"/>
                <a:gd name="T4" fmla="*/ 5 w 5"/>
                <a:gd name="T5" fmla="*/ 5 h 5"/>
                <a:gd name="T6" fmla="*/ 0 w 5"/>
                <a:gd name="T7" fmla="*/ 3 h 5"/>
                <a:gd name="T8" fmla="*/ 5 w 5"/>
                <a:gd name="T9" fmla="*/ 0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"/>
                <a:gd name="T16" fmla="*/ 0 h 5"/>
                <a:gd name="T17" fmla="*/ 5 w 5"/>
                <a:gd name="T18" fmla="*/ 5 h 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" h="5">
                  <a:moveTo>
                    <a:pt x="5" y="0"/>
                  </a:moveTo>
                  <a:lnTo>
                    <a:pt x="2" y="0"/>
                  </a:lnTo>
                  <a:lnTo>
                    <a:pt x="5" y="5"/>
                  </a:lnTo>
                  <a:lnTo>
                    <a:pt x="0" y="3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8782" name="Freeform 2169"/>
            <p:cNvSpPr>
              <a:spLocks/>
            </p:cNvSpPr>
            <p:nvPr/>
          </p:nvSpPr>
          <p:spPr bwMode="auto">
            <a:xfrm>
              <a:off x="1412" y="2712"/>
              <a:ext cx="19" cy="48"/>
            </a:xfrm>
            <a:custGeom>
              <a:avLst/>
              <a:gdLst>
                <a:gd name="T0" fmla="*/ 6 w 19"/>
                <a:gd name="T1" fmla="*/ 0 h 48"/>
                <a:gd name="T2" fmla="*/ 0 w 19"/>
                <a:gd name="T3" fmla="*/ 2 h 48"/>
                <a:gd name="T4" fmla="*/ 12 w 19"/>
                <a:gd name="T5" fmla="*/ 48 h 48"/>
                <a:gd name="T6" fmla="*/ 19 w 19"/>
                <a:gd name="T7" fmla="*/ 46 h 48"/>
                <a:gd name="T8" fmla="*/ 6 w 19"/>
                <a:gd name="T9" fmla="*/ 0 h 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"/>
                <a:gd name="T16" fmla="*/ 0 h 48"/>
                <a:gd name="T17" fmla="*/ 19 w 19"/>
                <a:gd name="T18" fmla="*/ 48 h 4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" h="48">
                  <a:moveTo>
                    <a:pt x="6" y="0"/>
                  </a:moveTo>
                  <a:lnTo>
                    <a:pt x="0" y="2"/>
                  </a:lnTo>
                  <a:lnTo>
                    <a:pt x="12" y="48"/>
                  </a:lnTo>
                  <a:lnTo>
                    <a:pt x="19" y="46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8783" name="Freeform 2170"/>
            <p:cNvSpPr>
              <a:spLocks/>
            </p:cNvSpPr>
            <p:nvPr/>
          </p:nvSpPr>
          <p:spPr bwMode="auto">
            <a:xfrm>
              <a:off x="1412" y="2711"/>
              <a:ext cx="6" cy="4"/>
            </a:xfrm>
            <a:custGeom>
              <a:avLst/>
              <a:gdLst>
                <a:gd name="T0" fmla="*/ 1 w 6"/>
                <a:gd name="T1" fmla="*/ 0 h 4"/>
                <a:gd name="T2" fmla="*/ 0 w 6"/>
                <a:gd name="T3" fmla="*/ 0 h 4"/>
                <a:gd name="T4" fmla="*/ 0 w 6"/>
                <a:gd name="T5" fmla="*/ 3 h 4"/>
                <a:gd name="T6" fmla="*/ 6 w 6"/>
                <a:gd name="T7" fmla="*/ 1 h 4"/>
                <a:gd name="T8" fmla="*/ 4 w 6"/>
                <a:gd name="T9" fmla="*/ 4 h 4"/>
                <a:gd name="T10" fmla="*/ 1 w 6"/>
                <a:gd name="T11" fmla="*/ 0 h 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"/>
                <a:gd name="T19" fmla="*/ 0 h 4"/>
                <a:gd name="T20" fmla="*/ 6 w 6"/>
                <a:gd name="T21" fmla="*/ 4 h 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" h="4">
                  <a:moveTo>
                    <a:pt x="1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6" y="1"/>
                  </a:lnTo>
                  <a:lnTo>
                    <a:pt x="4" y="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8784" name="Freeform 2171"/>
            <p:cNvSpPr>
              <a:spLocks/>
            </p:cNvSpPr>
            <p:nvPr/>
          </p:nvSpPr>
          <p:spPr bwMode="auto">
            <a:xfrm>
              <a:off x="1362" y="2757"/>
              <a:ext cx="67" cy="20"/>
            </a:xfrm>
            <a:custGeom>
              <a:avLst/>
              <a:gdLst>
                <a:gd name="T0" fmla="*/ 67 w 67"/>
                <a:gd name="T1" fmla="*/ 5 h 20"/>
                <a:gd name="T2" fmla="*/ 64 w 67"/>
                <a:gd name="T3" fmla="*/ 0 h 20"/>
                <a:gd name="T4" fmla="*/ 0 w 67"/>
                <a:gd name="T5" fmla="*/ 16 h 20"/>
                <a:gd name="T6" fmla="*/ 4 w 67"/>
                <a:gd name="T7" fmla="*/ 20 h 20"/>
                <a:gd name="T8" fmla="*/ 67 w 67"/>
                <a:gd name="T9" fmla="*/ 5 h 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7"/>
                <a:gd name="T16" fmla="*/ 0 h 20"/>
                <a:gd name="T17" fmla="*/ 67 w 67"/>
                <a:gd name="T18" fmla="*/ 20 h 2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7" h="20">
                  <a:moveTo>
                    <a:pt x="67" y="5"/>
                  </a:moveTo>
                  <a:lnTo>
                    <a:pt x="64" y="0"/>
                  </a:lnTo>
                  <a:lnTo>
                    <a:pt x="0" y="16"/>
                  </a:lnTo>
                  <a:lnTo>
                    <a:pt x="4" y="20"/>
                  </a:lnTo>
                  <a:lnTo>
                    <a:pt x="67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8785" name="Freeform 2172"/>
            <p:cNvSpPr>
              <a:spLocks/>
            </p:cNvSpPr>
            <p:nvPr/>
          </p:nvSpPr>
          <p:spPr bwMode="auto">
            <a:xfrm>
              <a:off x="1424" y="2757"/>
              <a:ext cx="7" cy="5"/>
            </a:xfrm>
            <a:custGeom>
              <a:avLst/>
              <a:gdLst>
                <a:gd name="T0" fmla="*/ 7 w 7"/>
                <a:gd name="T1" fmla="*/ 1 h 5"/>
                <a:gd name="T2" fmla="*/ 7 w 7"/>
                <a:gd name="T3" fmla="*/ 5 h 5"/>
                <a:gd name="T4" fmla="*/ 5 w 7"/>
                <a:gd name="T5" fmla="*/ 5 h 5"/>
                <a:gd name="T6" fmla="*/ 2 w 7"/>
                <a:gd name="T7" fmla="*/ 0 h 5"/>
                <a:gd name="T8" fmla="*/ 0 w 7"/>
                <a:gd name="T9" fmla="*/ 3 h 5"/>
                <a:gd name="T10" fmla="*/ 7 w 7"/>
                <a:gd name="T11" fmla="*/ 1 h 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7"/>
                <a:gd name="T19" fmla="*/ 0 h 5"/>
                <a:gd name="T20" fmla="*/ 7 w 7"/>
                <a:gd name="T21" fmla="*/ 5 h 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7" h="5">
                  <a:moveTo>
                    <a:pt x="7" y="1"/>
                  </a:moveTo>
                  <a:lnTo>
                    <a:pt x="7" y="5"/>
                  </a:lnTo>
                  <a:lnTo>
                    <a:pt x="5" y="5"/>
                  </a:lnTo>
                  <a:lnTo>
                    <a:pt x="2" y="0"/>
                  </a:lnTo>
                  <a:lnTo>
                    <a:pt x="0" y="3"/>
                  </a:lnTo>
                  <a:lnTo>
                    <a:pt x="7" y="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8786" name="Freeform 2173"/>
            <p:cNvSpPr>
              <a:spLocks/>
            </p:cNvSpPr>
            <p:nvPr/>
          </p:nvSpPr>
          <p:spPr bwMode="auto">
            <a:xfrm>
              <a:off x="1350" y="2728"/>
              <a:ext cx="16" cy="48"/>
            </a:xfrm>
            <a:custGeom>
              <a:avLst/>
              <a:gdLst>
                <a:gd name="T0" fmla="*/ 11 w 16"/>
                <a:gd name="T1" fmla="*/ 48 h 48"/>
                <a:gd name="T2" fmla="*/ 16 w 16"/>
                <a:gd name="T3" fmla="*/ 45 h 48"/>
                <a:gd name="T4" fmla="*/ 4 w 16"/>
                <a:gd name="T5" fmla="*/ 0 h 48"/>
                <a:gd name="T6" fmla="*/ 0 w 16"/>
                <a:gd name="T7" fmla="*/ 3 h 48"/>
                <a:gd name="T8" fmla="*/ 11 w 16"/>
                <a:gd name="T9" fmla="*/ 48 h 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"/>
                <a:gd name="T16" fmla="*/ 0 h 48"/>
                <a:gd name="T17" fmla="*/ 16 w 16"/>
                <a:gd name="T18" fmla="*/ 48 h 4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" h="48">
                  <a:moveTo>
                    <a:pt x="11" y="48"/>
                  </a:moveTo>
                  <a:lnTo>
                    <a:pt x="16" y="45"/>
                  </a:lnTo>
                  <a:lnTo>
                    <a:pt x="4" y="0"/>
                  </a:lnTo>
                  <a:lnTo>
                    <a:pt x="0" y="3"/>
                  </a:lnTo>
                  <a:lnTo>
                    <a:pt x="11" y="4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8787" name="Freeform 2174"/>
            <p:cNvSpPr>
              <a:spLocks/>
            </p:cNvSpPr>
            <p:nvPr/>
          </p:nvSpPr>
          <p:spPr bwMode="auto">
            <a:xfrm>
              <a:off x="1361" y="2773"/>
              <a:ext cx="5" cy="6"/>
            </a:xfrm>
            <a:custGeom>
              <a:avLst/>
              <a:gdLst>
                <a:gd name="T0" fmla="*/ 5 w 5"/>
                <a:gd name="T1" fmla="*/ 4 h 6"/>
                <a:gd name="T2" fmla="*/ 0 w 5"/>
                <a:gd name="T3" fmla="*/ 6 h 6"/>
                <a:gd name="T4" fmla="*/ 0 w 5"/>
                <a:gd name="T5" fmla="*/ 3 h 6"/>
                <a:gd name="T6" fmla="*/ 5 w 5"/>
                <a:gd name="T7" fmla="*/ 0 h 6"/>
                <a:gd name="T8" fmla="*/ 1 w 5"/>
                <a:gd name="T9" fmla="*/ 0 h 6"/>
                <a:gd name="T10" fmla="*/ 5 w 5"/>
                <a:gd name="T11" fmla="*/ 4 h 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"/>
                <a:gd name="T19" fmla="*/ 0 h 6"/>
                <a:gd name="T20" fmla="*/ 5 w 5"/>
                <a:gd name="T21" fmla="*/ 6 h 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" h="6">
                  <a:moveTo>
                    <a:pt x="5" y="4"/>
                  </a:moveTo>
                  <a:lnTo>
                    <a:pt x="0" y="6"/>
                  </a:lnTo>
                  <a:lnTo>
                    <a:pt x="0" y="3"/>
                  </a:lnTo>
                  <a:lnTo>
                    <a:pt x="5" y="0"/>
                  </a:lnTo>
                  <a:lnTo>
                    <a:pt x="1" y="0"/>
                  </a:lnTo>
                  <a:lnTo>
                    <a:pt x="5" y="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8788" name="Freeform 2175"/>
            <p:cNvSpPr>
              <a:spLocks/>
            </p:cNvSpPr>
            <p:nvPr/>
          </p:nvSpPr>
          <p:spPr bwMode="auto">
            <a:xfrm>
              <a:off x="1267" y="2728"/>
              <a:ext cx="87" cy="27"/>
            </a:xfrm>
            <a:custGeom>
              <a:avLst/>
              <a:gdLst>
                <a:gd name="T0" fmla="*/ 87 w 87"/>
                <a:gd name="T1" fmla="*/ 5 h 27"/>
                <a:gd name="T2" fmla="*/ 84 w 87"/>
                <a:gd name="T3" fmla="*/ 0 h 27"/>
                <a:gd name="T4" fmla="*/ 0 w 87"/>
                <a:gd name="T5" fmla="*/ 22 h 27"/>
                <a:gd name="T6" fmla="*/ 3 w 87"/>
                <a:gd name="T7" fmla="*/ 27 h 27"/>
                <a:gd name="T8" fmla="*/ 87 w 87"/>
                <a:gd name="T9" fmla="*/ 5 h 2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7"/>
                <a:gd name="T16" fmla="*/ 0 h 27"/>
                <a:gd name="T17" fmla="*/ 87 w 87"/>
                <a:gd name="T18" fmla="*/ 27 h 2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7" h="27">
                  <a:moveTo>
                    <a:pt x="87" y="5"/>
                  </a:moveTo>
                  <a:lnTo>
                    <a:pt x="84" y="0"/>
                  </a:lnTo>
                  <a:lnTo>
                    <a:pt x="0" y="22"/>
                  </a:lnTo>
                  <a:lnTo>
                    <a:pt x="3" y="27"/>
                  </a:lnTo>
                  <a:lnTo>
                    <a:pt x="87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8789" name="Freeform 2176"/>
            <p:cNvSpPr>
              <a:spLocks/>
            </p:cNvSpPr>
            <p:nvPr/>
          </p:nvSpPr>
          <p:spPr bwMode="auto">
            <a:xfrm>
              <a:off x="1350" y="2728"/>
              <a:ext cx="4" cy="5"/>
            </a:xfrm>
            <a:custGeom>
              <a:avLst/>
              <a:gdLst>
                <a:gd name="T0" fmla="*/ 4 w 4"/>
                <a:gd name="T1" fmla="*/ 0 h 5"/>
                <a:gd name="T2" fmla="*/ 1 w 4"/>
                <a:gd name="T3" fmla="*/ 0 h 5"/>
                <a:gd name="T4" fmla="*/ 4 w 4"/>
                <a:gd name="T5" fmla="*/ 5 h 5"/>
                <a:gd name="T6" fmla="*/ 0 w 4"/>
                <a:gd name="T7" fmla="*/ 3 h 5"/>
                <a:gd name="T8" fmla="*/ 4 w 4"/>
                <a:gd name="T9" fmla="*/ 0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5"/>
                <a:gd name="T17" fmla="*/ 4 w 4"/>
                <a:gd name="T18" fmla="*/ 5 h 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5">
                  <a:moveTo>
                    <a:pt x="4" y="0"/>
                  </a:moveTo>
                  <a:lnTo>
                    <a:pt x="1" y="0"/>
                  </a:lnTo>
                  <a:lnTo>
                    <a:pt x="4" y="5"/>
                  </a:lnTo>
                  <a:lnTo>
                    <a:pt x="0" y="3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8790" name="Freeform 2177"/>
            <p:cNvSpPr>
              <a:spLocks/>
            </p:cNvSpPr>
            <p:nvPr/>
          </p:nvSpPr>
          <p:spPr bwMode="auto">
            <a:xfrm>
              <a:off x="1265" y="2752"/>
              <a:ext cx="20" cy="46"/>
            </a:xfrm>
            <a:custGeom>
              <a:avLst/>
              <a:gdLst>
                <a:gd name="T0" fmla="*/ 7 w 20"/>
                <a:gd name="T1" fmla="*/ 0 h 46"/>
                <a:gd name="T2" fmla="*/ 0 w 20"/>
                <a:gd name="T3" fmla="*/ 2 h 46"/>
                <a:gd name="T4" fmla="*/ 13 w 20"/>
                <a:gd name="T5" fmla="*/ 46 h 46"/>
                <a:gd name="T6" fmla="*/ 20 w 20"/>
                <a:gd name="T7" fmla="*/ 45 h 46"/>
                <a:gd name="T8" fmla="*/ 7 w 20"/>
                <a:gd name="T9" fmla="*/ 0 h 4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0"/>
                <a:gd name="T16" fmla="*/ 0 h 46"/>
                <a:gd name="T17" fmla="*/ 20 w 20"/>
                <a:gd name="T18" fmla="*/ 46 h 4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0" h="46">
                  <a:moveTo>
                    <a:pt x="7" y="0"/>
                  </a:moveTo>
                  <a:lnTo>
                    <a:pt x="0" y="2"/>
                  </a:lnTo>
                  <a:lnTo>
                    <a:pt x="13" y="46"/>
                  </a:lnTo>
                  <a:lnTo>
                    <a:pt x="20" y="45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8791" name="Freeform 2178"/>
            <p:cNvSpPr>
              <a:spLocks/>
            </p:cNvSpPr>
            <p:nvPr/>
          </p:nvSpPr>
          <p:spPr bwMode="auto">
            <a:xfrm>
              <a:off x="1265" y="2750"/>
              <a:ext cx="7" cy="5"/>
            </a:xfrm>
            <a:custGeom>
              <a:avLst/>
              <a:gdLst>
                <a:gd name="T0" fmla="*/ 2 w 7"/>
                <a:gd name="T1" fmla="*/ 0 h 5"/>
                <a:gd name="T2" fmla="*/ 0 w 7"/>
                <a:gd name="T3" fmla="*/ 0 h 5"/>
                <a:gd name="T4" fmla="*/ 0 w 7"/>
                <a:gd name="T5" fmla="*/ 4 h 5"/>
                <a:gd name="T6" fmla="*/ 7 w 7"/>
                <a:gd name="T7" fmla="*/ 2 h 5"/>
                <a:gd name="T8" fmla="*/ 5 w 7"/>
                <a:gd name="T9" fmla="*/ 5 h 5"/>
                <a:gd name="T10" fmla="*/ 2 w 7"/>
                <a:gd name="T11" fmla="*/ 0 h 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7"/>
                <a:gd name="T19" fmla="*/ 0 h 5"/>
                <a:gd name="T20" fmla="*/ 7 w 7"/>
                <a:gd name="T21" fmla="*/ 5 h 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7" h="5">
                  <a:moveTo>
                    <a:pt x="2" y="0"/>
                  </a:moveTo>
                  <a:lnTo>
                    <a:pt x="0" y="0"/>
                  </a:lnTo>
                  <a:lnTo>
                    <a:pt x="0" y="4"/>
                  </a:lnTo>
                  <a:lnTo>
                    <a:pt x="7" y="2"/>
                  </a:lnTo>
                  <a:lnTo>
                    <a:pt x="5" y="5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8792" name="Freeform 2179"/>
            <p:cNvSpPr>
              <a:spLocks/>
            </p:cNvSpPr>
            <p:nvPr/>
          </p:nvSpPr>
          <p:spPr bwMode="auto">
            <a:xfrm>
              <a:off x="1216" y="2795"/>
              <a:ext cx="67" cy="22"/>
            </a:xfrm>
            <a:custGeom>
              <a:avLst/>
              <a:gdLst>
                <a:gd name="T0" fmla="*/ 67 w 67"/>
                <a:gd name="T1" fmla="*/ 5 h 22"/>
                <a:gd name="T2" fmla="*/ 64 w 67"/>
                <a:gd name="T3" fmla="*/ 0 h 22"/>
                <a:gd name="T4" fmla="*/ 0 w 67"/>
                <a:gd name="T5" fmla="*/ 17 h 22"/>
                <a:gd name="T6" fmla="*/ 3 w 67"/>
                <a:gd name="T7" fmla="*/ 22 h 22"/>
                <a:gd name="T8" fmla="*/ 67 w 67"/>
                <a:gd name="T9" fmla="*/ 5 h 2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7"/>
                <a:gd name="T16" fmla="*/ 0 h 22"/>
                <a:gd name="T17" fmla="*/ 67 w 67"/>
                <a:gd name="T18" fmla="*/ 22 h 2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7" h="22">
                  <a:moveTo>
                    <a:pt x="67" y="5"/>
                  </a:moveTo>
                  <a:lnTo>
                    <a:pt x="64" y="0"/>
                  </a:lnTo>
                  <a:lnTo>
                    <a:pt x="0" y="17"/>
                  </a:lnTo>
                  <a:lnTo>
                    <a:pt x="3" y="22"/>
                  </a:lnTo>
                  <a:lnTo>
                    <a:pt x="67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8793" name="Freeform 2180"/>
            <p:cNvSpPr>
              <a:spLocks/>
            </p:cNvSpPr>
            <p:nvPr/>
          </p:nvSpPr>
          <p:spPr bwMode="auto">
            <a:xfrm>
              <a:off x="1278" y="2795"/>
              <a:ext cx="7" cy="5"/>
            </a:xfrm>
            <a:custGeom>
              <a:avLst/>
              <a:gdLst>
                <a:gd name="T0" fmla="*/ 7 w 7"/>
                <a:gd name="T1" fmla="*/ 2 h 5"/>
                <a:gd name="T2" fmla="*/ 7 w 7"/>
                <a:gd name="T3" fmla="*/ 5 h 5"/>
                <a:gd name="T4" fmla="*/ 5 w 7"/>
                <a:gd name="T5" fmla="*/ 5 h 5"/>
                <a:gd name="T6" fmla="*/ 2 w 7"/>
                <a:gd name="T7" fmla="*/ 0 h 5"/>
                <a:gd name="T8" fmla="*/ 0 w 7"/>
                <a:gd name="T9" fmla="*/ 3 h 5"/>
                <a:gd name="T10" fmla="*/ 7 w 7"/>
                <a:gd name="T11" fmla="*/ 2 h 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7"/>
                <a:gd name="T19" fmla="*/ 0 h 5"/>
                <a:gd name="T20" fmla="*/ 7 w 7"/>
                <a:gd name="T21" fmla="*/ 5 h 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7" h="5">
                  <a:moveTo>
                    <a:pt x="7" y="2"/>
                  </a:moveTo>
                  <a:lnTo>
                    <a:pt x="7" y="5"/>
                  </a:lnTo>
                  <a:lnTo>
                    <a:pt x="5" y="5"/>
                  </a:lnTo>
                  <a:lnTo>
                    <a:pt x="2" y="0"/>
                  </a:lnTo>
                  <a:lnTo>
                    <a:pt x="0" y="3"/>
                  </a:lnTo>
                  <a:lnTo>
                    <a:pt x="7" y="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8794" name="Freeform 2181"/>
            <p:cNvSpPr>
              <a:spLocks/>
            </p:cNvSpPr>
            <p:nvPr/>
          </p:nvSpPr>
          <p:spPr bwMode="auto">
            <a:xfrm>
              <a:off x="1203" y="2768"/>
              <a:ext cx="16" cy="48"/>
            </a:xfrm>
            <a:custGeom>
              <a:avLst/>
              <a:gdLst>
                <a:gd name="T0" fmla="*/ 12 w 16"/>
                <a:gd name="T1" fmla="*/ 48 h 48"/>
                <a:gd name="T2" fmla="*/ 16 w 16"/>
                <a:gd name="T3" fmla="*/ 44 h 48"/>
                <a:gd name="T4" fmla="*/ 5 w 16"/>
                <a:gd name="T5" fmla="*/ 0 h 48"/>
                <a:gd name="T6" fmla="*/ 0 w 16"/>
                <a:gd name="T7" fmla="*/ 3 h 48"/>
                <a:gd name="T8" fmla="*/ 12 w 16"/>
                <a:gd name="T9" fmla="*/ 48 h 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"/>
                <a:gd name="T16" fmla="*/ 0 h 48"/>
                <a:gd name="T17" fmla="*/ 16 w 16"/>
                <a:gd name="T18" fmla="*/ 48 h 4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" h="48">
                  <a:moveTo>
                    <a:pt x="12" y="48"/>
                  </a:moveTo>
                  <a:lnTo>
                    <a:pt x="16" y="44"/>
                  </a:lnTo>
                  <a:lnTo>
                    <a:pt x="5" y="0"/>
                  </a:lnTo>
                  <a:lnTo>
                    <a:pt x="0" y="3"/>
                  </a:lnTo>
                  <a:lnTo>
                    <a:pt x="12" y="4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8795" name="Freeform 2182"/>
            <p:cNvSpPr>
              <a:spLocks/>
            </p:cNvSpPr>
            <p:nvPr/>
          </p:nvSpPr>
          <p:spPr bwMode="auto">
            <a:xfrm>
              <a:off x="1215" y="2812"/>
              <a:ext cx="4" cy="7"/>
            </a:xfrm>
            <a:custGeom>
              <a:avLst/>
              <a:gdLst>
                <a:gd name="T0" fmla="*/ 4 w 4"/>
                <a:gd name="T1" fmla="*/ 5 h 7"/>
                <a:gd name="T2" fmla="*/ 0 w 4"/>
                <a:gd name="T3" fmla="*/ 7 h 7"/>
                <a:gd name="T4" fmla="*/ 0 w 4"/>
                <a:gd name="T5" fmla="*/ 4 h 7"/>
                <a:gd name="T6" fmla="*/ 4 w 4"/>
                <a:gd name="T7" fmla="*/ 0 h 7"/>
                <a:gd name="T8" fmla="*/ 1 w 4"/>
                <a:gd name="T9" fmla="*/ 0 h 7"/>
                <a:gd name="T10" fmla="*/ 4 w 4"/>
                <a:gd name="T11" fmla="*/ 5 h 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"/>
                <a:gd name="T19" fmla="*/ 0 h 7"/>
                <a:gd name="T20" fmla="*/ 4 w 4"/>
                <a:gd name="T21" fmla="*/ 7 h 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" h="7">
                  <a:moveTo>
                    <a:pt x="4" y="5"/>
                  </a:moveTo>
                  <a:lnTo>
                    <a:pt x="0" y="7"/>
                  </a:lnTo>
                  <a:lnTo>
                    <a:pt x="0" y="4"/>
                  </a:lnTo>
                  <a:lnTo>
                    <a:pt x="4" y="0"/>
                  </a:lnTo>
                  <a:lnTo>
                    <a:pt x="1" y="0"/>
                  </a:lnTo>
                  <a:lnTo>
                    <a:pt x="4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8796" name="Freeform 2183"/>
            <p:cNvSpPr>
              <a:spLocks/>
            </p:cNvSpPr>
            <p:nvPr/>
          </p:nvSpPr>
          <p:spPr bwMode="auto">
            <a:xfrm>
              <a:off x="1121" y="2768"/>
              <a:ext cx="87" cy="27"/>
            </a:xfrm>
            <a:custGeom>
              <a:avLst/>
              <a:gdLst>
                <a:gd name="T0" fmla="*/ 87 w 87"/>
                <a:gd name="T1" fmla="*/ 5 h 27"/>
                <a:gd name="T2" fmla="*/ 84 w 87"/>
                <a:gd name="T3" fmla="*/ 0 h 27"/>
                <a:gd name="T4" fmla="*/ 0 w 87"/>
                <a:gd name="T5" fmla="*/ 22 h 27"/>
                <a:gd name="T6" fmla="*/ 3 w 87"/>
                <a:gd name="T7" fmla="*/ 27 h 27"/>
                <a:gd name="T8" fmla="*/ 87 w 87"/>
                <a:gd name="T9" fmla="*/ 5 h 2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7"/>
                <a:gd name="T16" fmla="*/ 0 h 27"/>
                <a:gd name="T17" fmla="*/ 87 w 87"/>
                <a:gd name="T18" fmla="*/ 27 h 2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7" h="27">
                  <a:moveTo>
                    <a:pt x="87" y="5"/>
                  </a:moveTo>
                  <a:lnTo>
                    <a:pt x="84" y="0"/>
                  </a:lnTo>
                  <a:lnTo>
                    <a:pt x="0" y="22"/>
                  </a:lnTo>
                  <a:lnTo>
                    <a:pt x="3" y="27"/>
                  </a:lnTo>
                  <a:lnTo>
                    <a:pt x="87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8797" name="Freeform 2184"/>
            <p:cNvSpPr>
              <a:spLocks/>
            </p:cNvSpPr>
            <p:nvPr/>
          </p:nvSpPr>
          <p:spPr bwMode="auto">
            <a:xfrm>
              <a:off x="1203" y="2768"/>
              <a:ext cx="5" cy="5"/>
            </a:xfrm>
            <a:custGeom>
              <a:avLst/>
              <a:gdLst>
                <a:gd name="T0" fmla="*/ 5 w 5"/>
                <a:gd name="T1" fmla="*/ 0 h 5"/>
                <a:gd name="T2" fmla="*/ 2 w 5"/>
                <a:gd name="T3" fmla="*/ 0 h 5"/>
                <a:gd name="T4" fmla="*/ 5 w 5"/>
                <a:gd name="T5" fmla="*/ 5 h 5"/>
                <a:gd name="T6" fmla="*/ 0 w 5"/>
                <a:gd name="T7" fmla="*/ 3 h 5"/>
                <a:gd name="T8" fmla="*/ 5 w 5"/>
                <a:gd name="T9" fmla="*/ 0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"/>
                <a:gd name="T16" fmla="*/ 0 h 5"/>
                <a:gd name="T17" fmla="*/ 5 w 5"/>
                <a:gd name="T18" fmla="*/ 5 h 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" h="5">
                  <a:moveTo>
                    <a:pt x="5" y="0"/>
                  </a:moveTo>
                  <a:lnTo>
                    <a:pt x="2" y="0"/>
                  </a:lnTo>
                  <a:lnTo>
                    <a:pt x="5" y="5"/>
                  </a:lnTo>
                  <a:lnTo>
                    <a:pt x="0" y="3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8798" name="Freeform 2185"/>
            <p:cNvSpPr>
              <a:spLocks/>
            </p:cNvSpPr>
            <p:nvPr/>
          </p:nvSpPr>
          <p:spPr bwMode="auto">
            <a:xfrm>
              <a:off x="1119" y="2792"/>
              <a:ext cx="19" cy="46"/>
            </a:xfrm>
            <a:custGeom>
              <a:avLst/>
              <a:gdLst>
                <a:gd name="T0" fmla="*/ 7 w 19"/>
                <a:gd name="T1" fmla="*/ 0 h 46"/>
                <a:gd name="T2" fmla="*/ 0 w 19"/>
                <a:gd name="T3" fmla="*/ 1 h 46"/>
                <a:gd name="T4" fmla="*/ 13 w 19"/>
                <a:gd name="T5" fmla="*/ 46 h 46"/>
                <a:gd name="T6" fmla="*/ 19 w 19"/>
                <a:gd name="T7" fmla="*/ 44 h 46"/>
                <a:gd name="T8" fmla="*/ 7 w 19"/>
                <a:gd name="T9" fmla="*/ 0 h 4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"/>
                <a:gd name="T16" fmla="*/ 0 h 46"/>
                <a:gd name="T17" fmla="*/ 19 w 19"/>
                <a:gd name="T18" fmla="*/ 46 h 4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" h="46">
                  <a:moveTo>
                    <a:pt x="7" y="0"/>
                  </a:moveTo>
                  <a:lnTo>
                    <a:pt x="0" y="1"/>
                  </a:lnTo>
                  <a:lnTo>
                    <a:pt x="13" y="46"/>
                  </a:lnTo>
                  <a:lnTo>
                    <a:pt x="19" y="44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8799" name="Freeform 2186"/>
            <p:cNvSpPr>
              <a:spLocks/>
            </p:cNvSpPr>
            <p:nvPr/>
          </p:nvSpPr>
          <p:spPr bwMode="auto">
            <a:xfrm>
              <a:off x="1119" y="2790"/>
              <a:ext cx="7" cy="5"/>
            </a:xfrm>
            <a:custGeom>
              <a:avLst/>
              <a:gdLst>
                <a:gd name="T0" fmla="*/ 2 w 7"/>
                <a:gd name="T1" fmla="*/ 0 h 5"/>
                <a:gd name="T2" fmla="*/ 0 w 7"/>
                <a:gd name="T3" fmla="*/ 0 h 5"/>
                <a:gd name="T4" fmla="*/ 0 w 7"/>
                <a:gd name="T5" fmla="*/ 3 h 5"/>
                <a:gd name="T6" fmla="*/ 7 w 7"/>
                <a:gd name="T7" fmla="*/ 2 h 5"/>
                <a:gd name="T8" fmla="*/ 5 w 7"/>
                <a:gd name="T9" fmla="*/ 5 h 5"/>
                <a:gd name="T10" fmla="*/ 2 w 7"/>
                <a:gd name="T11" fmla="*/ 0 h 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7"/>
                <a:gd name="T19" fmla="*/ 0 h 5"/>
                <a:gd name="T20" fmla="*/ 7 w 7"/>
                <a:gd name="T21" fmla="*/ 5 h 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7" h="5">
                  <a:moveTo>
                    <a:pt x="2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7" y="2"/>
                  </a:lnTo>
                  <a:lnTo>
                    <a:pt x="5" y="5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8800" name="Freeform 2187"/>
            <p:cNvSpPr>
              <a:spLocks/>
            </p:cNvSpPr>
            <p:nvPr/>
          </p:nvSpPr>
          <p:spPr bwMode="auto">
            <a:xfrm>
              <a:off x="1070" y="2835"/>
              <a:ext cx="67" cy="22"/>
            </a:xfrm>
            <a:custGeom>
              <a:avLst/>
              <a:gdLst>
                <a:gd name="T0" fmla="*/ 67 w 67"/>
                <a:gd name="T1" fmla="*/ 5 h 22"/>
                <a:gd name="T2" fmla="*/ 64 w 67"/>
                <a:gd name="T3" fmla="*/ 0 h 22"/>
                <a:gd name="T4" fmla="*/ 0 w 67"/>
                <a:gd name="T5" fmla="*/ 17 h 22"/>
                <a:gd name="T6" fmla="*/ 3 w 67"/>
                <a:gd name="T7" fmla="*/ 22 h 22"/>
                <a:gd name="T8" fmla="*/ 67 w 67"/>
                <a:gd name="T9" fmla="*/ 5 h 2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7"/>
                <a:gd name="T16" fmla="*/ 0 h 22"/>
                <a:gd name="T17" fmla="*/ 67 w 67"/>
                <a:gd name="T18" fmla="*/ 22 h 2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7" h="22">
                  <a:moveTo>
                    <a:pt x="67" y="5"/>
                  </a:moveTo>
                  <a:lnTo>
                    <a:pt x="64" y="0"/>
                  </a:lnTo>
                  <a:lnTo>
                    <a:pt x="0" y="17"/>
                  </a:lnTo>
                  <a:lnTo>
                    <a:pt x="3" y="22"/>
                  </a:lnTo>
                  <a:lnTo>
                    <a:pt x="67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8801" name="Freeform 2188"/>
            <p:cNvSpPr>
              <a:spLocks/>
            </p:cNvSpPr>
            <p:nvPr/>
          </p:nvSpPr>
          <p:spPr bwMode="auto">
            <a:xfrm>
              <a:off x="1132" y="2835"/>
              <a:ext cx="6" cy="5"/>
            </a:xfrm>
            <a:custGeom>
              <a:avLst/>
              <a:gdLst>
                <a:gd name="T0" fmla="*/ 6 w 6"/>
                <a:gd name="T1" fmla="*/ 1 h 5"/>
                <a:gd name="T2" fmla="*/ 6 w 6"/>
                <a:gd name="T3" fmla="*/ 5 h 5"/>
                <a:gd name="T4" fmla="*/ 5 w 6"/>
                <a:gd name="T5" fmla="*/ 5 h 5"/>
                <a:gd name="T6" fmla="*/ 2 w 6"/>
                <a:gd name="T7" fmla="*/ 0 h 5"/>
                <a:gd name="T8" fmla="*/ 0 w 6"/>
                <a:gd name="T9" fmla="*/ 3 h 5"/>
                <a:gd name="T10" fmla="*/ 6 w 6"/>
                <a:gd name="T11" fmla="*/ 1 h 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"/>
                <a:gd name="T19" fmla="*/ 0 h 5"/>
                <a:gd name="T20" fmla="*/ 6 w 6"/>
                <a:gd name="T21" fmla="*/ 5 h 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" h="5">
                  <a:moveTo>
                    <a:pt x="6" y="1"/>
                  </a:moveTo>
                  <a:lnTo>
                    <a:pt x="6" y="5"/>
                  </a:lnTo>
                  <a:lnTo>
                    <a:pt x="5" y="5"/>
                  </a:lnTo>
                  <a:lnTo>
                    <a:pt x="2" y="0"/>
                  </a:lnTo>
                  <a:lnTo>
                    <a:pt x="0" y="3"/>
                  </a:lnTo>
                  <a:lnTo>
                    <a:pt x="6" y="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8802" name="Freeform 2189"/>
            <p:cNvSpPr>
              <a:spLocks/>
            </p:cNvSpPr>
            <p:nvPr/>
          </p:nvSpPr>
          <p:spPr bwMode="auto">
            <a:xfrm>
              <a:off x="1040" y="2744"/>
              <a:ext cx="33" cy="111"/>
            </a:xfrm>
            <a:custGeom>
              <a:avLst/>
              <a:gdLst>
                <a:gd name="T0" fmla="*/ 28 w 33"/>
                <a:gd name="T1" fmla="*/ 111 h 111"/>
                <a:gd name="T2" fmla="*/ 33 w 33"/>
                <a:gd name="T3" fmla="*/ 108 h 111"/>
                <a:gd name="T4" fmla="*/ 5 w 33"/>
                <a:gd name="T5" fmla="*/ 0 h 111"/>
                <a:gd name="T6" fmla="*/ 0 w 33"/>
                <a:gd name="T7" fmla="*/ 3 h 111"/>
                <a:gd name="T8" fmla="*/ 28 w 33"/>
                <a:gd name="T9" fmla="*/ 111 h 11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3"/>
                <a:gd name="T16" fmla="*/ 0 h 111"/>
                <a:gd name="T17" fmla="*/ 33 w 33"/>
                <a:gd name="T18" fmla="*/ 111 h 11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3" h="111">
                  <a:moveTo>
                    <a:pt x="28" y="111"/>
                  </a:moveTo>
                  <a:lnTo>
                    <a:pt x="33" y="108"/>
                  </a:lnTo>
                  <a:lnTo>
                    <a:pt x="5" y="0"/>
                  </a:lnTo>
                  <a:lnTo>
                    <a:pt x="0" y="3"/>
                  </a:lnTo>
                  <a:lnTo>
                    <a:pt x="28" y="11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8803" name="Freeform 2190"/>
            <p:cNvSpPr>
              <a:spLocks/>
            </p:cNvSpPr>
            <p:nvPr/>
          </p:nvSpPr>
          <p:spPr bwMode="auto">
            <a:xfrm>
              <a:off x="1068" y="2852"/>
              <a:ext cx="5" cy="7"/>
            </a:xfrm>
            <a:custGeom>
              <a:avLst/>
              <a:gdLst>
                <a:gd name="T0" fmla="*/ 5 w 5"/>
                <a:gd name="T1" fmla="*/ 5 h 7"/>
                <a:gd name="T2" fmla="*/ 0 w 5"/>
                <a:gd name="T3" fmla="*/ 7 h 7"/>
                <a:gd name="T4" fmla="*/ 0 w 5"/>
                <a:gd name="T5" fmla="*/ 3 h 7"/>
                <a:gd name="T6" fmla="*/ 5 w 5"/>
                <a:gd name="T7" fmla="*/ 0 h 7"/>
                <a:gd name="T8" fmla="*/ 2 w 5"/>
                <a:gd name="T9" fmla="*/ 0 h 7"/>
                <a:gd name="T10" fmla="*/ 5 w 5"/>
                <a:gd name="T11" fmla="*/ 5 h 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"/>
                <a:gd name="T19" fmla="*/ 0 h 7"/>
                <a:gd name="T20" fmla="*/ 5 w 5"/>
                <a:gd name="T21" fmla="*/ 7 h 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" h="7">
                  <a:moveTo>
                    <a:pt x="5" y="5"/>
                  </a:moveTo>
                  <a:lnTo>
                    <a:pt x="0" y="7"/>
                  </a:lnTo>
                  <a:lnTo>
                    <a:pt x="0" y="3"/>
                  </a:lnTo>
                  <a:lnTo>
                    <a:pt x="5" y="0"/>
                  </a:lnTo>
                  <a:lnTo>
                    <a:pt x="2" y="0"/>
                  </a:lnTo>
                  <a:lnTo>
                    <a:pt x="5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8804" name="Freeform 2191"/>
            <p:cNvSpPr>
              <a:spLocks/>
            </p:cNvSpPr>
            <p:nvPr/>
          </p:nvSpPr>
          <p:spPr bwMode="auto">
            <a:xfrm>
              <a:off x="1043" y="2450"/>
              <a:ext cx="1095" cy="299"/>
            </a:xfrm>
            <a:custGeom>
              <a:avLst/>
              <a:gdLst>
                <a:gd name="T0" fmla="*/ 0 w 1095"/>
                <a:gd name="T1" fmla="*/ 293 h 299"/>
                <a:gd name="T2" fmla="*/ 2 w 1095"/>
                <a:gd name="T3" fmla="*/ 299 h 299"/>
                <a:gd name="T4" fmla="*/ 1095 w 1095"/>
                <a:gd name="T5" fmla="*/ 6 h 299"/>
                <a:gd name="T6" fmla="*/ 1094 w 1095"/>
                <a:gd name="T7" fmla="*/ 0 h 299"/>
                <a:gd name="T8" fmla="*/ 0 w 1095"/>
                <a:gd name="T9" fmla="*/ 293 h 29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95"/>
                <a:gd name="T16" fmla="*/ 0 h 299"/>
                <a:gd name="T17" fmla="*/ 1095 w 1095"/>
                <a:gd name="T18" fmla="*/ 299 h 29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95" h="299">
                  <a:moveTo>
                    <a:pt x="0" y="293"/>
                  </a:moveTo>
                  <a:lnTo>
                    <a:pt x="2" y="299"/>
                  </a:lnTo>
                  <a:lnTo>
                    <a:pt x="1095" y="6"/>
                  </a:lnTo>
                  <a:lnTo>
                    <a:pt x="1094" y="0"/>
                  </a:lnTo>
                  <a:lnTo>
                    <a:pt x="0" y="29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8805" name="Freeform 2192"/>
            <p:cNvSpPr>
              <a:spLocks/>
            </p:cNvSpPr>
            <p:nvPr/>
          </p:nvSpPr>
          <p:spPr bwMode="auto">
            <a:xfrm>
              <a:off x="1038" y="2743"/>
              <a:ext cx="7" cy="6"/>
            </a:xfrm>
            <a:custGeom>
              <a:avLst/>
              <a:gdLst>
                <a:gd name="T0" fmla="*/ 2 w 7"/>
                <a:gd name="T1" fmla="*/ 4 h 6"/>
                <a:gd name="T2" fmla="*/ 0 w 7"/>
                <a:gd name="T3" fmla="*/ 1 h 6"/>
                <a:gd name="T4" fmla="*/ 5 w 7"/>
                <a:gd name="T5" fmla="*/ 0 h 6"/>
                <a:gd name="T6" fmla="*/ 7 w 7"/>
                <a:gd name="T7" fmla="*/ 6 h 6"/>
                <a:gd name="T8" fmla="*/ 7 w 7"/>
                <a:gd name="T9" fmla="*/ 1 h 6"/>
                <a:gd name="T10" fmla="*/ 2 w 7"/>
                <a:gd name="T11" fmla="*/ 4 h 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7"/>
                <a:gd name="T19" fmla="*/ 0 h 6"/>
                <a:gd name="T20" fmla="*/ 7 w 7"/>
                <a:gd name="T21" fmla="*/ 6 h 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7" h="6">
                  <a:moveTo>
                    <a:pt x="2" y="4"/>
                  </a:moveTo>
                  <a:lnTo>
                    <a:pt x="0" y="1"/>
                  </a:lnTo>
                  <a:lnTo>
                    <a:pt x="5" y="0"/>
                  </a:lnTo>
                  <a:lnTo>
                    <a:pt x="7" y="6"/>
                  </a:lnTo>
                  <a:lnTo>
                    <a:pt x="7" y="1"/>
                  </a:lnTo>
                  <a:lnTo>
                    <a:pt x="2" y="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8806" name="Freeform 2193"/>
            <p:cNvSpPr>
              <a:spLocks/>
            </p:cNvSpPr>
            <p:nvPr/>
          </p:nvSpPr>
          <p:spPr bwMode="auto">
            <a:xfrm>
              <a:off x="2121" y="2405"/>
              <a:ext cx="17" cy="50"/>
            </a:xfrm>
            <a:custGeom>
              <a:avLst/>
              <a:gdLst>
                <a:gd name="T0" fmla="*/ 12 w 17"/>
                <a:gd name="T1" fmla="*/ 50 h 50"/>
                <a:gd name="T2" fmla="*/ 17 w 17"/>
                <a:gd name="T3" fmla="*/ 47 h 50"/>
                <a:gd name="T4" fmla="*/ 4 w 17"/>
                <a:gd name="T5" fmla="*/ 0 h 50"/>
                <a:gd name="T6" fmla="*/ 0 w 17"/>
                <a:gd name="T7" fmla="*/ 4 h 50"/>
                <a:gd name="T8" fmla="*/ 12 w 17"/>
                <a:gd name="T9" fmla="*/ 50 h 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50"/>
                <a:gd name="T17" fmla="*/ 17 w 17"/>
                <a:gd name="T18" fmla="*/ 50 h 5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50">
                  <a:moveTo>
                    <a:pt x="12" y="50"/>
                  </a:moveTo>
                  <a:lnTo>
                    <a:pt x="17" y="47"/>
                  </a:lnTo>
                  <a:lnTo>
                    <a:pt x="4" y="0"/>
                  </a:lnTo>
                  <a:lnTo>
                    <a:pt x="0" y="4"/>
                  </a:lnTo>
                  <a:lnTo>
                    <a:pt x="12" y="5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8807" name="Freeform 2194"/>
            <p:cNvSpPr>
              <a:spLocks/>
            </p:cNvSpPr>
            <p:nvPr/>
          </p:nvSpPr>
          <p:spPr bwMode="auto">
            <a:xfrm>
              <a:off x="2133" y="2450"/>
              <a:ext cx="7" cy="6"/>
            </a:xfrm>
            <a:custGeom>
              <a:avLst/>
              <a:gdLst>
                <a:gd name="T0" fmla="*/ 5 w 7"/>
                <a:gd name="T1" fmla="*/ 6 h 6"/>
                <a:gd name="T2" fmla="*/ 7 w 7"/>
                <a:gd name="T3" fmla="*/ 6 h 6"/>
                <a:gd name="T4" fmla="*/ 5 w 7"/>
                <a:gd name="T5" fmla="*/ 2 h 6"/>
                <a:gd name="T6" fmla="*/ 0 w 7"/>
                <a:gd name="T7" fmla="*/ 5 h 6"/>
                <a:gd name="T8" fmla="*/ 4 w 7"/>
                <a:gd name="T9" fmla="*/ 0 h 6"/>
                <a:gd name="T10" fmla="*/ 5 w 7"/>
                <a:gd name="T11" fmla="*/ 6 h 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7"/>
                <a:gd name="T19" fmla="*/ 0 h 6"/>
                <a:gd name="T20" fmla="*/ 7 w 7"/>
                <a:gd name="T21" fmla="*/ 6 h 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7" h="6">
                  <a:moveTo>
                    <a:pt x="5" y="6"/>
                  </a:moveTo>
                  <a:lnTo>
                    <a:pt x="7" y="6"/>
                  </a:lnTo>
                  <a:lnTo>
                    <a:pt x="5" y="2"/>
                  </a:lnTo>
                  <a:lnTo>
                    <a:pt x="0" y="5"/>
                  </a:lnTo>
                  <a:lnTo>
                    <a:pt x="4" y="0"/>
                  </a:lnTo>
                  <a:lnTo>
                    <a:pt x="5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8808" name="Freeform 2195"/>
            <p:cNvSpPr>
              <a:spLocks/>
            </p:cNvSpPr>
            <p:nvPr/>
          </p:nvSpPr>
          <p:spPr bwMode="auto">
            <a:xfrm>
              <a:off x="2119" y="2404"/>
              <a:ext cx="6" cy="6"/>
            </a:xfrm>
            <a:custGeom>
              <a:avLst/>
              <a:gdLst>
                <a:gd name="T0" fmla="*/ 2 w 6"/>
                <a:gd name="T1" fmla="*/ 5 h 6"/>
                <a:gd name="T2" fmla="*/ 0 w 6"/>
                <a:gd name="T3" fmla="*/ 1 h 6"/>
                <a:gd name="T4" fmla="*/ 5 w 6"/>
                <a:gd name="T5" fmla="*/ 0 h 6"/>
                <a:gd name="T6" fmla="*/ 6 w 6"/>
                <a:gd name="T7" fmla="*/ 6 h 6"/>
                <a:gd name="T8" fmla="*/ 6 w 6"/>
                <a:gd name="T9" fmla="*/ 1 h 6"/>
                <a:gd name="T10" fmla="*/ 2 w 6"/>
                <a:gd name="T11" fmla="*/ 5 h 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"/>
                <a:gd name="T19" fmla="*/ 0 h 6"/>
                <a:gd name="T20" fmla="*/ 6 w 6"/>
                <a:gd name="T21" fmla="*/ 6 h 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" h="6">
                  <a:moveTo>
                    <a:pt x="2" y="5"/>
                  </a:moveTo>
                  <a:lnTo>
                    <a:pt x="0" y="1"/>
                  </a:lnTo>
                  <a:lnTo>
                    <a:pt x="5" y="0"/>
                  </a:lnTo>
                  <a:lnTo>
                    <a:pt x="6" y="6"/>
                  </a:lnTo>
                  <a:lnTo>
                    <a:pt x="6" y="1"/>
                  </a:lnTo>
                  <a:lnTo>
                    <a:pt x="2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8809" name="Freeform 2196"/>
            <p:cNvSpPr>
              <a:spLocks/>
            </p:cNvSpPr>
            <p:nvPr/>
          </p:nvSpPr>
          <p:spPr bwMode="auto">
            <a:xfrm>
              <a:off x="725" y="2661"/>
              <a:ext cx="106" cy="34"/>
            </a:xfrm>
            <a:custGeom>
              <a:avLst/>
              <a:gdLst>
                <a:gd name="T0" fmla="*/ 103 w 106"/>
                <a:gd name="T1" fmla="*/ 0 h 34"/>
                <a:gd name="T2" fmla="*/ 106 w 106"/>
                <a:gd name="T3" fmla="*/ 7 h 34"/>
                <a:gd name="T4" fmla="*/ 2 w 106"/>
                <a:gd name="T5" fmla="*/ 34 h 34"/>
                <a:gd name="T6" fmla="*/ 0 w 106"/>
                <a:gd name="T7" fmla="*/ 29 h 34"/>
                <a:gd name="T8" fmla="*/ 103 w 106"/>
                <a:gd name="T9" fmla="*/ 0 h 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6"/>
                <a:gd name="T16" fmla="*/ 0 h 34"/>
                <a:gd name="T17" fmla="*/ 106 w 106"/>
                <a:gd name="T18" fmla="*/ 34 h 3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6" h="34">
                  <a:moveTo>
                    <a:pt x="103" y="0"/>
                  </a:moveTo>
                  <a:lnTo>
                    <a:pt x="106" y="7"/>
                  </a:lnTo>
                  <a:lnTo>
                    <a:pt x="2" y="34"/>
                  </a:lnTo>
                  <a:lnTo>
                    <a:pt x="0" y="29"/>
                  </a:lnTo>
                  <a:lnTo>
                    <a:pt x="103" y="0"/>
                  </a:lnTo>
                  <a:close/>
                </a:path>
              </a:pathLst>
            </a:custGeom>
            <a:solidFill>
              <a:srgbClr val="D7D7D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8810" name="Freeform 2197"/>
            <p:cNvSpPr>
              <a:spLocks/>
            </p:cNvSpPr>
            <p:nvPr/>
          </p:nvSpPr>
          <p:spPr bwMode="auto">
            <a:xfrm>
              <a:off x="825" y="2661"/>
              <a:ext cx="10" cy="8"/>
            </a:xfrm>
            <a:custGeom>
              <a:avLst/>
              <a:gdLst>
                <a:gd name="T0" fmla="*/ 6 w 10"/>
                <a:gd name="T1" fmla="*/ 0 h 8"/>
                <a:gd name="T2" fmla="*/ 0 w 10"/>
                <a:gd name="T3" fmla="*/ 2 h 8"/>
                <a:gd name="T4" fmla="*/ 3 w 10"/>
                <a:gd name="T5" fmla="*/ 8 h 8"/>
                <a:gd name="T6" fmla="*/ 10 w 10"/>
                <a:gd name="T7" fmla="*/ 7 h 8"/>
                <a:gd name="T8" fmla="*/ 6 w 10"/>
                <a:gd name="T9" fmla="*/ 0 h 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"/>
                <a:gd name="T16" fmla="*/ 0 h 8"/>
                <a:gd name="T17" fmla="*/ 10 w 10"/>
                <a:gd name="T18" fmla="*/ 8 h 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" h="8">
                  <a:moveTo>
                    <a:pt x="6" y="0"/>
                  </a:moveTo>
                  <a:lnTo>
                    <a:pt x="0" y="2"/>
                  </a:lnTo>
                  <a:lnTo>
                    <a:pt x="3" y="8"/>
                  </a:lnTo>
                  <a:lnTo>
                    <a:pt x="10" y="7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8811" name="Freeform 2198"/>
            <p:cNvSpPr>
              <a:spLocks/>
            </p:cNvSpPr>
            <p:nvPr/>
          </p:nvSpPr>
          <p:spPr bwMode="auto">
            <a:xfrm>
              <a:off x="725" y="2666"/>
              <a:ext cx="108" cy="32"/>
            </a:xfrm>
            <a:custGeom>
              <a:avLst/>
              <a:gdLst>
                <a:gd name="T0" fmla="*/ 108 w 108"/>
                <a:gd name="T1" fmla="*/ 5 h 32"/>
                <a:gd name="T2" fmla="*/ 105 w 108"/>
                <a:gd name="T3" fmla="*/ 0 h 32"/>
                <a:gd name="T4" fmla="*/ 0 w 108"/>
                <a:gd name="T5" fmla="*/ 27 h 32"/>
                <a:gd name="T6" fmla="*/ 3 w 108"/>
                <a:gd name="T7" fmla="*/ 32 h 32"/>
                <a:gd name="T8" fmla="*/ 108 w 108"/>
                <a:gd name="T9" fmla="*/ 5 h 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8"/>
                <a:gd name="T16" fmla="*/ 0 h 32"/>
                <a:gd name="T17" fmla="*/ 108 w 108"/>
                <a:gd name="T18" fmla="*/ 32 h 3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8" h="32">
                  <a:moveTo>
                    <a:pt x="108" y="5"/>
                  </a:moveTo>
                  <a:lnTo>
                    <a:pt x="105" y="0"/>
                  </a:lnTo>
                  <a:lnTo>
                    <a:pt x="0" y="27"/>
                  </a:lnTo>
                  <a:lnTo>
                    <a:pt x="3" y="32"/>
                  </a:lnTo>
                  <a:lnTo>
                    <a:pt x="108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8812" name="Freeform 2199"/>
            <p:cNvSpPr>
              <a:spLocks/>
            </p:cNvSpPr>
            <p:nvPr/>
          </p:nvSpPr>
          <p:spPr bwMode="auto">
            <a:xfrm>
              <a:off x="828" y="2666"/>
              <a:ext cx="7" cy="5"/>
            </a:xfrm>
            <a:custGeom>
              <a:avLst/>
              <a:gdLst>
                <a:gd name="T0" fmla="*/ 7 w 7"/>
                <a:gd name="T1" fmla="*/ 2 h 5"/>
                <a:gd name="T2" fmla="*/ 7 w 7"/>
                <a:gd name="T3" fmla="*/ 5 h 5"/>
                <a:gd name="T4" fmla="*/ 5 w 7"/>
                <a:gd name="T5" fmla="*/ 5 h 5"/>
                <a:gd name="T6" fmla="*/ 2 w 7"/>
                <a:gd name="T7" fmla="*/ 0 h 5"/>
                <a:gd name="T8" fmla="*/ 0 w 7"/>
                <a:gd name="T9" fmla="*/ 3 h 5"/>
                <a:gd name="T10" fmla="*/ 7 w 7"/>
                <a:gd name="T11" fmla="*/ 2 h 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7"/>
                <a:gd name="T19" fmla="*/ 0 h 5"/>
                <a:gd name="T20" fmla="*/ 7 w 7"/>
                <a:gd name="T21" fmla="*/ 5 h 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7" h="5">
                  <a:moveTo>
                    <a:pt x="7" y="2"/>
                  </a:moveTo>
                  <a:lnTo>
                    <a:pt x="7" y="5"/>
                  </a:lnTo>
                  <a:lnTo>
                    <a:pt x="5" y="5"/>
                  </a:lnTo>
                  <a:lnTo>
                    <a:pt x="2" y="0"/>
                  </a:lnTo>
                  <a:lnTo>
                    <a:pt x="0" y="3"/>
                  </a:lnTo>
                  <a:lnTo>
                    <a:pt x="7" y="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8813" name="Freeform 2200"/>
            <p:cNvSpPr>
              <a:spLocks/>
            </p:cNvSpPr>
            <p:nvPr/>
          </p:nvSpPr>
          <p:spPr bwMode="auto">
            <a:xfrm>
              <a:off x="722" y="2688"/>
              <a:ext cx="6" cy="8"/>
            </a:xfrm>
            <a:custGeom>
              <a:avLst/>
              <a:gdLst>
                <a:gd name="T0" fmla="*/ 1 w 6"/>
                <a:gd name="T1" fmla="*/ 8 h 8"/>
                <a:gd name="T2" fmla="*/ 6 w 6"/>
                <a:gd name="T3" fmla="*/ 5 h 8"/>
                <a:gd name="T4" fmla="*/ 5 w 6"/>
                <a:gd name="T5" fmla="*/ 0 h 8"/>
                <a:gd name="T6" fmla="*/ 0 w 6"/>
                <a:gd name="T7" fmla="*/ 4 h 8"/>
                <a:gd name="T8" fmla="*/ 1 w 6"/>
                <a:gd name="T9" fmla="*/ 8 h 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8"/>
                <a:gd name="T17" fmla="*/ 6 w 6"/>
                <a:gd name="T18" fmla="*/ 8 h 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8">
                  <a:moveTo>
                    <a:pt x="1" y="8"/>
                  </a:moveTo>
                  <a:lnTo>
                    <a:pt x="6" y="5"/>
                  </a:lnTo>
                  <a:lnTo>
                    <a:pt x="5" y="0"/>
                  </a:lnTo>
                  <a:lnTo>
                    <a:pt x="0" y="4"/>
                  </a:lnTo>
                  <a:lnTo>
                    <a:pt x="1" y="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8814" name="Freeform 2201"/>
            <p:cNvSpPr>
              <a:spLocks/>
            </p:cNvSpPr>
            <p:nvPr/>
          </p:nvSpPr>
          <p:spPr bwMode="auto">
            <a:xfrm>
              <a:off x="723" y="2693"/>
              <a:ext cx="5" cy="7"/>
            </a:xfrm>
            <a:custGeom>
              <a:avLst/>
              <a:gdLst>
                <a:gd name="T0" fmla="*/ 5 w 5"/>
                <a:gd name="T1" fmla="*/ 5 h 7"/>
                <a:gd name="T2" fmla="*/ 2 w 5"/>
                <a:gd name="T3" fmla="*/ 7 h 7"/>
                <a:gd name="T4" fmla="*/ 0 w 5"/>
                <a:gd name="T5" fmla="*/ 3 h 7"/>
                <a:gd name="T6" fmla="*/ 5 w 5"/>
                <a:gd name="T7" fmla="*/ 0 h 7"/>
                <a:gd name="T8" fmla="*/ 2 w 5"/>
                <a:gd name="T9" fmla="*/ 0 h 7"/>
                <a:gd name="T10" fmla="*/ 5 w 5"/>
                <a:gd name="T11" fmla="*/ 5 h 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"/>
                <a:gd name="T19" fmla="*/ 0 h 7"/>
                <a:gd name="T20" fmla="*/ 5 w 5"/>
                <a:gd name="T21" fmla="*/ 7 h 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" h="7">
                  <a:moveTo>
                    <a:pt x="5" y="5"/>
                  </a:moveTo>
                  <a:lnTo>
                    <a:pt x="2" y="7"/>
                  </a:lnTo>
                  <a:lnTo>
                    <a:pt x="0" y="3"/>
                  </a:lnTo>
                  <a:lnTo>
                    <a:pt x="5" y="0"/>
                  </a:lnTo>
                  <a:lnTo>
                    <a:pt x="2" y="0"/>
                  </a:lnTo>
                  <a:lnTo>
                    <a:pt x="5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8815" name="Freeform 2202"/>
            <p:cNvSpPr>
              <a:spLocks/>
            </p:cNvSpPr>
            <p:nvPr/>
          </p:nvSpPr>
          <p:spPr bwMode="auto">
            <a:xfrm>
              <a:off x="725" y="2658"/>
              <a:ext cx="105" cy="35"/>
            </a:xfrm>
            <a:custGeom>
              <a:avLst/>
              <a:gdLst>
                <a:gd name="T0" fmla="*/ 0 w 105"/>
                <a:gd name="T1" fmla="*/ 29 h 35"/>
                <a:gd name="T2" fmla="*/ 2 w 105"/>
                <a:gd name="T3" fmla="*/ 35 h 35"/>
                <a:gd name="T4" fmla="*/ 105 w 105"/>
                <a:gd name="T5" fmla="*/ 7 h 35"/>
                <a:gd name="T6" fmla="*/ 103 w 105"/>
                <a:gd name="T7" fmla="*/ 0 h 35"/>
                <a:gd name="T8" fmla="*/ 0 w 105"/>
                <a:gd name="T9" fmla="*/ 29 h 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5"/>
                <a:gd name="T16" fmla="*/ 0 h 35"/>
                <a:gd name="T17" fmla="*/ 105 w 105"/>
                <a:gd name="T18" fmla="*/ 35 h 3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5" h="35">
                  <a:moveTo>
                    <a:pt x="0" y="29"/>
                  </a:moveTo>
                  <a:lnTo>
                    <a:pt x="2" y="35"/>
                  </a:lnTo>
                  <a:lnTo>
                    <a:pt x="105" y="7"/>
                  </a:lnTo>
                  <a:lnTo>
                    <a:pt x="103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8816" name="Freeform 2203"/>
            <p:cNvSpPr>
              <a:spLocks/>
            </p:cNvSpPr>
            <p:nvPr/>
          </p:nvSpPr>
          <p:spPr bwMode="auto">
            <a:xfrm>
              <a:off x="720" y="2687"/>
              <a:ext cx="7" cy="6"/>
            </a:xfrm>
            <a:custGeom>
              <a:avLst/>
              <a:gdLst>
                <a:gd name="T0" fmla="*/ 2 w 7"/>
                <a:gd name="T1" fmla="*/ 5 h 6"/>
                <a:gd name="T2" fmla="*/ 0 w 7"/>
                <a:gd name="T3" fmla="*/ 1 h 6"/>
                <a:gd name="T4" fmla="*/ 5 w 7"/>
                <a:gd name="T5" fmla="*/ 0 h 6"/>
                <a:gd name="T6" fmla="*/ 7 w 7"/>
                <a:gd name="T7" fmla="*/ 6 h 6"/>
                <a:gd name="T8" fmla="*/ 7 w 7"/>
                <a:gd name="T9" fmla="*/ 1 h 6"/>
                <a:gd name="T10" fmla="*/ 2 w 7"/>
                <a:gd name="T11" fmla="*/ 5 h 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7"/>
                <a:gd name="T19" fmla="*/ 0 h 6"/>
                <a:gd name="T20" fmla="*/ 7 w 7"/>
                <a:gd name="T21" fmla="*/ 6 h 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7" h="6">
                  <a:moveTo>
                    <a:pt x="2" y="5"/>
                  </a:moveTo>
                  <a:lnTo>
                    <a:pt x="0" y="1"/>
                  </a:lnTo>
                  <a:lnTo>
                    <a:pt x="5" y="0"/>
                  </a:lnTo>
                  <a:lnTo>
                    <a:pt x="7" y="6"/>
                  </a:lnTo>
                  <a:lnTo>
                    <a:pt x="7" y="1"/>
                  </a:lnTo>
                  <a:lnTo>
                    <a:pt x="2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8817" name="Freeform 2204"/>
            <p:cNvSpPr>
              <a:spLocks/>
            </p:cNvSpPr>
            <p:nvPr/>
          </p:nvSpPr>
          <p:spPr bwMode="auto">
            <a:xfrm>
              <a:off x="825" y="2658"/>
              <a:ext cx="6" cy="7"/>
            </a:xfrm>
            <a:custGeom>
              <a:avLst/>
              <a:gdLst>
                <a:gd name="T0" fmla="*/ 3 w 6"/>
                <a:gd name="T1" fmla="*/ 0 h 7"/>
                <a:gd name="T2" fmla="*/ 5 w 6"/>
                <a:gd name="T3" fmla="*/ 0 h 7"/>
                <a:gd name="T4" fmla="*/ 6 w 6"/>
                <a:gd name="T5" fmla="*/ 3 h 7"/>
                <a:gd name="T6" fmla="*/ 0 w 6"/>
                <a:gd name="T7" fmla="*/ 5 h 7"/>
                <a:gd name="T8" fmla="*/ 5 w 6"/>
                <a:gd name="T9" fmla="*/ 7 h 7"/>
                <a:gd name="T10" fmla="*/ 3 w 6"/>
                <a:gd name="T11" fmla="*/ 0 h 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"/>
                <a:gd name="T19" fmla="*/ 0 h 7"/>
                <a:gd name="T20" fmla="*/ 6 w 6"/>
                <a:gd name="T21" fmla="*/ 7 h 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" h="7">
                  <a:moveTo>
                    <a:pt x="3" y="0"/>
                  </a:moveTo>
                  <a:lnTo>
                    <a:pt x="5" y="0"/>
                  </a:lnTo>
                  <a:lnTo>
                    <a:pt x="6" y="3"/>
                  </a:lnTo>
                  <a:lnTo>
                    <a:pt x="0" y="5"/>
                  </a:lnTo>
                  <a:lnTo>
                    <a:pt x="5" y="7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8818" name="Freeform 2205"/>
            <p:cNvSpPr>
              <a:spLocks/>
            </p:cNvSpPr>
            <p:nvPr/>
          </p:nvSpPr>
          <p:spPr bwMode="auto">
            <a:xfrm>
              <a:off x="723" y="2666"/>
              <a:ext cx="139" cy="143"/>
            </a:xfrm>
            <a:custGeom>
              <a:avLst/>
              <a:gdLst>
                <a:gd name="T0" fmla="*/ 0 w 139"/>
                <a:gd name="T1" fmla="*/ 29 h 143"/>
                <a:gd name="T2" fmla="*/ 110 w 139"/>
                <a:gd name="T3" fmla="*/ 0 h 143"/>
                <a:gd name="T4" fmla="*/ 139 w 139"/>
                <a:gd name="T5" fmla="*/ 107 h 143"/>
                <a:gd name="T6" fmla="*/ 131 w 139"/>
                <a:gd name="T7" fmla="*/ 119 h 143"/>
                <a:gd name="T8" fmla="*/ 42 w 139"/>
                <a:gd name="T9" fmla="*/ 143 h 143"/>
                <a:gd name="T10" fmla="*/ 29 w 139"/>
                <a:gd name="T11" fmla="*/ 137 h 143"/>
                <a:gd name="T12" fmla="*/ 0 w 139"/>
                <a:gd name="T13" fmla="*/ 29 h 14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39"/>
                <a:gd name="T22" fmla="*/ 0 h 143"/>
                <a:gd name="T23" fmla="*/ 139 w 139"/>
                <a:gd name="T24" fmla="*/ 143 h 14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39" h="143">
                  <a:moveTo>
                    <a:pt x="0" y="29"/>
                  </a:moveTo>
                  <a:lnTo>
                    <a:pt x="110" y="0"/>
                  </a:lnTo>
                  <a:lnTo>
                    <a:pt x="139" y="107"/>
                  </a:lnTo>
                  <a:lnTo>
                    <a:pt x="131" y="119"/>
                  </a:lnTo>
                  <a:lnTo>
                    <a:pt x="42" y="143"/>
                  </a:lnTo>
                  <a:lnTo>
                    <a:pt x="29" y="137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D7D7D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8819" name="Freeform 2206"/>
            <p:cNvSpPr>
              <a:spLocks/>
            </p:cNvSpPr>
            <p:nvPr/>
          </p:nvSpPr>
          <p:spPr bwMode="auto">
            <a:xfrm>
              <a:off x="723" y="2663"/>
              <a:ext cx="112" cy="35"/>
            </a:xfrm>
            <a:custGeom>
              <a:avLst/>
              <a:gdLst>
                <a:gd name="T0" fmla="*/ 0 w 112"/>
                <a:gd name="T1" fmla="*/ 29 h 35"/>
                <a:gd name="T2" fmla="*/ 2 w 112"/>
                <a:gd name="T3" fmla="*/ 35 h 35"/>
                <a:gd name="T4" fmla="*/ 112 w 112"/>
                <a:gd name="T5" fmla="*/ 6 h 35"/>
                <a:gd name="T6" fmla="*/ 110 w 112"/>
                <a:gd name="T7" fmla="*/ 0 h 35"/>
                <a:gd name="T8" fmla="*/ 0 w 112"/>
                <a:gd name="T9" fmla="*/ 29 h 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2"/>
                <a:gd name="T16" fmla="*/ 0 h 35"/>
                <a:gd name="T17" fmla="*/ 112 w 112"/>
                <a:gd name="T18" fmla="*/ 35 h 3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2" h="35">
                  <a:moveTo>
                    <a:pt x="0" y="29"/>
                  </a:moveTo>
                  <a:lnTo>
                    <a:pt x="2" y="35"/>
                  </a:lnTo>
                  <a:lnTo>
                    <a:pt x="112" y="6"/>
                  </a:lnTo>
                  <a:lnTo>
                    <a:pt x="110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8820" name="Freeform 2207"/>
            <p:cNvSpPr>
              <a:spLocks/>
            </p:cNvSpPr>
            <p:nvPr/>
          </p:nvSpPr>
          <p:spPr bwMode="auto">
            <a:xfrm>
              <a:off x="830" y="2666"/>
              <a:ext cx="35" cy="108"/>
            </a:xfrm>
            <a:custGeom>
              <a:avLst/>
              <a:gdLst>
                <a:gd name="T0" fmla="*/ 6 w 35"/>
                <a:gd name="T1" fmla="*/ 0 h 108"/>
                <a:gd name="T2" fmla="*/ 0 w 35"/>
                <a:gd name="T3" fmla="*/ 2 h 108"/>
                <a:gd name="T4" fmla="*/ 29 w 35"/>
                <a:gd name="T5" fmla="*/ 108 h 108"/>
                <a:gd name="T6" fmla="*/ 35 w 35"/>
                <a:gd name="T7" fmla="*/ 107 h 108"/>
                <a:gd name="T8" fmla="*/ 6 w 35"/>
                <a:gd name="T9" fmla="*/ 0 h 10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"/>
                <a:gd name="T16" fmla="*/ 0 h 108"/>
                <a:gd name="T17" fmla="*/ 35 w 35"/>
                <a:gd name="T18" fmla="*/ 108 h 10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" h="108">
                  <a:moveTo>
                    <a:pt x="6" y="0"/>
                  </a:moveTo>
                  <a:lnTo>
                    <a:pt x="0" y="2"/>
                  </a:lnTo>
                  <a:lnTo>
                    <a:pt x="29" y="108"/>
                  </a:lnTo>
                  <a:lnTo>
                    <a:pt x="35" y="107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8821" name="Freeform 2208"/>
            <p:cNvSpPr>
              <a:spLocks/>
            </p:cNvSpPr>
            <p:nvPr/>
          </p:nvSpPr>
          <p:spPr bwMode="auto">
            <a:xfrm>
              <a:off x="830" y="2663"/>
              <a:ext cx="6" cy="6"/>
            </a:xfrm>
            <a:custGeom>
              <a:avLst/>
              <a:gdLst>
                <a:gd name="T0" fmla="*/ 3 w 6"/>
                <a:gd name="T1" fmla="*/ 0 h 6"/>
                <a:gd name="T2" fmla="*/ 5 w 6"/>
                <a:gd name="T3" fmla="*/ 0 h 6"/>
                <a:gd name="T4" fmla="*/ 6 w 6"/>
                <a:gd name="T5" fmla="*/ 3 h 6"/>
                <a:gd name="T6" fmla="*/ 0 w 6"/>
                <a:gd name="T7" fmla="*/ 5 h 6"/>
                <a:gd name="T8" fmla="*/ 5 w 6"/>
                <a:gd name="T9" fmla="*/ 6 h 6"/>
                <a:gd name="T10" fmla="*/ 3 w 6"/>
                <a:gd name="T11" fmla="*/ 0 h 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"/>
                <a:gd name="T19" fmla="*/ 0 h 6"/>
                <a:gd name="T20" fmla="*/ 6 w 6"/>
                <a:gd name="T21" fmla="*/ 6 h 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" h="6">
                  <a:moveTo>
                    <a:pt x="3" y="0"/>
                  </a:moveTo>
                  <a:lnTo>
                    <a:pt x="5" y="0"/>
                  </a:lnTo>
                  <a:lnTo>
                    <a:pt x="6" y="3"/>
                  </a:lnTo>
                  <a:lnTo>
                    <a:pt x="0" y="5"/>
                  </a:lnTo>
                  <a:lnTo>
                    <a:pt x="5" y="6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8822" name="Freeform 2209"/>
            <p:cNvSpPr>
              <a:spLocks/>
            </p:cNvSpPr>
            <p:nvPr/>
          </p:nvSpPr>
          <p:spPr bwMode="auto">
            <a:xfrm>
              <a:off x="851" y="2771"/>
              <a:ext cx="12" cy="18"/>
            </a:xfrm>
            <a:custGeom>
              <a:avLst/>
              <a:gdLst>
                <a:gd name="T0" fmla="*/ 12 w 12"/>
                <a:gd name="T1" fmla="*/ 5 h 18"/>
                <a:gd name="T2" fmla="*/ 8 w 12"/>
                <a:gd name="T3" fmla="*/ 0 h 18"/>
                <a:gd name="T4" fmla="*/ 0 w 12"/>
                <a:gd name="T5" fmla="*/ 13 h 18"/>
                <a:gd name="T6" fmla="*/ 4 w 12"/>
                <a:gd name="T7" fmla="*/ 18 h 18"/>
                <a:gd name="T8" fmla="*/ 12 w 12"/>
                <a:gd name="T9" fmla="*/ 5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"/>
                <a:gd name="T16" fmla="*/ 0 h 18"/>
                <a:gd name="T17" fmla="*/ 12 w 12"/>
                <a:gd name="T18" fmla="*/ 18 h 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" h="18">
                  <a:moveTo>
                    <a:pt x="12" y="5"/>
                  </a:moveTo>
                  <a:lnTo>
                    <a:pt x="8" y="0"/>
                  </a:lnTo>
                  <a:lnTo>
                    <a:pt x="0" y="13"/>
                  </a:lnTo>
                  <a:lnTo>
                    <a:pt x="4" y="18"/>
                  </a:lnTo>
                  <a:lnTo>
                    <a:pt x="12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8823" name="Freeform 2210"/>
            <p:cNvSpPr>
              <a:spLocks/>
            </p:cNvSpPr>
            <p:nvPr/>
          </p:nvSpPr>
          <p:spPr bwMode="auto">
            <a:xfrm>
              <a:off x="859" y="2771"/>
              <a:ext cx="6" cy="5"/>
            </a:xfrm>
            <a:custGeom>
              <a:avLst/>
              <a:gdLst>
                <a:gd name="T0" fmla="*/ 6 w 6"/>
                <a:gd name="T1" fmla="*/ 2 h 5"/>
                <a:gd name="T2" fmla="*/ 4 w 6"/>
                <a:gd name="T3" fmla="*/ 5 h 5"/>
                <a:gd name="T4" fmla="*/ 0 w 6"/>
                <a:gd name="T5" fmla="*/ 0 h 5"/>
                <a:gd name="T6" fmla="*/ 0 w 6"/>
                <a:gd name="T7" fmla="*/ 3 h 5"/>
                <a:gd name="T8" fmla="*/ 6 w 6"/>
                <a:gd name="T9" fmla="*/ 2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5"/>
                <a:gd name="T17" fmla="*/ 6 w 6"/>
                <a:gd name="T18" fmla="*/ 5 h 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5">
                  <a:moveTo>
                    <a:pt x="6" y="2"/>
                  </a:moveTo>
                  <a:lnTo>
                    <a:pt x="4" y="5"/>
                  </a:lnTo>
                  <a:lnTo>
                    <a:pt x="0" y="0"/>
                  </a:lnTo>
                  <a:lnTo>
                    <a:pt x="0" y="3"/>
                  </a:lnTo>
                  <a:lnTo>
                    <a:pt x="6" y="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8824" name="Freeform 2211"/>
            <p:cNvSpPr>
              <a:spLocks/>
            </p:cNvSpPr>
            <p:nvPr/>
          </p:nvSpPr>
          <p:spPr bwMode="auto">
            <a:xfrm>
              <a:off x="763" y="2784"/>
              <a:ext cx="92" cy="28"/>
            </a:xfrm>
            <a:custGeom>
              <a:avLst/>
              <a:gdLst>
                <a:gd name="T0" fmla="*/ 92 w 92"/>
                <a:gd name="T1" fmla="*/ 5 h 28"/>
                <a:gd name="T2" fmla="*/ 89 w 92"/>
                <a:gd name="T3" fmla="*/ 0 h 28"/>
                <a:gd name="T4" fmla="*/ 0 w 92"/>
                <a:gd name="T5" fmla="*/ 24 h 28"/>
                <a:gd name="T6" fmla="*/ 3 w 92"/>
                <a:gd name="T7" fmla="*/ 28 h 28"/>
                <a:gd name="T8" fmla="*/ 92 w 92"/>
                <a:gd name="T9" fmla="*/ 5 h 2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2"/>
                <a:gd name="T16" fmla="*/ 0 h 28"/>
                <a:gd name="T17" fmla="*/ 92 w 92"/>
                <a:gd name="T18" fmla="*/ 28 h 2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2" h="28">
                  <a:moveTo>
                    <a:pt x="92" y="5"/>
                  </a:moveTo>
                  <a:lnTo>
                    <a:pt x="89" y="0"/>
                  </a:lnTo>
                  <a:lnTo>
                    <a:pt x="0" y="24"/>
                  </a:lnTo>
                  <a:lnTo>
                    <a:pt x="3" y="28"/>
                  </a:lnTo>
                  <a:lnTo>
                    <a:pt x="92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8825" name="Freeform 2212"/>
            <p:cNvSpPr>
              <a:spLocks/>
            </p:cNvSpPr>
            <p:nvPr/>
          </p:nvSpPr>
          <p:spPr bwMode="auto">
            <a:xfrm>
              <a:off x="851" y="2784"/>
              <a:ext cx="4" cy="5"/>
            </a:xfrm>
            <a:custGeom>
              <a:avLst/>
              <a:gdLst>
                <a:gd name="T0" fmla="*/ 4 w 4"/>
                <a:gd name="T1" fmla="*/ 5 h 5"/>
                <a:gd name="T2" fmla="*/ 1 w 4"/>
                <a:gd name="T3" fmla="*/ 0 h 5"/>
                <a:gd name="T4" fmla="*/ 0 w 4"/>
                <a:gd name="T5" fmla="*/ 0 h 5"/>
                <a:gd name="T6" fmla="*/ 4 w 4"/>
                <a:gd name="T7" fmla="*/ 5 h 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"/>
                <a:gd name="T13" fmla="*/ 0 h 5"/>
                <a:gd name="T14" fmla="*/ 4 w 4"/>
                <a:gd name="T15" fmla="*/ 5 h 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" h="5">
                  <a:moveTo>
                    <a:pt x="4" y="5"/>
                  </a:moveTo>
                  <a:lnTo>
                    <a:pt x="1" y="0"/>
                  </a:lnTo>
                  <a:lnTo>
                    <a:pt x="0" y="0"/>
                  </a:lnTo>
                  <a:lnTo>
                    <a:pt x="4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8826" name="Freeform 2213"/>
            <p:cNvSpPr>
              <a:spLocks/>
            </p:cNvSpPr>
            <p:nvPr/>
          </p:nvSpPr>
          <p:spPr bwMode="auto">
            <a:xfrm>
              <a:off x="750" y="2801"/>
              <a:ext cx="16" cy="11"/>
            </a:xfrm>
            <a:custGeom>
              <a:avLst/>
              <a:gdLst>
                <a:gd name="T0" fmla="*/ 13 w 16"/>
                <a:gd name="T1" fmla="*/ 11 h 11"/>
                <a:gd name="T2" fmla="*/ 16 w 16"/>
                <a:gd name="T3" fmla="*/ 7 h 11"/>
                <a:gd name="T4" fmla="*/ 4 w 16"/>
                <a:gd name="T5" fmla="*/ 0 h 11"/>
                <a:gd name="T6" fmla="*/ 0 w 16"/>
                <a:gd name="T7" fmla="*/ 5 h 11"/>
                <a:gd name="T8" fmla="*/ 13 w 16"/>
                <a:gd name="T9" fmla="*/ 11 h 1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"/>
                <a:gd name="T16" fmla="*/ 0 h 11"/>
                <a:gd name="T17" fmla="*/ 16 w 16"/>
                <a:gd name="T18" fmla="*/ 11 h 1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" h="11">
                  <a:moveTo>
                    <a:pt x="13" y="11"/>
                  </a:moveTo>
                  <a:lnTo>
                    <a:pt x="16" y="7"/>
                  </a:lnTo>
                  <a:lnTo>
                    <a:pt x="4" y="0"/>
                  </a:lnTo>
                  <a:lnTo>
                    <a:pt x="0" y="5"/>
                  </a:lnTo>
                  <a:lnTo>
                    <a:pt x="13" y="1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8827" name="Freeform 2214"/>
            <p:cNvSpPr>
              <a:spLocks/>
            </p:cNvSpPr>
            <p:nvPr/>
          </p:nvSpPr>
          <p:spPr bwMode="auto">
            <a:xfrm>
              <a:off x="763" y="2808"/>
              <a:ext cx="3" cy="4"/>
            </a:xfrm>
            <a:custGeom>
              <a:avLst/>
              <a:gdLst>
                <a:gd name="T0" fmla="*/ 3 w 3"/>
                <a:gd name="T1" fmla="*/ 4 h 4"/>
                <a:gd name="T2" fmla="*/ 2 w 3"/>
                <a:gd name="T3" fmla="*/ 4 h 4"/>
                <a:gd name="T4" fmla="*/ 0 w 3"/>
                <a:gd name="T5" fmla="*/ 4 h 4"/>
                <a:gd name="T6" fmla="*/ 3 w 3"/>
                <a:gd name="T7" fmla="*/ 0 h 4"/>
                <a:gd name="T8" fmla="*/ 0 w 3"/>
                <a:gd name="T9" fmla="*/ 0 h 4"/>
                <a:gd name="T10" fmla="*/ 3 w 3"/>
                <a:gd name="T11" fmla="*/ 4 h 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"/>
                <a:gd name="T19" fmla="*/ 0 h 4"/>
                <a:gd name="T20" fmla="*/ 3 w 3"/>
                <a:gd name="T21" fmla="*/ 4 h 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" h="4">
                  <a:moveTo>
                    <a:pt x="3" y="4"/>
                  </a:moveTo>
                  <a:lnTo>
                    <a:pt x="2" y="4"/>
                  </a:lnTo>
                  <a:lnTo>
                    <a:pt x="0" y="4"/>
                  </a:lnTo>
                  <a:lnTo>
                    <a:pt x="3" y="0"/>
                  </a:lnTo>
                  <a:lnTo>
                    <a:pt x="0" y="0"/>
                  </a:lnTo>
                  <a:lnTo>
                    <a:pt x="3" y="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8828" name="Freeform 2215"/>
            <p:cNvSpPr>
              <a:spLocks/>
            </p:cNvSpPr>
            <p:nvPr/>
          </p:nvSpPr>
          <p:spPr bwMode="auto">
            <a:xfrm>
              <a:off x="720" y="2693"/>
              <a:ext cx="34" cy="112"/>
            </a:xfrm>
            <a:custGeom>
              <a:avLst/>
              <a:gdLst>
                <a:gd name="T0" fmla="*/ 29 w 34"/>
                <a:gd name="T1" fmla="*/ 112 h 112"/>
                <a:gd name="T2" fmla="*/ 34 w 34"/>
                <a:gd name="T3" fmla="*/ 108 h 112"/>
                <a:gd name="T4" fmla="*/ 5 w 34"/>
                <a:gd name="T5" fmla="*/ 0 h 112"/>
                <a:gd name="T6" fmla="*/ 0 w 34"/>
                <a:gd name="T7" fmla="*/ 3 h 112"/>
                <a:gd name="T8" fmla="*/ 29 w 34"/>
                <a:gd name="T9" fmla="*/ 112 h 1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4"/>
                <a:gd name="T16" fmla="*/ 0 h 112"/>
                <a:gd name="T17" fmla="*/ 34 w 34"/>
                <a:gd name="T18" fmla="*/ 112 h 11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4" h="112">
                  <a:moveTo>
                    <a:pt x="29" y="112"/>
                  </a:moveTo>
                  <a:lnTo>
                    <a:pt x="34" y="108"/>
                  </a:lnTo>
                  <a:lnTo>
                    <a:pt x="5" y="0"/>
                  </a:lnTo>
                  <a:lnTo>
                    <a:pt x="0" y="3"/>
                  </a:lnTo>
                  <a:lnTo>
                    <a:pt x="29" y="11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8829" name="Freeform 2216"/>
            <p:cNvSpPr>
              <a:spLocks/>
            </p:cNvSpPr>
            <p:nvPr/>
          </p:nvSpPr>
          <p:spPr bwMode="auto">
            <a:xfrm>
              <a:off x="749" y="2801"/>
              <a:ext cx="5" cy="5"/>
            </a:xfrm>
            <a:custGeom>
              <a:avLst/>
              <a:gdLst>
                <a:gd name="T0" fmla="*/ 1 w 5"/>
                <a:gd name="T1" fmla="*/ 5 h 5"/>
                <a:gd name="T2" fmla="*/ 0 w 5"/>
                <a:gd name="T3" fmla="*/ 4 h 5"/>
                <a:gd name="T4" fmla="*/ 5 w 5"/>
                <a:gd name="T5" fmla="*/ 0 h 5"/>
                <a:gd name="T6" fmla="*/ 1 w 5"/>
                <a:gd name="T7" fmla="*/ 5 h 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"/>
                <a:gd name="T13" fmla="*/ 0 h 5"/>
                <a:gd name="T14" fmla="*/ 5 w 5"/>
                <a:gd name="T15" fmla="*/ 5 h 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" h="5">
                  <a:moveTo>
                    <a:pt x="1" y="5"/>
                  </a:moveTo>
                  <a:lnTo>
                    <a:pt x="0" y="4"/>
                  </a:lnTo>
                  <a:lnTo>
                    <a:pt x="5" y="0"/>
                  </a:lnTo>
                  <a:lnTo>
                    <a:pt x="1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8830" name="Freeform 2217"/>
            <p:cNvSpPr>
              <a:spLocks/>
            </p:cNvSpPr>
            <p:nvPr/>
          </p:nvSpPr>
          <p:spPr bwMode="auto">
            <a:xfrm>
              <a:off x="719" y="2692"/>
              <a:ext cx="6" cy="6"/>
            </a:xfrm>
            <a:custGeom>
              <a:avLst/>
              <a:gdLst>
                <a:gd name="T0" fmla="*/ 1 w 6"/>
                <a:gd name="T1" fmla="*/ 4 h 6"/>
                <a:gd name="T2" fmla="*/ 0 w 6"/>
                <a:gd name="T3" fmla="*/ 1 h 6"/>
                <a:gd name="T4" fmla="*/ 4 w 6"/>
                <a:gd name="T5" fmla="*/ 0 h 6"/>
                <a:gd name="T6" fmla="*/ 6 w 6"/>
                <a:gd name="T7" fmla="*/ 6 h 6"/>
                <a:gd name="T8" fmla="*/ 6 w 6"/>
                <a:gd name="T9" fmla="*/ 1 h 6"/>
                <a:gd name="T10" fmla="*/ 1 w 6"/>
                <a:gd name="T11" fmla="*/ 4 h 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"/>
                <a:gd name="T19" fmla="*/ 0 h 6"/>
                <a:gd name="T20" fmla="*/ 6 w 6"/>
                <a:gd name="T21" fmla="*/ 6 h 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" h="6">
                  <a:moveTo>
                    <a:pt x="1" y="4"/>
                  </a:moveTo>
                  <a:lnTo>
                    <a:pt x="0" y="1"/>
                  </a:lnTo>
                  <a:lnTo>
                    <a:pt x="4" y="0"/>
                  </a:lnTo>
                  <a:lnTo>
                    <a:pt x="6" y="6"/>
                  </a:lnTo>
                  <a:lnTo>
                    <a:pt x="6" y="1"/>
                  </a:lnTo>
                  <a:lnTo>
                    <a:pt x="1" y="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8831" name="Freeform 2218"/>
            <p:cNvSpPr>
              <a:spLocks/>
            </p:cNvSpPr>
            <p:nvPr/>
          </p:nvSpPr>
          <p:spPr bwMode="auto">
            <a:xfrm>
              <a:off x="824" y="2929"/>
              <a:ext cx="47" cy="14"/>
            </a:xfrm>
            <a:custGeom>
              <a:avLst/>
              <a:gdLst>
                <a:gd name="T0" fmla="*/ 0 w 47"/>
                <a:gd name="T1" fmla="*/ 12 h 14"/>
                <a:gd name="T2" fmla="*/ 0 w 47"/>
                <a:gd name="T3" fmla="*/ 14 h 14"/>
                <a:gd name="T4" fmla="*/ 47 w 47"/>
                <a:gd name="T5" fmla="*/ 1 h 14"/>
                <a:gd name="T6" fmla="*/ 44 w 47"/>
                <a:gd name="T7" fmla="*/ 0 h 14"/>
                <a:gd name="T8" fmla="*/ 0 w 47"/>
                <a:gd name="T9" fmla="*/ 12 h 1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7"/>
                <a:gd name="T16" fmla="*/ 0 h 14"/>
                <a:gd name="T17" fmla="*/ 47 w 47"/>
                <a:gd name="T18" fmla="*/ 14 h 1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7" h="14">
                  <a:moveTo>
                    <a:pt x="0" y="12"/>
                  </a:moveTo>
                  <a:lnTo>
                    <a:pt x="0" y="14"/>
                  </a:lnTo>
                  <a:lnTo>
                    <a:pt x="47" y="1"/>
                  </a:lnTo>
                  <a:lnTo>
                    <a:pt x="44" y="0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D7D7D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8832" name="Freeform 2219"/>
            <p:cNvSpPr>
              <a:spLocks/>
            </p:cNvSpPr>
            <p:nvPr/>
          </p:nvSpPr>
          <p:spPr bwMode="auto">
            <a:xfrm>
              <a:off x="820" y="2940"/>
              <a:ext cx="7" cy="3"/>
            </a:xfrm>
            <a:custGeom>
              <a:avLst/>
              <a:gdLst>
                <a:gd name="T0" fmla="*/ 7 w 7"/>
                <a:gd name="T1" fmla="*/ 1 h 3"/>
                <a:gd name="T2" fmla="*/ 0 w 7"/>
                <a:gd name="T3" fmla="*/ 0 h 3"/>
                <a:gd name="T4" fmla="*/ 0 w 7"/>
                <a:gd name="T5" fmla="*/ 1 h 3"/>
                <a:gd name="T6" fmla="*/ 7 w 7"/>
                <a:gd name="T7" fmla="*/ 3 h 3"/>
                <a:gd name="T8" fmla="*/ 7 w 7"/>
                <a:gd name="T9" fmla="*/ 1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"/>
                <a:gd name="T16" fmla="*/ 0 h 3"/>
                <a:gd name="T17" fmla="*/ 7 w 7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" h="3">
                  <a:moveTo>
                    <a:pt x="7" y="1"/>
                  </a:moveTo>
                  <a:lnTo>
                    <a:pt x="0" y="0"/>
                  </a:lnTo>
                  <a:lnTo>
                    <a:pt x="0" y="1"/>
                  </a:lnTo>
                  <a:lnTo>
                    <a:pt x="7" y="3"/>
                  </a:lnTo>
                  <a:lnTo>
                    <a:pt x="7" y="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8833" name="Freeform 2220"/>
            <p:cNvSpPr>
              <a:spLocks/>
            </p:cNvSpPr>
            <p:nvPr/>
          </p:nvSpPr>
          <p:spPr bwMode="auto">
            <a:xfrm>
              <a:off x="824" y="2927"/>
              <a:ext cx="49" cy="19"/>
            </a:xfrm>
            <a:custGeom>
              <a:avLst/>
              <a:gdLst>
                <a:gd name="T0" fmla="*/ 0 w 49"/>
                <a:gd name="T1" fmla="*/ 13 h 19"/>
                <a:gd name="T2" fmla="*/ 1 w 49"/>
                <a:gd name="T3" fmla="*/ 19 h 19"/>
                <a:gd name="T4" fmla="*/ 49 w 49"/>
                <a:gd name="T5" fmla="*/ 6 h 19"/>
                <a:gd name="T6" fmla="*/ 47 w 49"/>
                <a:gd name="T7" fmla="*/ 0 h 19"/>
                <a:gd name="T8" fmla="*/ 0 w 49"/>
                <a:gd name="T9" fmla="*/ 13 h 1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9"/>
                <a:gd name="T16" fmla="*/ 0 h 19"/>
                <a:gd name="T17" fmla="*/ 49 w 49"/>
                <a:gd name="T18" fmla="*/ 19 h 1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9" h="19">
                  <a:moveTo>
                    <a:pt x="0" y="13"/>
                  </a:moveTo>
                  <a:lnTo>
                    <a:pt x="1" y="19"/>
                  </a:lnTo>
                  <a:lnTo>
                    <a:pt x="49" y="6"/>
                  </a:lnTo>
                  <a:lnTo>
                    <a:pt x="47" y="0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8834" name="Freeform 2221"/>
            <p:cNvSpPr>
              <a:spLocks/>
            </p:cNvSpPr>
            <p:nvPr/>
          </p:nvSpPr>
          <p:spPr bwMode="auto">
            <a:xfrm>
              <a:off x="817" y="2940"/>
              <a:ext cx="10" cy="8"/>
            </a:xfrm>
            <a:custGeom>
              <a:avLst/>
              <a:gdLst>
                <a:gd name="T0" fmla="*/ 3 w 10"/>
                <a:gd name="T1" fmla="*/ 1 h 8"/>
                <a:gd name="T2" fmla="*/ 0 w 10"/>
                <a:gd name="T3" fmla="*/ 8 h 8"/>
                <a:gd name="T4" fmla="*/ 8 w 10"/>
                <a:gd name="T5" fmla="*/ 6 h 8"/>
                <a:gd name="T6" fmla="*/ 7 w 10"/>
                <a:gd name="T7" fmla="*/ 0 h 8"/>
                <a:gd name="T8" fmla="*/ 10 w 10"/>
                <a:gd name="T9" fmla="*/ 3 h 8"/>
                <a:gd name="T10" fmla="*/ 3 w 10"/>
                <a:gd name="T11" fmla="*/ 1 h 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"/>
                <a:gd name="T19" fmla="*/ 0 h 8"/>
                <a:gd name="T20" fmla="*/ 10 w 10"/>
                <a:gd name="T21" fmla="*/ 8 h 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" h="8">
                  <a:moveTo>
                    <a:pt x="3" y="1"/>
                  </a:moveTo>
                  <a:lnTo>
                    <a:pt x="0" y="8"/>
                  </a:lnTo>
                  <a:lnTo>
                    <a:pt x="8" y="6"/>
                  </a:lnTo>
                  <a:lnTo>
                    <a:pt x="7" y="0"/>
                  </a:lnTo>
                  <a:lnTo>
                    <a:pt x="10" y="3"/>
                  </a:lnTo>
                  <a:lnTo>
                    <a:pt x="3" y="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8835" name="Freeform 2222"/>
            <p:cNvSpPr>
              <a:spLocks/>
            </p:cNvSpPr>
            <p:nvPr/>
          </p:nvSpPr>
          <p:spPr bwMode="auto">
            <a:xfrm>
              <a:off x="865" y="2927"/>
              <a:ext cx="8" cy="6"/>
            </a:xfrm>
            <a:custGeom>
              <a:avLst/>
              <a:gdLst>
                <a:gd name="T0" fmla="*/ 3 w 8"/>
                <a:gd name="T1" fmla="*/ 6 h 6"/>
                <a:gd name="T2" fmla="*/ 8 w 8"/>
                <a:gd name="T3" fmla="*/ 2 h 6"/>
                <a:gd name="T4" fmla="*/ 5 w 8"/>
                <a:gd name="T5" fmla="*/ 0 h 6"/>
                <a:gd name="T6" fmla="*/ 0 w 8"/>
                <a:gd name="T7" fmla="*/ 5 h 6"/>
                <a:gd name="T8" fmla="*/ 3 w 8"/>
                <a:gd name="T9" fmla="*/ 6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6"/>
                <a:gd name="T17" fmla="*/ 8 w 8"/>
                <a:gd name="T18" fmla="*/ 6 h 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6">
                  <a:moveTo>
                    <a:pt x="3" y="6"/>
                  </a:moveTo>
                  <a:lnTo>
                    <a:pt x="8" y="2"/>
                  </a:lnTo>
                  <a:lnTo>
                    <a:pt x="5" y="0"/>
                  </a:lnTo>
                  <a:lnTo>
                    <a:pt x="0" y="5"/>
                  </a:lnTo>
                  <a:lnTo>
                    <a:pt x="3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8836" name="Freeform 2223"/>
            <p:cNvSpPr>
              <a:spLocks/>
            </p:cNvSpPr>
            <p:nvPr/>
          </p:nvSpPr>
          <p:spPr bwMode="auto">
            <a:xfrm>
              <a:off x="868" y="2927"/>
              <a:ext cx="10" cy="6"/>
            </a:xfrm>
            <a:custGeom>
              <a:avLst/>
              <a:gdLst>
                <a:gd name="T0" fmla="*/ 5 w 10"/>
                <a:gd name="T1" fmla="*/ 6 h 6"/>
                <a:gd name="T2" fmla="*/ 10 w 10"/>
                <a:gd name="T3" fmla="*/ 5 h 6"/>
                <a:gd name="T4" fmla="*/ 5 w 10"/>
                <a:gd name="T5" fmla="*/ 2 h 6"/>
                <a:gd name="T6" fmla="*/ 0 w 10"/>
                <a:gd name="T7" fmla="*/ 6 h 6"/>
                <a:gd name="T8" fmla="*/ 3 w 10"/>
                <a:gd name="T9" fmla="*/ 0 h 6"/>
                <a:gd name="T10" fmla="*/ 5 w 10"/>
                <a:gd name="T11" fmla="*/ 6 h 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"/>
                <a:gd name="T19" fmla="*/ 0 h 6"/>
                <a:gd name="T20" fmla="*/ 10 w 10"/>
                <a:gd name="T21" fmla="*/ 6 h 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" h="6">
                  <a:moveTo>
                    <a:pt x="5" y="6"/>
                  </a:moveTo>
                  <a:lnTo>
                    <a:pt x="10" y="5"/>
                  </a:lnTo>
                  <a:lnTo>
                    <a:pt x="5" y="2"/>
                  </a:lnTo>
                  <a:lnTo>
                    <a:pt x="0" y="6"/>
                  </a:lnTo>
                  <a:lnTo>
                    <a:pt x="3" y="0"/>
                  </a:lnTo>
                  <a:lnTo>
                    <a:pt x="5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8837" name="Freeform 2224"/>
            <p:cNvSpPr>
              <a:spLocks/>
            </p:cNvSpPr>
            <p:nvPr/>
          </p:nvSpPr>
          <p:spPr bwMode="auto">
            <a:xfrm>
              <a:off x="822" y="2927"/>
              <a:ext cx="48" cy="17"/>
            </a:xfrm>
            <a:custGeom>
              <a:avLst/>
              <a:gdLst>
                <a:gd name="T0" fmla="*/ 48 w 48"/>
                <a:gd name="T1" fmla="*/ 5 h 17"/>
                <a:gd name="T2" fmla="*/ 44 w 48"/>
                <a:gd name="T3" fmla="*/ 0 h 17"/>
                <a:gd name="T4" fmla="*/ 0 w 48"/>
                <a:gd name="T5" fmla="*/ 13 h 17"/>
                <a:gd name="T6" fmla="*/ 3 w 48"/>
                <a:gd name="T7" fmla="*/ 17 h 17"/>
                <a:gd name="T8" fmla="*/ 48 w 48"/>
                <a:gd name="T9" fmla="*/ 5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8"/>
                <a:gd name="T16" fmla="*/ 0 h 17"/>
                <a:gd name="T17" fmla="*/ 48 w 48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8" h="17">
                  <a:moveTo>
                    <a:pt x="48" y="5"/>
                  </a:moveTo>
                  <a:lnTo>
                    <a:pt x="44" y="0"/>
                  </a:lnTo>
                  <a:lnTo>
                    <a:pt x="0" y="13"/>
                  </a:lnTo>
                  <a:lnTo>
                    <a:pt x="3" y="17"/>
                  </a:lnTo>
                  <a:lnTo>
                    <a:pt x="48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8838" name="Freeform 2225"/>
            <p:cNvSpPr>
              <a:spLocks/>
            </p:cNvSpPr>
            <p:nvPr/>
          </p:nvSpPr>
          <p:spPr bwMode="auto">
            <a:xfrm>
              <a:off x="865" y="2927"/>
              <a:ext cx="5" cy="5"/>
            </a:xfrm>
            <a:custGeom>
              <a:avLst/>
              <a:gdLst>
                <a:gd name="T0" fmla="*/ 5 w 5"/>
                <a:gd name="T1" fmla="*/ 0 h 5"/>
                <a:gd name="T2" fmla="*/ 3 w 5"/>
                <a:gd name="T3" fmla="*/ 0 h 5"/>
                <a:gd name="T4" fmla="*/ 1 w 5"/>
                <a:gd name="T5" fmla="*/ 0 h 5"/>
                <a:gd name="T6" fmla="*/ 5 w 5"/>
                <a:gd name="T7" fmla="*/ 5 h 5"/>
                <a:gd name="T8" fmla="*/ 0 w 5"/>
                <a:gd name="T9" fmla="*/ 5 h 5"/>
                <a:gd name="T10" fmla="*/ 5 w 5"/>
                <a:gd name="T11" fmla="*/ 0 h 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"/>
                <a:gd name="T19" fmla="*/ 0 h 5"/>
                <a:gd name="T20" fmla="*/ 5 w 5"/>
                <a:gd name="T21" fmla="*/ 5 h 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" h="5">
                  <a:moveTo>
                    <a:pt x="5" y="0"/>
                  </a:moveTo>
                  <a:lnTo>
                    <a:pt x="3" y="0"/>
                  </a:lnTo>
                  <a:lnTo>
                    <a:pt x="1" y="0"/>
                  </a:lnTo>
                  <a:lnTo>
                    <a:pt x="5" y="5"/>
                  </a:lnTo>
                  <a:lnTo>
                    <a:pt x="0" y="5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8839" name="Freeform 2226"/>
            <p:cNvSpPr>
              <a:spLocks/>
            </p:cNvSpPr>
            <p:nvPr/>
          </p:nvSpPr>
          <p:spPr bwMode="auto">
            <a:xfrm>
              <a:off x="820" y="2940"/>
              <a:ext cx="7" cy="4"/>
            </a:xfrm>
            <a:custGeom>
              <a:avLst/>
              <a:gdLst>
                <a:gd name="T0" fmla="*/ 2 w 7"/>
                <a:gd name="T1" fmla="*/ 0 h 4"/>
                <a:gd name="T2" fmla="*/ 0 w 7"/>
                <a:gd name="T3" fmla="*/ 0 h 4"/>
                <a:gd name="T4" fmla="*/ 7 w 7"/>
                <a:gd name="T5" fmla="*/ 1 h 4"/>
                <a:gd name="T6" fmla="*/ 5 w 7"/>
                <a:gd name="T7" fmla="*/ 4 h 4"/>
                <a:gd name="T8" fmla="*/ 2 w 7"/>
                <a:gd name="T9" fmla="*/ 0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"/>
                <a:gd name="T16" fmla="*/ 0 h 4"/>
                <a:gd name="T17" fmla="*/ 7 w 7"/>
                <a:gd name="T18" fmla="*/ 4 h 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" h="4">
                  <a:moveTo>
                    <a:pt x="2" y="0"/>
                  </a:moveTo>
                  <a:lnTo>
                    <a:pt x="0" y="0"/>
                  </a:lnTo>
                  <a:lnTo>
                    <a:pt x="7" y="1"/>
                  </a:lnTo>
                  <a:lnTo>
                    <a:pt x="5" y="4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8840" name="Freeform 2227"/>
            <p:cNvSpPr>
              <a:spLocks/>
            </p:cNvSpPr>
            <p:nvPr/>
          </p:nvSpPr>
          <p:spPr bwMode="auto">
            <a:xfrm>
              <a:off x="757" y="2916"/>
              <a:ext cx="202" cy="90"/>
            </a:xfrm>
            <a:custGeom>
              <a:avLst/>
              <a:gdLst>
                <a:gd name="T0" fmla="*/ 179 w 202"/>
                <a:gd name="T1" fmla="*/ 38 h 90"/>
                <a:gd name="T2" fmla="*/ 175 w 202"/>
                <a:gd name="T3" fmla="*/ 38 h 90"/>
                <a:gd name="T4" fmla="*/ 173 w 202"/>
                <a:gd name="T5" fmla="*/ 36 h 90"/>
                <a:gd name="T6" fmla="*/ 171 w 202"/>
                <a:gd name="T7" fmla="*/ 33 h 90"/>
                <a:gd name="T8" fmla="*/ 154 w 202"/>
                <a:gd name="T9" fmla="*/ 6 h 90"/>
                <a:gd name="T10" fmla="*/ 152 w 202"/>
                <a:gd name="T11" fmla="*/ 3 h 90"/>
                <a:gd name="T12" fmla="*/ 151 w 202"/>
                <a:gd name="T13" fmla="*/ 1 h 90"/>
                <a:gd name="T14" fmla="*/ 148 w 202"/>
                <a:gd name="T15" fmla="*/ 0 h 90"/>
                <a:gd name="T16" fmla="*/ 144 w 202"/>
                <a:gd name="T17" fmla="*/ 0 h 90"/>
                <a:gd name="T18" fmla="*/ 33 w 202"/>
                <a:gd name="T19" fmla="*/ 30 h 90"/>
                <a:gd name="T20" fmla="*/ 32 w 202"/>
                <a:gd name="T21" fmla="*/ 30 h 90"/>
                <a:gd name="T22" fmla="*/ 30 w 202"/>
                <a:gd name="T23" fmla="*/ 32 h 90"/>
                <a:gd name="T24" fmla="*/ 27 w 202"/>
                <a:gd name="T25" fmla="*/ 35 h 90"/>
                <a:gd name="T26" fmla="*/ 27 w 202"/>
                <a:gd name="T27" fmla="*/ 38 h 90"/>
                <a:gd name="T28" fmla="*/ 27 w 202"/>
                <a:gd name="T29" fmla="*/ 73 h 90"/>
                <a:gd name="T30" fmla="*/ 25 w 202"/>
                <a:gd name="T31" fmla="*/ 76 h 90"/>
                <a:gd name="T32" fmla="*/ 24 w 202"/>
                <a:gd name="T33" fmla="*/ 78 h 90"/>
                <a:gd name="T34" fmla="*/ 22 w 202"/>
                <a:gd name="T35" fmla="*/ 79 h 90"/>
                <a:gd name="T36" fmla="*/ 0 w 202"/>
                <a:gd name="T37" fmla="*/ 86 h 90"/>
                <a:gd name="T38" fmla="*/ 1 w 202"/>
                <a:gd name="T39" fmla="*/ 90 h 90"/>
                <a:gd name="T40" fmla="*/ 22 w 202"/>
                <a:gd name="T41" fmla="*/ 84 h 90"/>
                <a:gd name="T42" fmla="*/ 27 w 202"/>
                <a:gd name="T43" fmla="*/ 83 h 90"/>
                <a:gd name="T44" fmla="*/ 30 w 202"/>
                <a:gd name="T45" fmla="*/ 79 h 90"/>
                <a:gd name="T46" fmla="*/ 30 w 202"/>
                <a:gd name="T47" fmla="*/ 76 h 90"/>
                <a:gd name="T48" fmla="*/ 32 w 202"/>
                <a:gd name="T49" fmla="*/ 73 h 90"/>
                <a:gd name="T50" fmla="*/ 32 w 202"/>
                <a:gd name="T51" fmla="*/ 38 h 90"/>
                <a:gd name="T52" fmla="*/ 32 w 202"/>
                <a:gd name="T53" fmla="*/ 36 h 90"/>
                <a:gd name="T54" fmla="*/ 33 w 202"/>
                <a:gd name="T55" fmla="*/ 35 h 90"/>
                <a:gd name="T56" fmla="*/ 36 w 202"/>
                <a:gd name="T57" fmla="*/ 33 h 90"/>
                <a:gd name="T58" fmla="*/ 143 w 202"/>
                <a:gd name="T59" fmla="*/ 5 h 90"/>
                <a:gd name="T60" fmla="*/ 146 w 202"/>
                <a:gd name="T61" fmla="*/ 5 h 90"/>
                <a:gd name="T62" fmla="*/ 148 w 202"/>
                <a:gd name="T63" fmla="*/ 5 h 90"/>
                <a:gd name="T64" fmla="*/ 151 w 202"/>
                <a:gd name="T65" fmla="*/ 8 h 90"/>
                <a:gd name="T66" fmla="*/ 167 w 202"/>
                <a:gd name="T67" fmla="*/ 38 h 90"/>
                <a:gd name="T68" fmla="*/ 168 w 202"/>
                <a:gd name="T69" fmla="*/ 38 h 90"/>
                <a:gd name="T70" fmla="*/ 171 w 202"/>
                <a:gd name="T71" fmla="*/ 41 h 90"/>
                <a:gd name="T72" fmla="*/ 176 w 202"/>
                <a:gd name="T73" fmla="*/ 43 h 90"/>
                <a:gd name="T74" fmla="*/ 179 w 202"/>
                <a:gd name="T75" fmla="*/ 43 h 90"/>
                <a:gd name="T76" fmla="*/ 183 w 202"/>
                <a:gd name="T77" fmla="*/ 41 h 90"/>
                <a:gd name="T78" fmla="*/ 202 w 202"/>
                <a:gd name="T79" fmla="*/ 36 h 90"/>
                <a:gd name="T80" fmla="*/ 200 w 202"/>
                <a:gd name="T81" fmla="*/ 32 h 90"/>
                <a:gd name="T82" fmla="*/ 179 w 202"/>
                <a:gd name="T83" fmla="*/ 38 h 90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202"/>
                <a:gd name="T127" fmla="*/ 0 h 90"/>
                <a:gd name="T128" fmla="*/ 202 w 202"/>
                <a:gd name="T129" fmla="*/ 90 h 90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202" h="90">
                  <a:moveTo>
                    <a:pt x="179" y="38"/>
                  </a:moveTo>
                  <a:lnTo>
                    <a:pt x="175" y="38"/>
                  </a:lnTo>
                  <a:lnTo>
                    <a:pt x="173" y="36"/>
                  </a:lnTo>
                  <a:lnTo>
                    <a:pt x="171" y="33"/>
                  </a:lnTo>
                  <a:lnTo>
                    <a:pt x="154" y="6"/>
                  </a:lnTo>
                  <a:lnTo>
                    <a:pt x="152" y="3"/>
                  </a:lnTo>
                  <a:lnTo>
                    <a:pt x="151" y="1"/>
                  </a:lnTo>
                  <a:lnTo>
                    <a:pt x="148" y="0"/>
                  </a:lnTo>
                  <a:lnTo>
                    <a:pt x="144" y="0"/>
                  </a:lnTo>
                  <a:lnTo>
                    <a:pt x="33" y="30"/>
                  </a:lnTo>
                  <a:lnTo>
                    <a:pt x="32" y="30"/>
                  </a:lnTo>
                  <a:lnTo>
                    <a:pt x="30" y="32"/>
                  </a:lnTo>
                  <a:lnTo>
                    <a:pt x="27" y="35"/>
                  </a:lnTo>
                  <a:lnTo>
                    <a:pt x="27" y="38"/>
                  </a:lnTo>
                  <a:lnTo>
                    <a:pt x="27" y="73"/>
                  </a:lnTo>
                  <a:lnTo>
                    <a:pt x="25" y="76"/>
                  </a:lnTo>
                  <a:lnTo>
                    <a:pt x="24" y="78"/>
                  </a:lnTo>
                  <a:lnTo>
                    <a:pt x="22" y="79"/>
                  </a:lnTo>
                  <a:lnTo>
                    <a:pt x="0" y="86"/>
                  </a:lnTo>
                  <a:lnTo>
                    <a:pt x="1" y="90"/>
                  </a:lnTo>
                  <a:lnTo>
                    <a:pt x="22" y="84"/>
                  </a:lnTo>
                  <a:lnTo>
                    <a:pt x="27" y="83"/>
                  </a:lnTo>
                  <a:lnTo>
                    <a:pt x="30" y="79"/>
                  </a:lnTo>
                  <a:lnTo>
                    <a:pt x="30" y="76"/>
                  </a:lnTo>
                  <a:lnTo>
                    <a:pt x="32" y="73"/>
                  </a:lnTo>
                  <a:lnTo>
                    <a:pt x="32" y="38"/>
                  </a:lnTo>
                  <a:lnTo>
                    <a:pt x="32" y="36"/>
                  </a:lnTo>
                  <a:lnTo>
                    <a:pt x="33" y="35"/>
                  </a:lnTo>
                  <a:lnTo>
                    <a:pt x="36" y="33"/>
                  </a:lnTo>
                  <a:lnTo>
                    <a:pt x="143" y="5"/>
                  </a:lnTo>
                  <a:lnTo>
                    <a:pt x="146" y="5"/>
                  </a:lnTo>
                  <a:lnTo>
                    <a:pt x="148" y="5"/>
                  </a:lnTo>
                  <a:lnTo>
                    <a:pt x="151" y="8"/>
                  </a:lnTo>
                  <a:lnTo>
                    <a:pt x="167" y="38"/>
                  </a:lnTo>
                  <a:lnTo>
                    <a:pt x="168" y="38"/>
                  </a:lnTo>
                  <a:lnTo>
                    <a:pt x="171" y="41"/>
                  </a:lnTo>
                  <a:lnTo>
                    <a:pt x="176" y="43"/>
                  </a:lnTo>
                  <a:lnTo>
                    <a:pt x="179" y="43"/>
                  </a:lnTo>
                  <a:lnTo>
                    <a:pt x="183" y="41"/>
                  </a:lnTo>
                  <a:lnTo>
                    <a:pt x="202" y="36"/>
                  </a:lnTo>
                  <a:lnTo>
                    <a:pt x="200" y="32"/>
                  </a:lnTo>
                  <a:lnTo>
                    <a:pt x="179" y="38"/>
                  </a:lnTo>
                  <a:close/>
                </a:path>
              </a:pathLst>
            </a:custGeom>
            <a:solidFill>
              <a:srgbClr val="D7D7D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8841" name="Freeform 2228"/>
            <p:cNvSpPr>
              <a:spLocks/>
            </p:cNvSpPr>
            <p:nvPr/>
          </p:nvSpPr>
          <p:spPr bwMode="auto">
            <a:xfrm>
              <a:off x="925" y="2948"/>
              <a:ext cx="11" cy="9"/>
            </a:xfrm>
            <a:custGeom>
              <a:avLst/>
              <a:gdLst>
                <a:gd name="T0" fmla="*/ 11 w 11"/>
                <a:gd name="T1" fmla="*/ 9 h 9"/>
                <a:gd name="T2" fmla="*/ 7 w 11"/>
                <a:gd name="T3" fmla="*/ 9 h 9"/>
                <a:gd name="T4" fmla="*/ 2 w 11"/>
                <a:gd name="T5" fmla="*/ 6 h 9"/>
                <a:gd name="T6" fmla="*/ 0 w 11"/>
                <a:gd name="T7" fmla="*/ 4 h 9"/>
                <a:gd name="T8" fmla="*/ 5 w 11"/>
                <a:gd name="T9" fmla="*/ 0 h 9"/>
                <a:gd name="T10" fmla="*/ 7 w 11"/>
                <a:gd name="T11" fmla="*/ 1 h 9"/>
                <a:gd name="T12" fmla="*/ 8 w 11"/>
                <a:gd name="T13" fmla="*/ 3 h 9"/>
                <a:gd name="T14" fmla="*/ 11 w 11"/>
                <a:gd name="T15" fmla="*/ 3 h 9"/>
                <a:gd name="T16" fmla="*/ 11 w 11"/>
                <a:gd name="T17" fmla="*/ 9 h 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1"/>
                <a:gd name="T28" fmla="*/ 0 h 9"/>
                <a:gd name="T29" fmla="*/ 11 w 11"/>
                <a:gd name="T30" fmla="*/ 9 h 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1" h="9">
                  <a:moveTo>
                    <a:pt x="11" y="9"/>
                  </a:moveTo>
                  <a:lnTo>
                    <a:pt x="7" y="9"/>
                  </a:lnTo>
                  <a:lnTo>
                    <a:pt x="2" y="6"/>
                  </a:lnTo>
                  <a:lnTo>
                    <a:pt x="0" y="4"/>
                  </a:lnTo>
                  <a:lnTo>
                    <a:pt x="5" y="0"/>
                  </a:lnTo>
                  <a:lnTo>
                    <a:pt x="7" y="1"/>
                  </a:lnTo>
                  <a:lnTo>
                    <a:pt x="8" y="3"/>
                  </a:lnTo>
                  <a:lnTo>
                    <a:pt x="11" y="3"/>
                  </a:lnTo>
                  <a:lnTo>
                    <a:pt x="11" y="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8842" name="Freeform 2229"/>
            <p:cNvSpPr>
              <a:spLocks/>
            </p:cNvSpPr>
            <p:nvPr/>
          </p:nvSpPr>
          <p:spPr bwMode="auto">
            <a:xfrm>
              <a:off x="909" y="2921"/>
              <a:ext cx="21" cy="30"/>
            </a:xfrm>
            <a:custGeom>
              <a:avLst/>
              <a:gdLst>
                <a:gd name="T0" fmla="*/ 16 w 21"/>
                <a:gd name="T1" fmla="*/ 30 h 30"/>
                <a:gd name="T2" fmla="*/ 21 w 21"/>
                <a:gd name="T3" fmla="*/ 27 h 30"/>
                <a:gd name="T4" fmla="*/ 5 w 21"/>
                <a:gd name="T5" fmla="*/ 0 h 30"/>
                <a:gd name="T6" fmla="*/ 0 w 21"/>
                <a:gd name="T7" fmla="*/ 3 h 30"/>
                <a:gd name="T8" fmla="*/ 16 w 21"/>
                <a:gd name="T9" fmla="*/ 30 h 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1"/>
                <a:gd name="T16" fmla="*/ 0 h 30"/>
                <a:gd name="T17" fmla="*/ 21 w 21"/>
                <a:gd name="T18" fmla="*/ 30 h 3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1" h="30">
                  <a:moveTo>
                    <a:pt x="16" y="30"/>
                  </a:moveTo>
                  <a:lnTo>
                    <a:pt x="21" y="27"/>
                  </a:lnTo>
                  <a:lnTo>
                    <a:pt x="5" y="0"/>
                  </a:lnTo>
                  <a:lnTo>
                    <a:pt x="0" y="3"/>
                  </a:lnTo>
                  <a:lnTo>
                    <a:pt x="16" y="3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8843" name="Freeform 2230"/>
            <p:cNvSpPr>
              <a:spLocks/>
            </p:cNvSpPr>
            <p:nvPr/>
          </p:nvSpPr>
          <p:spPr bwMode="auto">
            <a:xfrm>
              <a:off x="925" y="2948"/>
              <a:ext cx="5" cy="4"/>
            </a:xfrm>
            <a:custGeom>
              <a:avLst/>
              <a:gdLst>
                <a:gd name="T0" fmla="*/ 0 w 5"/>
                <a:gd name="T1" fmla="*/ 4 h 4"/>
                <a:gd name="T2" fmla="*/ 0 w 5"/>
                <a:gd name="T3" fmla="*/ 3 h 4"/>
                <a:gd name="T4" fmla="*/ 5 w 5"/>
                <a:gd name="T5" fmla="*/ 0 h 4"/>
                <a:gd name="T6" fmla="*/ 0 w 5"/>
                <a:gd name="T7" fmla="*/ 4 h 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"/>
                <a:gd name="T13" fmla="*/ 0 h 4"/>
                <a:gd name="T14" fmla="*/ 5 w 5"/>
                <a:gd name="T15" fmla="*/ 4 h 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" h="4">
                  <a:moveTo>
                    <a:pt x="0" y="4"/>
                  </a:moveTo>
                  <a:lnTo>
                    <a:pt x="0" y="3"/>
                  </a:lnTo>
                  <a:lnTo>
                    <a:pt x="5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8844" name="Freeform 2231"/>
            <p:cNvSpPr>
              <a:spLocks/>
            </p:cNvSpPr>
            <p:nvPr/>
          </p:nvSpPr>
          <p:spPr bwMode="auto">
            <a:xfrm>
              <a:off x="901" y="2914"/>
              <a:ext cx="13" cy="10"/>
            </a:xfrm>
            <a:custGeom>
              <a:avLst/>
              <a:gdLst>
                <a:gd name="T0" fmla="*/ 8 w 13"/>
                <a:gd name="T1" fmla="*/ 10 h 10"/>
                <a:gd name="T2" fmla="*/ 7 w 13"/>
                <a:gd name="T3" fmla="*/ 8 h 10"/>
                <a:gd name="T4" fmla="*/ 5 w 13"/>
                <a:gd name="T5" fmla="*/ 7 h 10"/>
                <a:gd name="T6" fmla="*/ 4 w 13"/>
                <a:gd name="T7" fmla="*/ 5 h 10"/>
                <a:gd name="T8" fmla="*/ 0 w 13"/>
                <a:gd name="T9" fmla="*/ 5 h 10"/>
                <a:gd name="T10" fmla="*/ 0 w 13"/>
                <a:gd name="T11" fmla="*/ 0 h 10"/>
                <a:gd name="T12" fmla="*/ 5 w 13"/>
                <a:gd name="T13" fmla="*/ 0 h 10"/>
                <a:gd name="T14" fmla="*/ 8 w 13"/>
                <a:gd name="T15" fmla="*/ 2 h 10"/>
                <a:gd name="T16" fmla="*/ 12 w 13"/>
                <a:gd name="T17" fmla="*/ 3 h 10"/>
                <a:gd name="T18" fmla="*/ 13 w 13"/>
                <a:gd name="T19" fmla="*/ 5 h 10"/>
                <a:gd name="T20" fmla="*/ 8 w 13"/>
                <a:gd name="T21" fmla="*/ 10 h 1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3"/>
                <a:gd name="T34" fmla="*/ 0 h 10"/>
                <a:gd name="T35" fmla="*/ 13 w 13"/>
                <a:gd name="T36" fmla="*/ 10 h 1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3" h="10">
                  <a:moveTo>
                    <a:pt x="8" y="10"/>
                  </a:moveTo>
                  <a:lnTo>
                    <a:pt x="7" y="8"/>
                  </a:lnTo>
                  <a:lnTo>
                    <a:pt x="5" y="7"/>
                  </a:lnTo>
                  <a:lnTo>
                    <a:pt x="4" y="5"/>
                  </a:lnTo>
                  <a:lnTo>
                    <a:pt x="0" y="5"/>
                  </a:lnTo>
                  <a:lnTo>
                    <a:pt x="0" y="0"/>
                  </a:lnTo>
                  <a:lnTo>
                    <a:pt x="5" y="0"/>
                  </a:lnTo>
                  <a:lnTo>
                    <a:pt x="8" y="2"/>
                  </a:lnTo>
                  <a:lnTo>
                    <a:pt x="12" y="3"/>
                  </a:lnTo>
                  <a:lnTo>
                    <a:pt x="13" y="5"/>
                  </a:lnTo>
                  <a:lnTo>
                    <a:pt x="8" y="1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8845" name="Freeform 2232"/>
            <p:cNvSpPr>
              <a:spLocks/>
            </p:cNvSpPr>
            <p:nvPr/>
          </p:nvSpPr>
          <p:spPr bwMode="auto">
            <a:xfrm>
              <a:off x="909" y="2919"/>
              <a:ext cx="5" cy="5"/>
            </a:xfrm>
            <a:custGeom>
              <a:avLst/>
              <a:gdLst>
                <a:gd name="T0" fmla="*/ 5 w 5"/>
                <a:gd name="T1" fmla="*/ 2 h 5"/>
                <a:gd name="T2" fmla="*/ 5 w 5"/>
                <a:gd name="T3" fmla="*/ 0 h 5"/>
                <a:gd name="T4" fmla="*/ 0 w 5"/>
                <a:gd name="T5" fmla="*/ 5 h 5"/>
                <a:gd name="T6" fmla="*/ 5 w 5"/>
                <a:gd name="T7" fmla="*/ 2 h 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"/>
                <a:gd name="T13" fmla="*/ 0 h 5"/>
                <a:gd name="T14" fmla="*/ 5 w 5"/>
                <a:gd name="T15" fmla="*/ 5 h 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" h="5">
                  <a:moveTo>
                    <a:pt x="5" y="2"/>
                  </a:moveTo>
                  <a:lnTo>
                    <a:pt x="5" y="0"/>
                  </a:lnTo>
                  <a:lnTo>
                    <a:pt x="0" y="5"/>
                  </a:lnTo>
                  <a:lnTo>
                    <a:pt x="5" y="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8846" name="Freeform 2233"/>
            <p:cNvSpPr>
              <a:spLocks/>
            </p:cNvSpPr>
            <p:nvPr/>
          </p:nvSpPr>
          <p:spPr bwMode="auto">
            <a:xfrm>
              <a:off x="790" y="2914"/>
              <a:ext cx="111" cy="35"/>
            </a:xfrm>
            <a:custGeom>
              <a:avLst/>
              <a:gdLst>
                <a:gd name="T0" fmla="*/ 111 w 111"/>
                <a:gd name="T1" fmla="*/ 5 h 35"/>
                <a:gd name="T2" fmla="*/ 110 w 111"/>
                <a:gd name="T3" fmla="*/ 0 h 35"/>
                <a:gd name="T4" fmla="*/ 0 w 111"/>
                <a:gd name="T5" fmla="*/ 29 h 35"/>
                <a:gd name="T6" fmla="*/ 2 w 111"/>
                <a:gd name="T7" fmla="*/ 35 h 35"/>
                <a:gd name="T8" fmla="*/ 111 w 111"/>
                <a:gd name="T9" fmla="*/ 5 h 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1"/>
                <a:gd name="T16" fmla="*/ 0 h 35"/>
                <a:gd name="T17" fmla="*/ 111 w 111"/>
                <a:gd name="T18" fmla="*/ 35 h 3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1" h="35">
                  <a:moveTo>
                    <a:pt x="111" y="5"/>
                  </a:moveTo>
                  <a:lnTo>
                    <a:pt x="110" y="0"/>
                  </a:lnTo>
                  <a:lnTo>
                    <a:pt x="0" y="29"/>
                  </a:lnTo>
                  <a:lnTo>
                    <a:pt x="2" y="35"/>
                  </a:lnTo>
                  <a:lnTo>
                    <a:pt x="111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8847" name="Freeform 2234"/>
            <p:cNvSpPr>
              <a:spLocks/>
            </p:cNvSpPr>
            <p:nvPr/>
          </p:nvSpPr>
          <p:spPr bwMode="auto">
            <a:xfrm>
              <a:off x="900" y="2914"/>
              <a:ext cx="1" cy="5"/>
            </a:xfrm>
            <a:custGeom>
              <a:avLst/>
              <a:gdLst>
                <a:gd name="T0" fmla="*/ 1 w 1"/>
                <a:gd name="T1" fmla="*/ 0 h 5"/>
                <a:gd name="T2" fmla="*/ 0 w 1"/>
                <a:gd name="T3" fmla="*/ 0 h 5"/>
                <a:gd name="T4" fmla="*/ 1 w 1"/>
                <a:gd name="T5" fmla="*/ 5 h 5"/>
                <a:gd name="T6" fmla="*/ 1 w 1"/>
                <a:gd name="T7" fmla="*/ 0 h 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"/>
                <a:gd name="T13" fmla="*/ 0 h 5"/>
                <a:gd name="T14" fmla="*/ 1 w 1"/>
                <a:gd name="T15" fmla="*/ 5 h 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" h="5">
                  <a:moveTo>
                    <a:pt x="1" y="0"/>
                  </a:moveTo>
                  <a:lnTo>
                    <a:pt x="0" y="0"/>
                  </a:lnTo>
                  <a:lnTo>
                    <a:pt x="1" y="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8848" name="Freeform 2235"/>
            <p:cNvSpPr>
              <a:spLocks/>
            </p:cNvSpPr>
            <p:nvPr/>
          </p:nvSpPr>
          <p:spPr bwMode="auto">
            <a:xfrm>
              <a:off x="781" y="2943"/>
              <a:ext cx="11" cy="11"/>
            </a:xfrm>
            <a:custGeom>
              <a:avLst/>
              <a:gdLst>
                <a:gd name="T0" fmla="*/ 11 w 11"/>
                <a:gd name="T1" fmla="*/ 6 h 11"/>
                <a:gd name="T2" fmla="*/ 9 w 11"/>
                <a:gd name="T3" fmla="*/ 6 h 11"/>
                <a:gd name="T4" fmla="*/ 8 w 11"/>
                <a:gd name="T5" fmla="*/ 8 h 11"/>
                <a:gd name="T6" fmla="*/ 6 w 11"/>
                <a:gd name="T7" fmla="*/ 9 h 11"/>
                <a:gd name="T8" fmla="*/ 6 w 11"/>
                <a:gd name="T9" fmla="*/ 11 h 11"/>
                <a:gd name="T10" fmla="*/ 0 w 11"/>
                <a:gd name="T11" fmla="*/ 11 h 11"/>
                <a:gd name="T12" fmla="*/ 0 w 11"/>
                <a:gd name="T13" fmla="*/ 6 h 11"/>
                <a:gd name="T14" fmla="*/ 3 w 11"/>
                <a:gd name="T15" fmla="*/ 3 h 11"/>
                <a:gd name="T16" fmla="*/ 6 w 11"/>
                <a:gd name="T17" fmla="*/ 1 h 11"/>
                <a:gd name="T18" fmla="*/ 9 w 11"/>
                <a:gd name="T19" fmla="*/ 0 h 11"/>
                <a:gd name="T20" fmla="*/ 11 w 11"/>
                <a:gd name="T21" fmla="*/ 6 h 1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1"/>
                <a:gd name="T34" fmla="*/ 0 h 11"/>
                <a:gd name="T35" fmla="*/ 11 w 11"/>
                <a:gd name="T36" fmla="*/ 11 h 11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1" h="11">
                  <a:moveTo>
                    <a:pt x="11" y="6"/>
                  </a:moveTo>
                  <a:lnTo>
                    <a:pt x="9" y="6"/>
                  </a:lnTo>
                  <a:lnTo>
                    <a:pt x="8" y="8"/>
                  </a:lnTo>
                  <a:lnTo>
                    <a:pt x="6" y="9"/>
                  </a:lnTo>
                  <a:lnTo>
                    <a:pt x="6" y="11"/>
                  </a:lnTo>
                  <a:lnTo>
                    <a:pt x="0" y="11"/>
                  </a:lnTo>
                  <a:lnTo>
                    <a:pt x="0" y="6"/>
                  </a:lnTo>
                  <a:lnTo>
                    <a:pt x="3" y="3"/>
                  </a:lnTo>
                  <a:lnTo>
                    <a:pt x="6" y="1"/>
                  </a:lnTo>
                  <a:lnTo>
                    <a:pt x="9" y="0"/>
                  </a:lnTo>
                  <a:lnTo>
                    <a:pt x="11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8849" name="Freeform 2236"/>
            <p:cNvSpPr>
              <a:spLocks/>
            </p:cNvSpPr>
            <p:nvPr/>
          </p:nvSpPr>
          <p:spPr bwMode="auto">
            <a:xfrm>
              <a:off x="790" y="2943"/>
              <a:ext cx="2" cy="6"/>
            </a:xfrm>
            <a:custGeom>
              <a:avLst/>
              <a:gdLst>
                <a:gd name="T0" fmla="*/ 0 w 2"/>
                <a:gd name="T1" fmla="*/ 0 h 6"/>
                <a:gd name="T2" fmla="*/ 2 w 2"/>
                <a:gd name="T3" fmla="*/ 6 h 6"/>
                <a:gd name="T4" fmla="*/ 0 w 2"/>
                <a:gd name="T5" fmla="*/ 0 h 6"/>
                <a:gd name="T6" fmla="*/ 0 60000 65536"/>
                <a:gd name="T7" fmla="*/ 0 60000 65536"/>
                <a:gd name="T8" fmla="*/ 0 60000 65536"/>
                <a:gd name="T9" fmla="*/ 0 w 2"/>
                <a:gd name="T10" fmla="*/ 0 h 6"/>
                <a:gd name="T11" fmla="*/ 2 w 2"/>
                <a:gd name="T12" fmla="*/ 6 h 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" h="6">
                  <a:moveTo>
                    <a:pt x="0" y="0"/>
                  </a:moveTo>
                  <a:lnTo>
                    <a:pt x="2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8850" name="Rectangle 2237"/>
            <p:cNvSpPr>
              <a:spLocks noChangeArrowheads="1"/>
            </p:cNvSpPr>
            <p:nvPr/>
          </p:nvSpPr>
          <p:spPr bwMode="auto">
            <a:xfrm>
              <a:off x="781" y="2954"/>
              <a:ext cx="6" cy="35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8851" name="Freeform 2238"/>
            <p:cNvSpPr>
              <a:spLocks/>
            </p:cNvSpPr>
            <p:nvPr/>
          </p:nvSpPr>
          <p:spPr bwMode="auto">
            <a:xfrm>
              <a:off x="781" y="2954"/>
              <a:ext cx="6" cy="1"/>
            </a:xfrm>
            <a:custGeom>
              <a:avLst/>
              <a:gdLst>
                <a:gd name="T0" fmla="*/ 0 w 6"/>
                <a:gd name="T1" fmla="*/ 0 h 1"/>
                <a:gd name="T2" fmla="*/ 6 w 6"/>
                <a:gd name="T3" fmla="*/ 0 h 1"/>
                <a:gd name="T4" fmla="*/ 0 w 6"/>
                <a:gd name="T5" fmla="*/ 0 h 1"/>
                <a:gd name="T6" fmla="*/ 0 60000 65536"/>
                <a:gd name="T7" fmla="*/ 0 60000 65536"/>
                <a:gd name="T8" fmla="*/ 0 60000 65536"/>
                <a:gd name="T9" fmla="*/ 0 w 6"/>
                <a:gd name="T10" fmla="*/ 0 h 1"/>
                <a:gd name="T11" fmla="*/ 6 w 6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" h="1">
                  <a:moveTo>
                    <a:pt x="0" y="0"/>
                  </a:move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8852" name="Freeform 2239"/>
            <p:cNvSpPr>
              <a:spLocks/>
            </p:cNvSpPr>
            <p:nvPr/>
          </p:nvSpPr>
          <p:spPr bwMode="auto">
            <a:xfrm>
              <a:off x="776" y="2987"/>
              <a:ext cx="11" cy="12"/>
            </a:xfrm>
            <a:custGeom>
              <a:avLst/>
              <a:gdLst>
                <a:gd name="T0" fmla="*/ 11 w 11"/>
                <a:gd name="T1" fmla="*/ 2 h 12"/>
                <a:gd name="T2" fmla="*/ 9 w 11"/>
                <a:gd name="T3" fmla="*/ 5 h 12"/>
                <a:gd name="T4" fmla="*/ 6 w 11"/>
                <a:gd name="T5" fmla="*/ 10 h 12"/>
                <a:gd name="T6" fmla="*/ 5 w 11"/>
                <a:gd name="T7" fmla="*/ 12 h 12"/>
                <a:gd name="T8" fmla="*/ 0 w 11"/>
                <a:gd name="T9" fmla="*/ 7 h 12"/>
                <a:gd name="T10" fmla="*/ 3 w 11"/>
                <a:gd name="T11" fmla="*/ 5 h 12"/>
                <a:gd name="T12" fmla="*/ 3 w 11"/>
                <a:gd name="T13" fmla="*/ 4 h 12"/>
                <a:gd name="T14" fmla="*/ 5 w 11"/>
                <a:gd name="T15" fmla="*/ 0 h 12"/>
                <a:gd name="T16" fmla="*/ 11 w 11"/>
                <a:gd name="T17" fmla="*/ 2 h 1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1"/>
                <a:gd name="T28" fmla="*/ 0 h 12"/>
                <a:gd name="T29" fmla="*/ 11 w 11"/>
                <a:gd name="T30" fmla="*/ 12 h 1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1" h="12">
                  <a:moveTo>
                    <a:pt x="11" y="2"/>
                  </a:moveTo>
                  <a:lnTo>
                    <a:pt x="9" y="5"/>
                  </a:lnTo>
                  <a:lnTo>
                    <a:pt x="6" y="10"/>
                  </a:lnTo>
                  <a:lnTo>
                    <a:pt x="5" y="12"/>
                  </a:lnTo>
                  <a:lnTo>
                    <a:pt x="0" y="7"/>
                  </a:lnTo>
                  <a:lnTo>
                    <a:pt x="3" y="5"/>
                  </a:lnTo>
                  <a:lnTo>
                    <a:pt x="3" y="4"/>
                  </a:lnTo>
                  <a:lnTo>
                    <a:pt x="5" y="0"/>
                  </a:lnTo>
                  <a:lnTo>
                    <a:pt x="11" y="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8853" name="Freeform 2240"/>
            <p:cNvSpPr>
              <a:spLocks/>
            </p:cNvSpPr>
            <p:nvPr/>
          </p:nvSpPr>
          <p:spPr bwMode="auto">
            <a:xfrm>
              <a:off x="781" y="2987"/>
              <a:ext cx="6" cy="2"/>
            </a:xfrm>
            <a:custGeom>
              <a:avLst/>
              <a:gdLst>
                <a:gd name="T0" fmla="*/ 6 w 6"/>
                <a:gd name="T1" fmla="*/ 2 h 2"/>
                <a:gd name="T2" fmla="*/ 0 w 6"/>
                <a:gd name="T3" fmla="*/ 0 h 2"/>
                <a:gd name="T4" fmla="*/ 0 w 6"/>
                <a:gd name="T5" fmla="*/ 2 h 2"/>
                <a:gd name="T6" fmla="*/ 6 w 6"/>
                <a:gd name="T7" fmla="*/ 2 h 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"/>
                <a:gd name="T13" fmla="*/ 0 h 2"/>
                <a:gd name="T14" fmla="*/ 6 w 6"/>
                <a:gd name="T15" fmla="*/ 2 h 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" h="2">
                  <a:moveTo>
                    <a:pt x="6" y="2"/>
                  </a:moveTo>
                  <a:lnTo>
                    <a:pt x="0" y="0"/>
                  </a:lnTo>
                  <a:lnTo>
                    <a:pt x="0" y="2"/>
                  </a:lnTo>
                  <a:lnTo>
                    <a:pt x="6" y="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8854" name="Freeform 2241"/>
            <p:cNvSpPr>
              <a:spLocks/>
            </p:cNvSpPr>
            <p:nvPr/>
          </p:nvSpPr>
          <p:spPr bwMode="auto">
            <a:xfrm>
              <a:off x="757" y="2992"/>
              <a:ext cx="22" cy="13"/>
            </a:xfrm>
            <a:custGeom>
              <a:avLst/>
              <a:gdLst>
                <a:gd name="T0" fmla="*/ 22 w 22"/>
                <a:gd name="T1" fmla="*/ 7 h 13"/>
                <a:gd name="T2" fmla="*/ 20 w 22"/>
                <a:gd name="T3" fmla="*/ 0 h 13"/>
                <a:gd name="T4" fmla="*/ 0 w 22"/>
                <a:gd name="T5" fmla="*/ 7 h 13"/>
                <a:gd name="T6" fmla="*/ 1 w 22"/>
                <a:gd name="T7" fmla="*/ 13 h 13"/>
                <a:gd name="T8" fmla="*/ 22 w 22"/>
                <a:gd name="T9" fmla="*/ 7 h 1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2"/>
                <a:gd name="T16" fmla="*/ 0 h 13"/>
                <a:gd name="T17" fmla="*/ 22 w 22"/>
                <a:gd name="T18" fmla="*/ 13 h 1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2" h="13">
                  <a:moveTo>
                    <a:pt x="22" y="7"/>
                  </a:moveTo>
                  <a:lnTo>
                    <a:pt x="20" y="0"/>
                  </a:lnTo>
                  <a:lnTo>
                    <a:pt x="0" y="7"/>
                  </a:lnTo>
                  <a:lnTo>
                    <a:pt x="1" y="13"/>
                  </a:lnTo>
                  <a:lnTo>
                    <a:pt x="22" y="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8855" name="Freeform 2242"/>
            <p:cNvSpPr>
              <a:spLocks/>
            </p:cNvSpPr>
            <p:nvPr/>
          </p:nvSpPr>
          <p:spPr bwMode="auto">
            <a:xfrm>
              <a:off x="776" y="2992"/>
              <a:ext cx="5" cy="7"/>
            </a:xfrm>
            <a:custGeom>
              <a:avLst/>
              <a:gdLst>
                <a:gd name="T0" fmla="*/ 5 w 5"/>
                <a:gd name="T1" fmla="*/ 7 h 7"/>
                <a:gd name="T2" fmla="*/ 3 w 5"/>
                <a:gd name="T3" fmla="*/ 7 h 7"/>
                <a:gd name="T4" fmla="*/ 1 w 5"/>
                <a:gd name="T5" fmla="*/ 0 h 7"/>
                <a:gd name="T6" fmla="*/ 0 w 5"/>
                <a:gd name="T7" fmla="*/ 2 h 7"/>
                <a:gd name="T8" fmla="*/ 5 w 5"/>
                <a:gd name="T9" fmla="*/ 7 h 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"/>
                <a:gd name="T16" fmla="*/ 0 h 7"/>
                <a:gd name="T17" fmla="*/ 5 w 5"/>
                <a:gd name="T18" fmla="*/ 7 h 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" h="7">
                  <a:moveTo>
                    <a:pt x="5" y="7"/>
                  </a:moveTo>
                  <a:lnTo>
                    <a:pt x="3" y="7"/>
                  </a:lnTo>
                  <a:lnTo>
                    <a:pt x="1" y="0"/>
                  </a:lnTo>
                  <a:lnTo>
                    <a:pt x="0" y="2"/>
                  </a:lnTo>
                  <a:lnTo>
                    <a:pt x="5" y="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8856" name="Freeform 2243"/>
            <p:cNvSpPr>
              <a:spLocks/>
            </p:cNvSpPr>
            <p:nvPr/>
          </p:nvSpPr>
          <p:spPr bwMode="auto">
            <a:xfrm>
              <a:off x="754" y="3000"/>
              <a:ext cx="8" cy="6"/>
            </a:xfrm>
            <a:custGeom>
              <a:avLst/>
              <a:gdLst>
                <a:gd name="T0" fmla="*/ 6 w 8"/>
                <a:gd name="T1" fmla="*/ 0 h 6"/>
                <a:gd name="T2" fmla="*/ 0 w 8"/>
                <a:gd name="T3" fmla="*/ 2 h 6"/>
                <a:gd name="T4" fmla="*/ 1 w 8"/>
                <a:gd name="T5" fmla="*/ 6 h 6"/>
                <a:gd name="T6" fmla="*/ 8 w 8"/>
                <a:gd name="T7" fmla="*/ 5 h 6"/>
                <a:gd name="T8" fmla="*/ 6 w 8"/>
                <a:gd name="T9" fmla="*/ 0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6"/>
                <a:gd name="T17" fmla="*/ 8 w 8"/>
                <a:gd name="T18" fmla="*/ 6 h 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6">
                  <a:moveTo>
                    <a:pt x="6" y="0"/>
                  </a:moveTo>
                  <a:lnTo>
                    <a:pt x="0" y="2"/>
                  </a:lnTo>
                  <a:lnTo>
                    <a:pt x="1" y="6"/>
                  </a:lnTo>
                  <a:lnTo>
                    <a:pt x="8" y="5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8857" name="Freeform 2244"/>
            <p:cNvSpPr>
              <a:spLocks/>
            </p:cNvSpPr>
            <p:nvPr/>
          </p:nvSpPr>
          <p:spPr bwMode="auto">
            <a:xfrm>
              <a:off x="754" y="2999"/>
              <a:ext cx="6" cy="6"/>
            </a:xfrm>
            <a:custGeom>
              <a:avLst/>
              <a:gdLst>
                <a:gd name="T0" fmla="*/ 3 w 6"/>
                <a:gd name="T1" fmla="*/ 0 h 6"/>
                <a:gd name="T2" fmla="*/ 0 w 6"/>
                <a:gd name="T3" fmla="*/ 0 h 6"/>
                <a:gd name="T4" fmla="*/ 0 w 6"/>
                <a:gd name="T5" fmla="*/ 3 h 6"/>
                <a:gd name="T6" fmla="*/ 6 w 6"/>
                <a:gd name="T7" fmla="*/ 1 h 6"/>
                <a:gd name="T8" fmla="*/ 4 w 6"/>
                <a:gd name="T9" fmla="*/ 6 h 6"/>
                <a:gd name="T10" fmla="*/ 3 w 6"/>
                <a:gd name="T11" fmla="*/ 0 h 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"/>
                <a:gd name="T19" fmla="*/ 0 h 6"/>
                <a:gd name="T20" fmla="*/ 6 w 6"/>
                <a:gd name="T21" fmla="*/ 6 h 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" h="6">
                  <a:moveTo>
                    <a:pt x="3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6" y="1"/>
                  </a:lnTo>
                  <a:lnTo>
                    <a:pt x="4" y="6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8858" name="Freeform 2245"/>
            <p:cNvSpPr>
              <a:spLocks/>
            </p:cNvSpPr>
            <p:nvPr/>
          </p:nvSpPr>
          <p:spPr bwMode="auto">
            <a:xfrm>
              <a:off x="757" y="2999"/>
              <a:ext cx="24" cy="11"/>
            </a:xfrm>
            <a:custGeom>
              <a:avLst/>
              <a:gdLst>
                <a:gd name="T0" fmla="*/ 0 w 24"/>
                <a:gd name="T1" fmla="*/ 4 h 11"/>
                <a:gd name="T2" fmla="*/ 3 w 24"/>
                <a:gd name="T3" fmla="*/ 11 h 11"/>
                <a:gd name="T4" fmla="*/ 24 w 24"/>
                <a:gd name="T5" fmla="*/ 4 h 11"/>
                <a:gd name="T6" fmla="*/ 20 w 24"/>
                <a:gd name="T7" fmla="*/ 0 h 11"/>
                <a:gd name="T8" fmla="*/ 0 w 24"/>
                <a:gd name="T9" fmla="*/ 4 h 1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4"/>
                <a:gd name="T16" fmla="*/ 0 h 11"/>
                <a:gd name="T17" fmla="*/ 24 w 24"/>
                <a:gd name="T18" fmla="*/ 11 h 1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4" h="11">
                  <a:moveTo>
                    <a:pt x="0" y="4"/>
                  </a:moveTo>
                  <a:lnTo>
                    <a:pt x="3" y="11"/>
                  </a:lnTo>
                  <a:lnTo>
                    <a:pt x="24" y="4"/>
                  </a:lnTo>
                  <a:lnTo>
                    <a:pt x="20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8859" name="Freeform 2246"/>
            <p:cNvSpPr>
              <a:spLocks/>
            </p:cNvSpPr>
            <p:nvPr/>
          </p:nvSpPr>
          <p:spPr bwMode="auto">
            <a:xfrm>
              <a:off x="755" y="3003"/>
              <a:ext cx="7" cy="7"/>
            </a:xfrm>
            <a:custGeom>
              <a:avLst/>
              <a:gdLst>
                <a:gd name="T0" fmla="*/ 0 w 7"/>
                <a:gd name="T1" fmla="*/ 3 h 7"/>
                <a:gd name="T2" fmla="*/ 2 w 7"/>
                <a:gd name="T3" fmla="*/ 7 h 7"/>
                <a:gd name="T4" fmla="*/ 5 w 7"/>
                <a:gd name="T5" fmla="*/ 7 h 7"/>
                <a:gd name="T6" fmla="*/ 2 w 7"/>
                <a:gd name="T7" fmla="*/ 0 h 7"/>
                <a:gd name="T8" fmla="*/ 7 w 7"/>
                <a:gd name="T9" fmla="*/ 2 h 7"/>
                <a:gd name="T10" fmla="*/ 0 w 7"/>
                <a:gd name="T11" fmla="*/ 3 h 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7"/>
                <a:gd name="T19" fmla="*/ 0 h 7"/>
                <a:gd name="T20" fmla="*/ 7 w 7"/>
                <a:gd name="T21" fmla="*/ 7 h 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7" h="7">
                  <a:moveTo>
                    <a:pt x="0" y="3"/>
                  </a:moveTo>
                  <a:lnTo>
                    <a:pt x="2" y="7"/>
                  </a:lnTo>
                  <a:lnTo>
                    <a:pt x="5" y="7"/>
                  </a:lnTo>
                  <a:lnTo>
                    <a:pt x="2" y="0"/>
                  </a:lnTo>
                  <a:lnTo>
                    <a:pt x="7" y="2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8860" name="Freeform 2247"/>
            <p:cNvSpPr>
              <a:spLocks/>
            </p:cNvSpPr>
            <p:nvPr/>
          </p:nvSpPr>
          <p:spPr bwMode="auto">
            <a:xfrm>
              <a:off x="777" y="2989"/>
              <a:ext cx="13" cy="14"/>
            </a:xfrm>
            <a:custGeom>
              <a:avLst/>
              <a:gdLst>
                <a:gd name="T0" fmla="*/ 0 w 13"/>
                <a:gd name="T1" fmla="*/ 10 h 14"/>
                <a:gd name="T2" fmla="*/ 4 w 13"/>
                <a:gd name="T3" fmla="*/ 6 h 14"/>
                <a:gd name="T4" fmla="*/ 7 w 13"/>
                <a:gd name="T5" fmla="*/ 5 h 14"/>
                <a:gd name="T6" fmla="*/ 7 w 13"/>
                <a:gd name="T7" fmla="*/ 3 h 14"/>
                <a:gd name="T8" fmla="*/ 8 w 13"/>
                <a:gd name="T9" fmla="*/ 0 h 14"/>
                <a:gd name="T10" fmla="*/ 13 w 13"/>
                <a:gd name="T11" fmla="*/ 2 h 14"/>
                <a:gd name="T12" fmla="*/ 13 w 13"/>
                <a:gd name="T13" fmla="*/ 5 h 14"/>
                <a:gd name="T14" fmla="*/ 12 w 13"/>
                <a:gd name="T15" fmla="*/ 8 h 14"/>
                <a:gd name="T16" fmla="*/ 8 w 13"/>
                <a:gd name="T17" fmla="*/ 11 h 14"/>
                <a:gd name="T18" fmla="*/ 4 w 13"/>
                <a:gd name="T19" fmla="*/ 14 h 14"/>
                <a:gd name="T20" fmla="*/ 0 w 13"/>
                <a:gd name="T21" fmla="*/ 10 h 1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3"/>
                <a:gd name="T34" fmla="*/ 0 h 14"/>
                <a:gd name="T35" fmla="*/ 13 w 13"/>
                <a:gd name="T36" fmla="*/ 14 h 14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3" h="14">
                  <a:moveTo>
                    <a:pt x="0" y="10"/>
                  </a:moveTo>
                  <a:lnTo>
                    <a:pt x="4" y="6"/>
                  </a:lnTo>
                  <a:lnTo>
                    <a:pt x="7" y="5"/>
                  </a:lnTo>
                  <a:lnTo>
                    <a:pt x="7" y="3"/>
                  </a:lnTo>
                  <a:lnTo>
                    <a:pt x="8" y="0"/>
                  </a:lnTo>
                  <a:lnTo>
                    <a:pt x="13" y="2"/>
                  </a:lnTo>
                  <a:lnTo>
                    <a:pt x="13" y="5"/>
                  </a:lnTo>
                  <a:lnTo>
                    <a:pt x="12" y="8"/>
                  </a:lnTo>
                  <a:lnTo>
                    <a:pt x="8" y="11"/>
                  </a:lnTo>
                  <a:lnTo>
                    <a:pt x="4" y="14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8861" name="Freeform 2248"/>
            <p:cNvSpPr>
              <a:spLocks/>
            </p:cNvSpPr>
            <p:nvPr/>
          </p:nvSpPr>
          <p:spPr bwMode="auto">
            <a:xfrm>
              <a:off x="777" y="2999"/>
              <a:ext cx="4" cy="4"/>
            </a:xfrm>
            <a:custGeom>
              <a:avLst/>
              <a:gdLst>
                <a:gd name="T0" fmla="*/ 4 w 4"/>
                <a:gd name="T1" fmla="*/ 4 h 4"/>
                <a:gd name="T2" fmla="*/ 0 w 4"/>
                <a:gd name="T3" fmla="*/ 0 h 4"/>
                <a:gd name="T4" fmla="*/ 4 w 4"/>
                <a:gd name="T5" fmla="*/ 4 h 4"/>
                <a:gd name="T6" fmla="*/ 0 60000 65536"/>
                <a:gd name="T7" fmla="*/ 0 60000 65536"/>
                <a:gd name="T8" fmla="*/ 0 60000 65536"/>
                <a:gd name="T9" fmla="*/ 0 w 4"/>
                <a:gd name="T10" fmla="*/ 0 h 4"/>
                <a:gd name="T11" fmla="*/ 4 w 4"/>
                <a:gd name="T12" fmla="*/ 4 h 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" h="4">
                  <a:moveTo>
                    <a:pt x="4" y="4"/>
                  </a:moveTo>
                  <a:lnTo>
                    <a:pt x="0" y="0"/>
                  </a:lnTo>
                  <a:lnTo>
                    <a:pt x="4" y="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8862" name="Rectangle 2249"/>
            <p:cNvSpPr>
              <a:spLocks noChangeArrowheads="1"/>
            </p:cNvSpPr>
            <p:nvPr/>
          </p:nvSpPr>
          <p:spPr bwMode="auto">
            <a:xfrm>
              <a:off x="785" y="2954"/>
              <a:ext cx="7" cy="35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8863" name="Freeform 2250"/>
            <p:cNvSpPr>
              <a:spLocks/>
            </p:cNvSpPr>
            <p:nvPr/>
          </p:nvSpPr>
          <p:spPr bwMode="auto">
            <a:xfrm>
              <a:off x="785" y="2987"/>
              <a:ext cx="7" cy="4"/>
            </a:xfrm>
            <a:custGeom>
              <a:avLst/>
              <a:gdLst>
                <a:gd name="T0" fmla="*/ 5 w 7"/>
                <a:gd name="T1" fmla="*/ 4 h 4"/>
                <a:gd name="T2" fmla="*/ 7 w 7"/>
                <a:gd name="T3" fmla="*/ 0 h 4"/>
                <a:gd name="T4" fmla="*/ 7 w 7"/>
                <a:gd name="T5" fmla="*/ 2 h 4"/>
                <a:gd name="T6" fmla="*/ 0 w 7"/>
                <a:gd name="T7" fmla="*/ 2 h 4"/>
                <a:gd name="T8" fmla="*/ 5 w 7"/>
                <a:gd name="T9" fmla="*/ 4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"/>
                <a:gd name="T16" fmla="*/ 0 h 4"/>
                <a:gd name="T17" fmla="*/ 7 w 7"/>
                <a:gd name="T18" fmla="*/ 4 h 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" h="4">
                  <a:moveTo>
                    <a:pt x="5" y="4"/>
                  </a:moveTo>
                  <a:lnTo>
                    <a:pt x="7" y="0"/>
                  </a:lnTo>
                  <a:lnTo>
                    <a:pt x="7" y="2"/>
                  </a:lnTo>
                  <a:lnTo>
                    <a:pt x="0" y="2"/>
                  </a:lnTo>
                  <a:lnTo>
                    <a:pt x="5" y="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8864" name="Freeform 2251"/>
            <p:cNvSpPr>
              <a:spLocks/>
            </p:cNvSpPr>
            <p:nvPr/>
          </p:nvSpPr>
          <p:spPr bwMode="auto">
            <a:xfrm>
              <a:off x="785" y="2946"/>
              <a:ext cx="10" cy="10"/>
            </a:xfrm>
            <a:custGeom>
              <a:avLst/>
              <a:gdLst>
                <a:gd name="T0" fmla="*/ 0 w 10"/>
                <a:gd name="T1" fmla="*/ 6 h 10"/>
                <a:gd name="T2" fmla="*/ 0 w 10"/>
                <a:gd name="T3" fmla="*/ 5 h 10"/>
                <a:gd name="T4" fmla="*/ 4 w 10"/>
                <a:gd name="T5" fmla="*/ 2 h 10"/>
                <a:gd name="T6" fmla="*/ 7 w 10"/>
                <a:gd name="T7" fmla="*/ 0 h 10"/>
                <a:gd name="T8" fmla="*/ 10 w 10"/>
                <a:gd name="T9" fmla="*/ 6 h 10"/>
                <a:gd name="T10" fmla="*/ 7 w 10"/>
                <a:gd name="T11" fmla="*/ 6 h 10"/>
                <a:gd name="T12" fmla="*/ 7 w 10"/>
                <a:gd name="T13" fmla="*/ 8 h 10"/>
                <a:gd name="T14" fmla="*/ 5 w 10"/>
                <a:gd name="T15" fmla="*/ 10 h 10"/>
                <a:gd name="T16" fmla="*/ 0 w 10"/>
                <a:gd name="T17" fmla="*/ 6 h 1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0"/>
                <a:gd name="T28" fmla="*/ 0 h 10"/>
                <a:gd name="T29" fmla="*/ 10 w 10"/>
                <a:gd name="T30" fmla="*/ 10 h 1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0" h="10">
                  <a:moveTo>
                    <a:pt x="0" y="6"/>
                  </a:moveTo>
                  <a:lnTo>
                    <a:pt x="0" y="5"/>
                  </a:lnTo>
                  <a:lnTo>
                    <a:pt x="4" y="2"/>
                  </a:lnTo>
                  <a:lnTo>
                    <a:pt x="7" y="0"/>
                  </a:lnTo>
                  <a:lnTo>
                    <a:pt x="10" y="6"/>
                  </a:lnTo>
                  <a:lnTo>
                    <a:pt x="7" y="6"/>
                  </a:lnTo>
                  <a:lnTo>
                    <a:pt x="7" y="8"/>
                  </a:lnTo>
                  <a:lnTo>
                    <a:pt x="5" y="1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8865" name="Freeform 2252"/>
            <p:cNvSpPr>
              <a:spLocks/>
            </p:cNvSpPr>
            <p:nvPr/>
          </p:nvSpPr>
          <p:spPr bwMode="auto">
            <a:xfrm>
              <a:off x="785" y="2952"/>
              <a:ext cx="7" cy="4"/>
            </a:xfrm>
            <a:custGeom>
              <a:avLst/>
              <a:gdLst>
                <a:gd name="T0" fmla="*/ 0 w 7"/>
                <a:gd name="T1" fmla="*/ 2 h 4"/>
                <a:gd name="T2" fmla="*/ 0 w 7"/>
                <a:gd name="T3" fmla="*/ 0 h 4"/>
                <a:gd name="T4" fmla="*/ 5 w 7"/>
                <a:gd name="T5" fmla="*/ 4 h 4"/>
                <a:gd name="T6" fmla="*/ 7 w 7"/>
                <a:gd name="T7" fmla="*/ 2 h 4"/>
                <a:gd name="T8" fmla="*/ 0 w 7"/>
                <a:gd name="T9" fmla="*/ 2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"/>
                <a:gd name="T16" fmla="*/ 0 h 4"/>
                <a:gd name="T17" fmla="*/ 7 w 7"/>
                <a:gd name="T18" fmla="*/ 4 h 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" h="4">
                  <a:moveTo>
                    <a:pt x="0" y="2"/>
                  </a:moveTo>
                  <a:lnTo>
                    <a:pt x="0" y="0"/>
                  </a:lnTo>
                  <a:lnTo>
                    <a:pt x="5" y="4"/>
                  </a:lnTo>
                  <a:lnTo>
                    <a:pt x="7" y="2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8866" name="Freeform 2253"/>
            <p:cNvSpPr>
              <a:spLocks/>
            </p:cNvSpPr>
            <p:nvPr/>
          </p:nvSpPr>
          <p:spPr bwMode="auto">
            <a:xfrm>
              <a:off x="792" y="2917"/>
              <a:ext cx="108" cy="35"/>
            </a:xfrm>
            <a:custGeom>
              <a:avLst/>
              <a:gdLst>
                <a:gd name="T0" fmla="*/ 0 w 108"/>
                <a:gd name="T1" fmla="*/ 29 h 35"/>
                <a:gd name="T2" fmla="*/ 3 w 108"/>
                <a:gd name="T3" fmla="*/ 35 h 35"/>
                <a:gd name="T4" fmla="*/ 108 w 108"/>
                <a:gd name="T5" fmla="*/ 7 h 35"/>
                <a:gd name="T6" fmla="*/ 106 w 108"/>
                <a:gd name="T7" fmla="*/ 0 h 35"/>
                <a:gd name="T8" fmla="*/ 0 w 108"/>
                <a:gd name="T9" fmla="*/ 29 h 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8"/>
                <a:gd name="T16" fmla="*/ 0 h 35"/>
                <a:gd name="T17" fmla="*/ 108 w 108"/>
                <a:gd name="T18" fmla="*/ 35 h 3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8" h="35">
                  <a:moveTo>
                    <a:pt x="0" y="29"/>
                  </a:moveTo>
                  <a:lnTo>
                    <a:pt x="3" y="35"/>
                  </a:lnTo>
                  <a:lnTo>
                    <a:pt x="108" y="7"/>
                  </a:lnTo>
                  <a:lnTo>
                    <a:pt x="106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8867" name="Freeform 2254"/>
            <p:cNvSpPr>
              <a:spLocks/>
            </p:cNvSpPr>
            <p:nvPr/>
          </p:nvSpPr>
          <p:spPr bwMode="auto">
            <a:xfrm>
              <a:off x="792" y="2946"/>
              <a:ext cx="3" cy="6"/>
            </a:xfrm>
            <a:custGeom>
              <a:avLst/>
              <a:gdLst>
                <a:gd name="T0" fmla="*/ 0 w 3"/>
                <a:gd name="T1" fmla="*/ 0 h 6"/>
                <a:gd name="T2" fmla="*/ 3 w 3"/>
                <a:gd name="T3" fmla="*/ 6 h 6"/>
                <a:gd name="T4" fmla="*/ 0 w 3"/>
                <a:gd name="T5" fmla="*/ 0 h 6"/>
                <a:gd name="T6" fmla="*/ 0 60000 65536"/>
                <a:gd name="T7" fmla="*/ 0 60000 65536"/>
                <a:gd name="T8" fmla="*/ 0 60000 65536"/>
                <a:gd name="T9" fmla="*/ 0 w 3"/>
                <a:gd name="T10" fmla="*/ 0 h 6"/>
                <a:gd name="T11" fmla="*/ 3 w 3"/>
                <a:gd name="T12" fmla="*/ 6 h 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" h="6">
                  <a:moveTo>
                    <a:pt x="0" y="0"/>
                  </a:moveTo>
                  <a:lnTo>
                    <a:pt x="3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8868" name="Freeform 2255"/>
            <p:cNvSpPr>
              <a:spLocks/>
            </p:cNvSpPr>
            <p:nvPr/>
          </p:nvSpPr>
          <p:spPr bwMode="auto">
            <a:xfrm>
              <a:off x="900" y="2917"/>
              <a:ext cx="9" cy="8"/>
            </a:xfrm>
            <a:custGeom>
              <a:avLst/>
              <a:gdLst>
                <a:gd name="T0" fmla="*/ 0 w 9"/>
                <a:gd name="T1" fmla="*/ 0 h 8"/>
                <a:gd name="T2" fmla="*/ 3 w 9"/>
                <a:gd name="T3" fmla="*/ 0 h 8"/>
                <a:gd name="T4" fmla="*/ 6 w 9"/>
                <a:gd name="T5" fmla="*/ 2 h 8"/>
                <a:gd name="T6" fmla="*/ 9 w 9"/>
                <a:gd name="T7" fmla="*/ 5 h 8"/>
                <a:gd name="T8" fmla="*/ 5 w 9"/>
                <a:gd name="T9" fmla="*/ 8 h 8"/>
                <a:gd name="T10" fmla="*/ 3 w 9"/>
                <a:gd name="T11" fmla="*/ 7 h 8"/>
                <a:gd name="T12" fmla="*/ 1 w 9"/>
                <a:gd name="T13" fmla="*/ 7 h 8"/>
                <a:gd name="T14" fmla="*/ 0 w 9"/>
                <a:gd name="T15" fmla="*/ 7 h 8"/>
                <a:gd name="T16" fmla="*/ 0 w 9"/>
                <a:gd name="T17" fmla="*/ 0 h 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9"/>
                <a:gd name="T28" fmla="*/ 0 h 8"/>
                <a:gd name="T29" fmla="*/ 9 w 9"/>
                <a:gd name="T30" fmla="*/ 8 h 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9" h="8">
                  <a:moveTo>
                    <a:pt x="0" y="0"/>
                  </a:moveTo>
                  <a:lnTo>
                    <a:pt x="3" y="0"/>
                  </a:lnTo>
                  <a:lnTo>
                    <a:pt x="6" y="2"/>
                  </a:lnTo>
                  <a:lnTo>
                    <a:pt x="9" y="5"/>
                  </a:lnTo>
                  <a:lnTo>
                    <a:pt x="5" y="8"/>
                  </a:lnTo>
                  <a:lnTo>
                    <a:pt x="3" y="7"/>
                  </a:lnTo>
                  <a:lnTo>
                    <a:pt x="1" y="7"/>
                  </a:lnTo>
                  <a:lnTo>
                    <a:pt x="0" y="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8869" name="Freeform 2256"/>
            <p:cNvSpPr>
              <a:spLocks/>
            </p:cNvSpPr>
            <p:nvPr/>
          </p:nvSpPr>
          <p:spPr bwMode="auto">
            <a:xfrm>
              <a:off x="898" y="2917"/>
              <a:ext cx="2" cy="7"/>
            </a:xfrm>
            <a:custGeom>
              <a:avLst/>
              <a:gdLst>
                <a:gd name="T0" fmla="*/ 0 w 2"/>
                <a:gd name="T1" fmla="*/ 0 h 7"/>
                <a:gd name="T2" fmla="*/ 2 w 2"/>
                <a:gd name="T3" fmla="*/ 0 h 7"/>
                <a:gd name="T4" fmla="*/ 2 w 2"/>
                <a:gd name="T5" fmla="*/ 7 h 7"/>
                <a:gd name="T6" fmla="*/ 0 w 2"/>
                <a:gd name="T7" fmla="*/ 0 h 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"/>
                <a:gd name="T13" fmla="*/ 0 h 7"/>
                <a:gd name="T14" fmla="*/ 2 w 2"/>
                <a:gd name="T15" fmla="*/ 7 h 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" h="7">
                  <a:moveTo>
                    <a:pt x="0" y="0"/>
                  </a:moveTo>
                  <a:lnTo>
                    <a:pt x="2" y="0"/>
                  </a:lnTo>
                  <a:lnTo>
                    <a:pt x="2" y="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8870" name="Freeform 2257"/>
            <p:cNvSpPr>
              <a:spLocks/>
            </p:cNvSpPr>
            <p:nvPr/>
          </p:nvSpPr>
          <p:spPr bwMode="auto">
            <a:xfrm>
              <a:off x="905" y="2922"/>
              <a:ext cx="22" cy="34"/>
            </a:xfrm>
            <a:custGeom>
              <a:avLst/>
              <a:gdLst>
                <a:gd name="T0" fmla="*/ 6 w 22"/>
                <a:gd name="T1" fmla="*/ 0 h 34"/>
                <a:gd name="T2" fmla="*/ 0 w 22"/>
                <a:gd name="T3" fmla="*/ 3 h 34"/>
                <a:gd name="T4" fmla="*/ 17 w 22"/>
                <a:gd name="T5" fmla="*/ 34 h 34"/>
                <a:gd name="T6" fmla="*/ 22 w 22"/>
                <a:gd name="T7" fmla="*/ 30 h 34"/>
                <a:gd name="T8" fmla="*/ 6 w 22"/>
                <a:gd name="T9" fmla="*/ 0 h 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2"/>
                <a:gd name="T16" fmla="*/ 0 h 34"/>
                <a:gd name="T17" fmla="*/ 22 w 22"/>
                <a:gd name="T18" fmla="*/ 34 h 3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2" h="34">
                  <a:moveTo>
                    <a:pt x="6" y="0"/>
                  </a:moveTo>
                  <a:lnTo>
                    <a:pt x="0" y="3"/>
                  </a:lnTo>
                  <a:lnTo>
                    <a:pt x="17" y="34"/>
                  </a:lnTo>
                  <a:lnTo>
                    <a:pt x="22" y="3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8871" name="Freeform 2258"/>
            <p:cNvSpPr>
              <a:spLocks/>
            </p:cNvSpPr>
            <p:nvPr/>
          </p:nvSpPr>
          <p:spPr bwMode="auto">
            <a:xfrm>
              <a:off x="905" y="2922"/>
              <a:ext cx="6" cy="3"/>
            </a:xfrm>
            <a:custGeom>
              <a:avLst/>
              <a:gdLst>
                <a:gd name="T0" fmla="*/ 4 w 6"/>
                <a:gd name="T1" fmla="*/ 0 h 3"/>
                <a:gd name="T2" fmla="*/ 6 w 6"/>
                <a:gd name="T3" fmla="*/ 0 h 3"/>
                <a:gd name="T4" fmla="*/ 0 w 6"/>
                <a:gd name="T5" fmla="*/ 3 h 3"/>
                <a:gd name="T6" fmla="*/ 4 w 6"/>
                <a:gd name="T7" fmla="*/ 0 h 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"/>
                <a:gd name="T13" fmla="*/ 0 h 3"/>
                <a:gd name="T14" fmla="*/ 6 w 6"/>
                <a:gd name="T15" fmla="*/ 3 h 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" h="3">
                  <a:moveTo>
                    <a:pt x="4" y="0"/>
                  </a:moveTo>
                  <a:lnTo>
                    <a:pt x="6" y="0"/>
                  </a:lnTo>
                  <a:lnTo>
                    <a:pt x="0" y="3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8872" name="Freeform 2259"/>
            <p:cNvSpPr>
              <a:spLocks/>
            </p:cNvSpPr>
            <p:nvPr/>
          </p:nvSpPr>
          <p:spPr bwMode="auto">
            <a:xfrm>
              <a:off x="922" y="2952"/>
              <a:ext cx="19" cy="10"/>
            </a:xfrm>
            <a:custGeom>
              <a:avLst/>
              <a:gdLst>
                <a:gd name="T0" fmla="*/ 5 w 19"/>
                <a:gd name="T1" fmla="*/ 0 h 10"/>
                <a:gd name="T2" fmla="*/ 5 w 19"/>
                <a:gd name="T3" fmla="*/ 0 h 10"/>
                <a:gd name="T4" fmla="*/ 8 w 19"/>
                <a:gd name="T5" fmla="*/ 2 h 10"/>
                <a:gd name="T6" fmla="*/ 11 w 19"/>
                <a:gd name="T7" fmla="*/ 4 h 10"/>
                <a:gd name="T8" fmla="*/ 14 w 19"/>
                <a:gd name="T9" fmla="*/ 4 h 10"/>
                <a:gd name="T10" fmla="*/ 18 w 19"/>
                <a:gd name="T11" fmla="*/ 2 h 10"/>
                <a:gd name="T12" fmla="*/ 19 w 19"/>
                <a:gd name="T13" fmla="*/ 8 h 10"/>
                <a:gd name="T14" fmla="*/ 14 w 19"/>
                <a:gd name="T15" fmla="*/ 10 h 10"/>
                <a:gd name="T16" fmla="*/ 10 w 19"/>
                <a:gd name="T17" fmla="*/ 10 h 10"/>
                <a:gd name="T18" fmla="*/ 5 w 19"/>
                <a:gd name="T19" fmla="*/ 7 h 10"/>
                <a:gd name="T20" fmla="*/ 0 w 19"/>
                <a:gd name="T21" fmla="*/ 5 h 10"/>
                <a:gd name="T22" fmla="*/ 0 w 19"/>
                <a:gd name="T23" fmla="*/ 4 h 10"/>
                <a:gd name="T24" fmla="*/ 5 w 19"/>
                <a:gd name="T25" fmla="*/ 0 h 1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9"/>
                <a:gd name="T40" fmla="*/ 0 h 10"/>
                <a:gd name="T41" fmla="*/ 19 w 19"/>
                <a:gd name="T42" fmla="*/ 10 h 1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9" h="10">
                  <a:moveTo>
                    <a:pt x="5" y="0"/>
                  </a:moveTo>
                  <a:lnTo>
                    <a:pt x="5" y="0"/>
                  </a:lnTo>
                  <a:lnTo>
                    <a:pt x="8" y="2"/>
                  </a:lnTo>
                  <a:lnTo>
                    <a:pt x="11" y="4"/>
                  </a:lnTo>
                  <a:lnTo>
                    <a:pt x="14" y="4"/>
                  </a:lnTo>
                  <a:lnTo>
                    <a:pt x="18" y="2"/>
                  </a:lnTo>
                  <a:lnTo>
                    <a:pt x="19" y="8"/>
                  </a:lnTo>
                  <a:lnTo>
                    <a:pt x="14" y="10"/>
                  </a:lnTo>
                  <a:lnTo>
                    <a:pt x="10" y="10"/>
                  </a:lnTo>
                  <a:lnTo>
                    <a:pt x="5" y="7"/>
                  </a:lnTo>
                  <a:lnTo>
                    <a:pt x="0" y="5"/>
                  </a:lnTo>
                  <a:lnTo>
                    <a:pt x="0" y="4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8873" name="Freeform 2260"/>
            <p:cNvSpPr>
              <a:spLocks/>
            </p:cNvSpPr>
            <p:nvPr/>
          </p:nvSpPr>
          <p:spPr bwMode="auto">
            <a:xfrm>
              <a:off x="922" y="2952"/>
              <a:ext cx="5" cy="4"/>
            </a:xfrm>
            <a:custGeom>
              <a:avLst/>
              <a:gdLst>
                <a:gd name="T0" fmla="*/ 0 w 5"/>
                <a:gd name="T1" fmla="*/ 4 h 4"/>
                <a:gd name="T2" fmla="*/ 5 w 5"/>
                <a:gd name="T3" fmla="*/ 0 h 4"/>
                <a:gd name="T4" fmla="*/ 0 w 5"/>
                <a:gd name="T5" fmla="*/ 4 h 4"/>
                <a:gd name="T6" fmla="*/ 0 60000 65536"/>
                <a:gd name="T7" fmla="*/ 0 60000 65536"/>
                <a:gd name="T8" fmla="*/ 0 60000 65536"/>
                <a:gd name="T9" fmla="*/ 0 w 5"/>
                <a:gd name="T10" fmla="*/ 0 h 4"/>
                <a:gd name="T11" fmla="*/ 5 w 5"/>
                <a:gd name="T12" fmla="*/ 4 h 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" h="4">
                  <a:moveTo>
                    <a:pt x="0" y="4"/>
                  </a:moveTo>
                  <a:lnTo>
                    <a:pt x="5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8874" name="Freeform 2261"/>
            <p:cNvSpPr>
              <a:spLocks/>
            </p:cNvSpPr>
            <p:nvPr/>
          </p:nvSpPr>
          <p:spPr bwMode="auto">
            <a:xfrm>
              <a:off x="940" y="2951"/>
              <a:ext cx="19" cy="9"/>
            </a:xfrm>
            <a:custGeom>
              <a:avLst/>
              <a:gdLst>
                <a:gd name="T0" fmla="*/ 0 w 19"/>
                <a:gd name="T1" fmla="*/ 3 h 9"/>
                <a:gd name="T2" fmla="*/ 1 w 19"/>
                <a:gd name="T3" fmla="*/ 9 h 9"/>
                <a:gd name="T4" fmla="*/ 19 w 19"/>
                <a:gd name="T5" fmla="*/ 5 h 9"/>
                <a:gd name="T6" fmla="*/ 17 w 19"/>
                <a:gd name="T7" fmla="*/ 0 h 9"/>
                <a:gd name="T8" fmla="*/ 0 w 19"/>
                <a:gd name="T9" fmla="*/ 3 h 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"/>
                <a:gd name="T16" fmla="*/ 0 h 9"/>
                <a:gd name="T17" fmla="*/ 19 w 19"/>
                <a:gd name="T18" fmla="*/ 9 h 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" h="9">
                  <a:moveTo>
                    <a:pt x="0" y="3"/>
                  </a:moveTo>
                  <a:lnTo>
                    <a:pt x="1" y="9"/>
                  </a:lnTo>
                  <a:lnTo>
                    <a:pt x="19" y="5"/>
                  </a:lnTo>
                  <a:lnTo>
                    <a:pt x="17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8875" name="Freeform 2262"/>
            <p:cNvSpPr>
              <a:spLocks/>
            </p:cNvSpPr>
            <p:nvPr/>
          </p:nvSpPr>
          <p:spPr bwMode="auto">
            <a:xfrm>
              <a:off x="940" y="2954"/>
              <a:ext cx="1" cy="6"/>
            </a:xfrm>
            <a:custGeom>
              <a:avLst/>
              <a:gdLst>
                <a:gd name="T0" fmla="*/ 1 w 1"/>
                <a:gd name="T1" fmla="*/ 6 h 6"/>
                <a:gd name="T2" fmla="*/ 0 w 1"/>
                <a:gd name="T3" fmla="*/ 0 h 6"/>
                <a:gd name="T4" fmla="*/ 1 w 1"/>
                <a:gd name="T5" fmla="*/ 6 h 6"/>
                <a:gd name="T6" fmla="*/ 0 60000 65536"/>
                <a:gd name="T7" fmla="*/ 0 60000 65536"/>
                <a:gd name="T8" fmla="*/ 0 60000 65536"/>
                <a:gd name="T9" fmla="*/ 0 w 1"/>
                <a:gd name="T10" fmla="*/ 0 h 6"/>
                <a:gd name="T11" fmla="*/ 1 w 1"/>
                <a:gd name="T12" fmla="*/ 6 h 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6">
                  <a:moveTo>
                    <a:pt x="1" y="6"/>
                  </a:moveTo>
                  <a:lnTo>
                    <a:pt x="0" y="0"/>
                  </a:lnTo>
                  <a:lnTo>
                    <a:pt x="1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8876" name="Freeform 2263"/>
            <p:cNvSpPr>
              <a:spLocks/>
            </p:cNvSpPr>
            <p:nvPr/>
          </p:nvSpPr>
          <p:spPr bwMode="auto">
            <a:xfrm>
              <a:off x="954" y="2948"/>
              <a:ext cx="6" cy="6"/>
            </a:xfrm>
            <a:custGeom>
              <a:avLst/>
              <a:gdLst>
                <a:gd name="T0" fmla="*/ 1 w 6"/>
                <a:gd name="T1" fmla="*/ 6 h 6"/>
                <a:gd name="T2" fmla="*/ 6 w 6"/>
                <a:gd name="T3" fmla="*/ 4 h 6"/>
                <a:gd name="T4" fmla="*/ 5 w 6"/>
                <a:gd name="T5" fmla="*/ 0 h 6"/>
                <a:gd name="T6" fmla="*/ 0 w 6"/>
                <a:gd name="T7" fmla="*/ 1 h 6"/>
                <a:gd name="T8" fmla="*/ 1 w 6"/>
                <a:gd name="T9" fmla="*/ 6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6"/>
                <a:gd name="T17" fmla="*/ 6 w 6"/>
                <a:gd name="T18" fmla="*/ 6 h 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6">
                  <a:moveTo>
                    <a:pt x="1" y="6"/>
                  </a:moveTo>
                  <a:lnTo>
                    <a:pt x="6" y="4"/>
                  </a:lnTo>
                  <a:lnTo>
                    <a:pt x="5" y="0"/>
                  </a:lnTo>
                  <a:lnTo>
                    <a:pt x="0" y="1"/>
                  </a:lnTo>
                  <a:lnTo>
                    <a:pt x="1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8877" name="Freeform 2264"/>
            <p:cNvSpPr>
              <a:spLocks/>
            </p:cNvSpPr>
            <p:nvPr/>
          </p:nvSpPr>
          <p:spPr bwMode="auto">
            <a:xfrm>
              <a:off x="955" y="2951"/>
              <a:ext cx="7" cy="5"/>
            </a:xfrm>
            <a:custGeom>
              <a:avLst/>
              <a:gdLst>
                <a:gd name="T0" fmla="*/ 4 w 7"/>
                <a:gd name="T1" fmla="*/ 5 h 5"/>
                <a:gd name="T2" fmla="*/ 7 w 7"/>
                <a:gd name="T3" fmla="*/ 5 h 5"/>
                <a:gd name="T4" fmla="*/ 5 w 7"/>
                <a:gd name="T5" fmla="*/ 1 h 5"/>
                <a:gd name="T6" fmla="*/ 0 w 7"/>
                <a:gd name="T7" fmla="*/ 3 h 5"/>
                <a:gd name="T8" fmla="*/ 2 w 7"/>
                <a:gd name="T9" fmla="*/ 0 h 5"/>
                <a:gd name="T10" fmla="*/ 4 w 7"/>
                <a:gd name="T11" fmla="*/ 5 h 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7"/>
                <a:gd name="T19" fmla="*/ 0 h 5"/>
                <a:gd name="T20" fmla="*/ 7 w 7"/>
                <a:gd name="T21" fmla="*/ 5 h 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7" h="5">
                  <a:moveTo>
                    <a:pt x="4" y="5"/>
                  </a:moveTo>
                  <a:lnTo>
                    <a:pt x="7" y="5"/>
                  </a:lnTo>
                  <a:lnTo>
                    <a:pt x="5" y="1"/>
                  </a:lnTo>
                  <a:lnTo>
                    <a:pt x="0" y="3"/>
                  </a:lnTo>
                  <a:lnTo>
                    <a:pt x="2" y="0"/>
                  </a:lnTo>
                  <a:lnTo>
                    <a:pt x="4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8878" name="Freeform 2265"/>
            <p:cNvSpPr>
              <a:spLocks/>
            </p:cNvSpPr>
            <p:nvPr/>
          </p:nvSpPr>
          <p:spPr bwMode="auto">
            <a:xfrm>
              <a:off x="935" y="2944"/>
              <a:ext cx="22" cy="13"/>
            </a:xfrm>
            <a:custGeom>
              <a:avLst/>
              <a:gdLst>
                <a:gd name="T0" fmla="*/ 22 w 22"/>
                <a:gd name="T1" fmla="*/ 7 h 13"/>
                <a:gd name="T2" fmla="*/ 20 w 22"/>
                <a:gd name="T3" fmla="*/ 0 h 13"/>
                <a:gd name="T4" fmla="*/ 0 w 22"/>
                <a:gd name="T5" fmla="*/ 7 h 13"/>
                <a:gd name="T6" fmla="*/ 1 w 22"/>
                <a:gd name="T7" fmla="*/ 13 h 13"/>
                <a:gd name="T8" fmla="*/ 22 w 22"/>
                <a:gd name="T9" fmla="*/ 7 h 1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2"/>
                <a:gd name="T16" fmla="*/ 0 h 13"/>
                <a:gd name="T17" fmla="*/ 22 w 22"/>
                <a:gd name="T18" fmla="*/ 13 h 1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2" h="13">
                  <a:moveTo>
                    <a:pt x="22" y="7"/>
                  </a:moveTo>
                  <a:lnTo>
                    <a:pt x="20" y="0"/>
                  </a:lnTo>
                  <a:lnTo>
                    <a:pt x="0" y="7"/>
                  </a:lnTo>
                  <a:lnTo>
                    <a:pt x="1" y="13"/>
                  </a:lnTo>
                  <a:lnTo>
                    <a:pt x="22" y="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8879" name="Freeform 2266"/>
            <p:cNvSpPr>
              <a:spLocks/>
            </p:cNvSpPr>
            <p:nvPr/>
          </p:nvSpPr>
          <p:spPr bwMode="auto">
            <a:xfrm>
              <a:off x="954" y="2944"/>
              <a:ext cx="5" cy="7"/>
            </a:xfrm>
            <a:custGeom>
              <a:avLst/>
              <a:gdLst>
                <a:gd name="T0" fmla="*/ 5 w 5"/>
                <a:gd name="T1" fmla="*/ 4 h 7"/>
                <a:gd name="T2" fmla="*/ 5 w 5"/>
                <a:gd name="T3" fmla="*/ 0 h 7"/>
                <a:gd name="T4" fmla="*/ 1 w 5"/>
                <a:gd name="T5" fmla="*/ 0 h 7"/>
                <a:gd name="T6" fmla="*/ 3 w 5"/>
                <a:gd name="T7" fmla="*/ 7 h 7"/>
                <a:gd name="T8" fmla="*/ 0 w 5"/>
                <a:gd name="T9" fmla="*/ 5 h 7"/>
                <a:gd name="T10" fmla="*/ 5 w 5"/>
                <a:gd name="T11" fmla="*/ 4 h 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"/>
                <a:gd name="T19" fmla="*/ 0 h 7"/>
                <a:gd name="T20" fmla="*/ 5 w 5"/>
                <a:gd name="T21" fmla="*/ 7 h 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" h="7">
                  <a:moveTo>
                    <a:pt x="5" y="4"/>
                  </a:moveTo>
                  <a:lnTo>
                    <a:pt x="5" y="0"/>
                  </a:lnTo>
                  <a:lnTo>
                    <a:pt x="1" y="0"/>
                  </a:lnTo>
                  <a:lnTo>
                    <a:pt x="3" y="7"/>
                  </a:lnTo>
                  <a:lnTo>
                    <a:pt x="0" y="5"/>
                  </a:lnTo>
                  <a:lnTo>
                    <a:pt x="5" y="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8880" name="Freeform 2267"/>
            <p:cNvSpPr>
              <a:spLocks/>
            </p:cNvSpPr>
            <p:nvPr/>
          </p:nvSpPr>
          <p:spPr bwMode="auto">
            <a:xfrm>
              <a:off x="935" y="2951"/>
              <a:ext cx="1" cy="6"/>
            </a:xfrm>
            <a:custGeom>
              <a:avLst/>
              <a:gdLst>
                <a:gd name="T0" fmla="*/ 1 w 1"/>
                <a:gd name="T1" fmla="*/ 6 h 6"/>
                <a:gd name="T2" fmla="*/ 1 w 1"/>
                <a:gd name="T3" fmla="*/ 0 h 6"/>
                <a:gd name="T4" fmla="*/ 0 w 1"/>
                <a:gd name="T5" fmla="*/ 0 h 6"/>
                <a:gd name="T6" fmla="*/ 1 w 1"/>
                <a:gd name="T7" fmla="*/ 6 h 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"/>
                <a:gd name="T13" fmla="*/ 0 h 6"/>
                <a:gd name="T14" fmla="*/ 1 w 1"/>
                <a:gd name="T15" fmla="*/ 6 h 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" h="6">
                  <a:moveTo>
                    <a:pt x="1" y="6"/>
                  </a:moveTo>
                  <a:lnTo>
                    <a:pt x="1" y="0"/>
                  </a:lnTo>
                  <a:lnTo>
                    <a:pt x="0" y="0"/>
                  </a:lnTo>
                  <a:lnTo>
                    <a:pt x="1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8881" name="Freeform 2268"/>
            <p:cNvSpPr>
              <a:spLocks/>
            </p:cNvSpPr>
            <p:nvPr/>
          </p:nvSpPr>
          <p:spPr bwMode="auto">
            <a:xfrm>
              <a:off x="819" y="2929"/>
              <a:ext cx="60" cy="33"/>
            </a:xfrm>
            <a:custGeom>
              <a:avLst/>
              <a:gdLst>
                <a:gd name="T0" fmla="*/ 0 w 60"/>
                <a:gd name="T1" fmla="*/ 15 h 33"/>
                <a:gd name="T2" fmla="*/ 57 w 60"/>
                <a:gd name="T3" fmla="*/ 0 h 33"/>
                <a:gd name="T4" fmla="*/ 60 w 60"/>
                <a:gd name="T5" fmla="*/ 17 h 33"/>
                <a:gd name="T6" fmla="*/ 57 w 60"/>
                <a:gd name="T7" fmla="*/ 19 h 33"/>
                <a:gd name="T8" fmla="*/ 8 w 60"/>
                <a:gd name="T9" fmla="*/ 33 h 33"/>
                <a:gd name="T10" fmla="*/ 3 w 60"/>
                <a:gd name="T11" fmla="*/ 33 h 33"/>
                <a:gd name="T12" fmla="*/ 0 w 60"/>
                <a:gd name="T13" fmla="*/ 15 h 3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60"/>
                <a:gd name="T22" fmla="*/ 0 h 33"/>
                <a:gd name="T23" fmla="*/ 60 w 60"/>
                <a:gd name="T24" fmla="*/ 33 h 3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60" h="33">
                  <a:moveTo>
                    <a:pt x="0" y="15"/>
                  </a:moveTo>
                  <a:lnTo>
                    <a:pt x="57" y="0"/>
                  </a:lnTo>
                  <a:lnTo>
                    <a:pt x="60" y="17"/>
                  </a:lnTo>
                  <a:lnTo>
                    <a:pt x="57" y="19"/>
                  </a:lnTo>
                  <a:lnTo>
                    <a:pt x="8" y="33"/>
                  </a:lnTo>
                  <a:lnTo>
                    <a:pt x="3" y="33"/>
                  </a:lnTo>
                  <a:lnTo>
                    <a:pt x="0" y="15"/>
                  </a:lnTo>
                  <a:close/>
                </a:path>
              </a:pathLst>
            </a:custGeom>
            <a:solidFill>
              <a:srgbClr val="D7D7D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8882" name="Freeform 2269"/>
            <p:cNvSpPr>
              <a:spLocks/>
            </p:cNvSpPr>
            <p:nvPr/>
          </p:nvSpPr>
          <p:spPr bwMode="auto">
            <a:xfrm>
              <a:off x="819" y="2925"/>
              <a:ext cx="59" cy="23"/>
            </a:xfrm>
            <a:custGeom>
              <a:avLst/>
              <a:gdLst>
                <a:gd name="T0" fmla="*/ 0 w 59"/>
                <a:gd name="T1" fmla="*/ 16 h 23"/>
                <a:gd name="T2" fmla="*/ 1 w 59"/>
                <a:gd name="T3" fmla="*/ 23 h 23"/>
                <a:gd name="T4" fmla="*/ 59 w 59"/>
                <a:gd name="T5" fmla="*/ 7 h 23"/>
                <a:gd name="T6" fmla="*/ 57 w 59"/>
                <a:gd name="T7" fmla="*/ 0 h 23"/>
                <a:gd name="T8" fmla="*/ 0 w 59"/>
                <a:gd name="T9" fmla="*/ 16 h 2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9"/>
                <a:gd name="T16" fmla="*/ 0 h 23"/>
                <a:gd name="T17" fmla="*/ 59 w 59"/>
                <a:gd name="T18" fmla="*/ 23 h 2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9" h="23">
                  <a:moveTo>
                    <a:pt x="0" y="16"/>
                  </a:moveTo>
                  <a:lnTo>
                    <a:pt x="1" y="23"/>
                  </a:lnTo>
                  <a:lnTo>
                    <a:pt x="59" y="7"/>
                  </a:lnTo>
                  <a:lnTo>
                    <a:pt x="57" y="0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8883" name="Freeform 2270"/>
            <p:cNvSpPr>
              <a:spLocks/>
            </p:cNvSpPr>
            <p:nvPr/>
          </p:nvSpPr>
          <p:spPr bwMode="auto">
            <a:xfrm>
              <a:off x="873" y="2929"/>
              <a:ext cx="9" cy="19"/>
            </a:xfrm>
            <a:custGeom>
              <a:avLst/>
              <a:gdLst>
                <a:gd name="T0" fmla="*/ 6 w 9"/>
                <a:gd name="T1" fmla="*/ 0 h 19"/>
                <a:gd name="T2" fmla="*/ 0 w 9"/>
                <a:gd name="T3" fmla="*/ 1 h 19"/>
                <a:gd name="T4" fmla="*/ 3 w 9"/>
                <a:gd name="T5" fmla="*/ 19 h 19"/>
                <a:gd name="T6" fmla="*/ 9 w 9"/>
                <a:gd name="T7" fmla="*/ 17 h 19"/>
                <a:gd name="T8" fmla="*/ 6 w 9"/>
                <a:gd name="T9" fmla="*/ 0 h 1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"/>
                <a:gd name="T16" fmla="*/ 0 h 19"/>
                <a:gd name="T17" fmla="*/ 9 w 9"/>
                <a:gd name="T18" fmla="*/ 19 h 1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" h="19">
                  <a:moveTo>
                    <a:pt x="6" y="0"/>
                  </a:moveTo>
                  <a:lnTo>
                    <a:pt x="0" y="1"/>
                  </a:lnTo>
                  <a:lnTo>
                    <a:pt x="3" y="19"/>
                  </a:lnTo>
                  <a:lnTo>
                    <a:pt x="9" y="17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8884" name="Freeform 2271"/>
            <p:cNvSpPr>
              <a:spLocks/>
            </p:cNvSpPr>
            <p:nvPr/>
          </p:nvSpPr>
          <p:spPr bwMode="auto">
            <a:xfrm>
              <a:off x="873" y="2925"/>
              <a:ext cx="6" cy="7"/>
            </a:xfrm>
            <a:custGeom>
              <a:avLst/>
              <a:gdLst>
                <a:gd name="T0" fmla="*/ 3 w 6"/>
                <a:gd name="T1" fmla="*/ 0 h 7"/>
                <a:gd name="T2" fmla="*/ 5 w 6"/>
                <a:gd name="T3" fmla="*/ 0 h 7"/>
                <a:gd name="T4" fmla="*/ 6 w 6"/>
                <a:gd name="T5" fmla="*/ 4 h 7"/>
                <a:gd name="T6" fmla="*/ 0 w 6"/>
                <a:gd name="T7" fmla="*/ 5 h 7"/>
                <a:gd name="T8" fmla="*/ 5 w 6"/>
                <a:gd name="T9" fmla="*/ 7 h 7"/>
                <a:gd name="T10" fmla="*/ 3 w 6"/>
                <a:gd name="T11" fmla="*/ 0 h 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"/>
                <a:gd name="T19" fmla="*/ 0 h 7"/>
                <a:gd name="T20" fmla="*/ 6 w 6"/>
                <a:gd name="T21" fmla="*/ 7 h 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" h="7">
                  <a:moveTo>
                    <a:pt x="3" y="0"/>
                  </a:moveTo>
                  <a:lnTo>
                    <a:pt x="5" y="0"/>
                  </a:lnTo>
                  <a:lnTo>
                    <a:pt x="6" y="4"/>
                  </a:lnTo>
                  <a:lnTo>
                    <a:pt x="0" y="5"/>
                  </a:lnTo>
                  <a:lnTo>
                    <a:pt x="5" y="7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8885" name="Freeform 2272"/>
            <p:cNvSpPr>
              <a:spLocks/>
            </p:cNvSpPr>
            <p:nvPr/>
          </p:nvSpPr>
          <p:spPr bwMode="auto">
            <a:xfrm>
              <a:off x="873" y="2944"/>
              <a:ext cx="8" cy="7"/>
            </a:xfrm>
            <a:custGeom>
              <a:avLst/>
              <a:gdLst>
                <a:gd name="T0" fmla="*/ 8 w 8"/>
                <a:gd name="T1" fmla="*/ 5 h 7"/>
                <a:gd name="T2" fmla="*/ 3 w 8"/>
                <a:gd name="T3" fmla="*/ 0 h 7"/>
                <a:gd name="T4" fmla="*/ 0 w 8"/>
                <a:gd name="T5" fmla="*/ 2 h 7"/>
                <a:gd name="T6" fmla="*/ 5 w 8"/>
                <a:gd name="T7" fmla="*/ 7 h 7"/>
                <a:gd name="T8" fmla="*/ 8 w 8"/>
                <a:gd name="T9" fmla="*/ 5 h 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7"/>
                <a:gd name="T17" fmla="*/ 8 w 8"/>
                <a:gd name="T18" fmla="*/ 7 h 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7">
                  <a:moveTo>
                    <a:pt x="8" y="5"/>
                  </a:moveTo>
                  <a:lnTo>
                    <a:pt x="3" y="0"/>
                  </a:lnTo>
                  <a:lnTo>
                    <a:pt x="0" y="2"/>
                  </a:lnTo>
                  <a:lnTo>
                    <a:pt x="5" y="7"/>
                  </a:lnTo>
                  <a:lnTo>
                    <a:pt x="8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8886" name="Freeform 2273"/>
            <p:cNvSpPr>
              <a:spLocks/>
            </p:cNvSpPr>
            <p:nvPr/>
          </p:nvSpPr>
          <p:spPr bwMode="auto">
            <a:xfrm>
              <a:off x="876" y="2944"/>
              <a:ext cx="6" cy="5"/>
            </a:xfrm>
            <a:custGeom>
              <a:avLst/>
              <a:gdLst>
                <a:gd name="T0" fmla="*/ 6 w 6"/>
                <a:gd name="T1" fmla="*/ 2 h 5"/>
                <a:gd name="T2" fmla="*/ 6 w 6"/>
                <a:gd name="T3" fmla="*/ 4 h 5"/>
                <a:gd name="T4" fmla="*/ 5 w 6"/>
                <a:gd name="T5" fmla="*/ 5 h 5"/>
                <a:gd name="T6" fmla="*/ 0 w 6"/>
                <a:gd name="T7" fmla="*/ 0 h 5"/>
                <a:gd name="T8" fmla="*/ 0 w 6"/>
                <a:gd name="T9" fmla="*/ 4 h 5"/>
                <a:gd name="T10" fmla="*/ 6 w 6"/>
                <a:gd name="T11" fmla="*/ 2 h 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"/>
                <a:gd name="T19" fmla="*/ 0 h 5"/>
                <a:gd name="T20" fmla="*/ 6 w 6"/>
                <a:gd name="T21" fmla="*/ 5 h 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" h="5">
                  <a:moveTo>
                    <a:pt x="6" y="2"/>
                  </a:moveTo>
                  <a:lnTo>
                    <a:pt x="6" y="4"/>
                  </a:lnTo>
                  <a:lnTo>
                    <a:pt x="5" y="5"/>
                  </a:lnTo>
                  <a:lnTo>
                    <a:pt x="0" y="0"/>
                  </a:lnTo>
                  <a:lnTo>
                    <a:pt x="0" y="4"/>
                  </a:lnTo>
                  <a:lnTo>
                    <a:pt x="6" y="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8887" name="Freeform 2274"/>
            <p:cNvSpPr>
              <a:spLocks/>
            </p:cNvSpPr>
            <p:nvPr/>
          </p:nvSpPr>
          <p:spPr bwMode="auto">
            <a:xfrm>
              <a:off x="825" y="2946"/>
              <a:ext cx="53" cy="19"/>
            </a:xfrm>
            <a:custGeom>
              <a:avLst/>
              <a:gdLst>
                <a:gd name="T0" fmla="*/ 53 w 53"/>
                <a:gd name="T1" fmla="*/ 5 h 19"/>
                <a:gd name="T2" fmla="*/ 49 w 53"/>
                <a:gd name="T3" fmla="*/ 0 h 19"/>
                <a:gd name="T4" fmla="*/ 0 w 53"/>
                <a:gd name="T5" fmla="*/ 14 h 19"/>
                <a:gd name="T6" fmla="*/ 3 w 53"/>
                <a:gd name="T7" fmla="*/ 19 h 19"/>
                <a:gd name="T8" fmla="*/ 53 w 53"/>
                <a:gd name="T9" fmla="*/ 5 h 1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3"/>
                <a:gd name="T16" fmla="*/ 0 h 19"/>
                <a:gd name="T17" fmla="*/ 53 w 53"/>
                <a:gd name="T18" fmla="*/ 19 h 1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3" h="19">
                  <a:moveTo>
                    <a:pt x="53" y="5"/>
                  </a:moveTo>
                  <a:lnTo>
                    <a:pt x="49" y="0"/>
                  </a:lnTo>
                  <a:lnTo>
                    <a:pt x="0" y="14"/>
                  </a:lnTo>
                  <a:lnTo>
                    <a:pt x="3" y="19"/>
                  </a:lnTo>
                  <a:lnTo>
                    <a:pt x="53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8888" name="Freeform 2275"/>
            <p:cNvSpPr>
              <a:spLocks/>
            </p:cNvSpPr>
            <p:nvPr/>
          </p:nvSpPr>
          <p:spPr bwMode="auto">
            <a:xfrm>
              <a:off x="873" y="2946"/>
              <a:ext cx="5" cy="5"/>
            </a:xfrm>
            <a:custGeom>
              <a:avLst/>
              <a:gdLst>
                <a:gd name="T0" fmla="*/ 5 w 5"/>
                <a:gd name="T1" fmla="*/ 5 h 5"/>
                <a:gd name="T2" fmla="*/ 1 w 5"/>
                <a:gd name="T3" fmla="*/ 0 h 5"/>
                <a:gd name="T4" fmla="*/ 0 w 5"/>
                <a:gd name="T5" fmla="*/ 0 h 5"/>
                <a:gd name="T6" fmla="*/ 5 w 5"/>
                <a:gd name="T7" fmla="*/ 5 h 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"/>
                <a:gd name="T13" fmla="*/ 0 h 5"/>
                <a:gd name="T14" fmla="*/ 5 w 5"/>
                <a:gd name="T15" fmla="*/ 5 h 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" h="5">
                  <a:moveTo>
                    <a:pt x="5" y="5"/>
                  </a:moveTo>
                  <a:lnTo>
                    <a:pt x="1" y="0"/>
                  </a:lnTo>
                  <a:lnTo>
                    <a:pt x="0" y="0"/>
                  </a:lnTo>
                  <a:lnTo>
                    <a:pt x="5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8889" name="Rectangle 2276"/>
            <p:cNvSpPr>
              <a:spLocks noChangeArrowheads="1"/>
            </p:cNvSpPr>
            <p:nvPr/>
          </p:nvSpPr>
          <p:spPr bwMode="auto">
            <a:xfrm>
              <a:off x="822" y="2960"/>
              <a:ext cx="5" cy="5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8890" name="Freeform 2277"/>
            <p:cNvSpPr>
              <a:spLocks/>
            </p:cNvSpPr>
            <p:nvPr/>
          </p:nvSpPr>
          <p:spPr bwMode="auto">
            <a:xfrm>
              <a:off x="825" y="2960"/>
              <a:ext cx="3" cy="5"/>
            </a:xfrm>
            <a:custGeom>
              <a:avLst/>
              <a:gdLst>
                <a:gd name="T0" fmla="*/ 3 w 3"/>
                <a:gd name="T1" fmla="*/ 5 h 5"/>
                <a:gd name="T2" fmla="*/ 2 w 3"/>
                <a:gd name="T3" fmla="*/ 5 h 5"/>
                <a:gd name="T4" fmla="*/ 2 w 3"/>
                <a:gd name="T5" fmla="*/ 0 h 5"/>
                <a:gd name="T6" fmla="*/ 0 w 3"/>
                <a:gd name="T7" fmla="*/ 0 h 5"/>
                <a:gd name="T8" fmla="*/ 3 w 3"/>
                <a:gd name="T9" fmla="*/ 5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5"/>
                <a:gd name="T17" fmla="*/ 3 w 3"/>
                <a:gd name="T18" fmla="*/ 5 h 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5">
                  <a:moveTo>
                    <a:pt x="3" y="5"/>
                  </a:moveTo>
                  <a:lnTo>
                    <a:pt x="2" y="5"/>
                  </a:lnTo>
                  <a:lnTo>
                    <a:pt x="2" y="0"/>
                  </a:lnTo>
                  <a:lnTo>
                    <a:pt x="0" y="0"/>
                  </a:lnTo>
                  <a:lnTo>
                    <a:pt x="3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8891" name="Freeform 2278"/>
            <p:cNvSpPr>
              <a:spLocks/>
            </p:cNvSpPr>
            <p:nvPr/>
          </p:nvSpPr>
          <p:spPr bwMode="auto">
            <a:xfrm>
              <a:off x="816" y="2943"/>
              <a:ext cx="8" cy="21"/>
            </a:xfrm>
            <a:custGeom>
              <a:avLst/>
              <a:gdLst>
                <a:gd name="T0" fmla="*/ 3 w 8"/>
                <a:gd name="T1" fmla="*/ 21 h 21"/>
                <a:gd name="T2" fmla="*/ 8 w 8"/>
                <a:gd name="T3" fmla="*/ 17 h 21"/>
                <a:gd name="T4" fmla="*/ 4 w 8"/>
                <a:gd name="T5" fmla="*/ 0 h 21"/>
                <a:gd name="T6" fmla="*/ 0 w 8"/>
                <a:gd name="T7" fmla="*/ 3 h 21"/>
                <a:gd name="T8" fmla="*/ 3 w 8"/>
                <a:gd name="T9" fmla="*/ 21 h 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21"/>
                <a:gd name="T17" fmla="*/ 8 w 8"/>
                <a:gd name="T18" fmla="*/ 21 h 2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21">
                  <a:moveTo>
                    <a:pt x="3" y="21"/>
                  </a:moveTo>
                  <a:lnTo>
                    <a:pt x="8" y="17"/>
                  </a:lnTo>
                  <a:lnTo>
                    <a:pt x="4" y="0"/>
                  </a:lnTo>
                  <a:lnTo>
                    <a:pt x="0" y="3"/>
                  </a:lnTo>
                  <a:lnTo>
                    <a:pt x="3" y="2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8892" name="Freeform 2279"/>
            <p:cNvSpPr>
              <a:spLocks/>
            </p:cNvSpPr>
            <p:nvPr/>
          </p:nvSpPr>
          <p:spPr bwMode="auto">
            <a:xfrm>
              <a:off x="819" y="2960"/>
              <a:ext cx="5" cy="5"/>
            </a:xfrm>
            <a:custGeom>
              <a:avLst/>
              <a:gdLst>
                <a:gd name="T0" fmla="*/ 3 w 5"/>
                <a:gd name="T1" fmla="*/ 5 h 5"/>
                <a:gd name="T2" fmla="*/ 0 w 5"/>
                <a:gd name="T3" fmla="*/ 5 h 5"/>
                <a:gd name="T4" fmla="*/ 0 w 5"/>
                <a:gd name="T5" fmla="*/ 4 h 5"/>
                <a:gd name="T6" fmla="*/ 5 w 5"/>
                <a:gd name="T7" fmla="*/ 0 h 5"/>
                <a:gd name="T8" fmla="*/ 3 w 5"/>
                <a:gd name="T9" fmla="*/ 0 h 5"/>
                <a:gd name="T10" fmla="*/ 3 w 5"/>
                <a:gd name="T11" fmla="*/ 5 h 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"/>
                <a:gd name="T19" fmla="*/ 0 h 5"/>
                <a:gd name="T20" fmla="*/ 5 w 5"/>
                <a:gd name="T21" fmla="*/ 5 h 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" h="5">
                  <a:moveTo>
                    <a:pt x="3" y="5"/>
                  </a:moveTo>
                  <a:lnTo>
                    <a:pt x="0" y="5"/>
                  </a:lnTo>
                  <a:lnTo>
                    <a:pt x="0" y="4"/>
                  </a:lnTo>
                  <a:lnTo>
                    <a:pt x="5" y="0"/>
                  </a:lnTo>
                  <a:lnTo>
                    <a:pt x="3" y="0"/>
                  </a:lnTo>
                  <a:lnTo>
                    <a:pt x="3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8893" name="Freeform 2280"/>
            <p:cNvSpPr>
              <a:spLocks/>
            </p:cNvSpPr>
            <p:nvPr/>
          </p:nvSpPr>
          <p:spPr bwMode="auto">
            <a:xfrm>
              <a:off x="814" y="2941"/>
              <a:ext cx="6" cy="7"/>
            </a:xfrm>
            <a:custGeom>
              <a:avLst/>
              <a:gdLst>
                <a:gd name="T0" fmla="*/ 2 w 6"/>
                <a:gd name="T1" fmla="*/ 5 h 7"/>
                <a:gd name="T2" fmla="*/ 0 w 6"/>
                <a:gd name="T3" fmla="*/ 2 h 7"/>
                <a:gd name="T4" fmla="*/ 5 w 6"/>
                <a:gd name="T5" fmla="*/ 0 h 7"/>
                <a:gd name="T6" fmla="*/ 6 w 6"/>
                <a:gd name="T7" fmla="*/ 7 h 7"/>
                <a:gd name="T8" fmla="*/ 6 w 6"/>
                <a:gd name="T9" fmla="*/ 2 h 7"/>
                <a:gd name="T10" fmla="*/ 2 w 6"/>
                <a:gd name="T11" fmla="*/ 5 h 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"/>
                <a:gd name="T19" fmla="*/ 0 h 7"/>
                <a:gd name="T20" fmla="*/ 6 w 6"/>
                <a:gd name="T21" fmla="*/ 7 h 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" h="7">
                  <a:moveTo>
                    <a:pt x="2" y="5"/>
                  </a:moveTo>
                  <a:lnTo>
                    <a:pt x="0" y="2"/>
                  </a:lnTo>
                  <a:lnTo>
                    <a:pt x="5" y="0"/>
                  </a:lnTo>
                  <a:lnTo>
                    <a:pt x="6" y="7"/>
                  </a:lnTo>
                  <a:lnTo>
                    <a:pt x="6" y="2"/>
                  </a:lnTo>
                  <a:lnTo>
                    <a:pt x="2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8894" name="Freeform 2281"/>
            <p:cNvSpPr>
              <a:spLocks/>
            </p:cNvSpPr>
            <p:nvPr/>
          </p:nvSpPr>
          <p:spPr bwMode="auto">
            <a:xfrm>
              <a:off x="828" y="2941"/>
              <a:ext cx="11" cy="19"/>
            </a:xfrm>
            <a:custGeom>
              <a:avLst/>
              <a:gdLst>
                <a:gd name="T0" fmla="*/ 7 w 11"/>
                <a:gd name="T1" fmla="*/ 0 h 19"/>
                <a:gd name="T2" fmla="*/ 0 w 11"/>
                <a:gd name="T3" fmla="*/ 2 h 19"/>
                <a:gd name="T4" fmla="*/ 5 w 11"/>
                <a:gd name="T5" fmla="*/ 19 h 19"/>
                <a:gd name="T6" fmla="*/ 11 w 11"/>
                <a:gd name="T7" fmla="*/ 18 h 19"/>
                <a:gd name="T8" fmla="*/ 7 w 11"/>
                <a:gd name="T9" fmla="*/ 0 h 1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"/>
                <a:gd name="T16" fmla="*/ 0 h 19"/>
                <a:gd name="T17" fmla="*/ 11 w 11"/>
                <a:gd name="T18" fmla="*/ 19 h 1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" h="19">
                  <a:moveTo>
                    <a:pt x="7" y="0"/>
                  </a:moveTo>
                  <a:lnTo>
                    <a:pt x="0" y="2"/>
                  </a:lnTo>
                  <a:lnTo>
                    <a:pt x="5" y="19"/>
                  </a:lnTo>
                  <a:lnTo>
                    <a:pt x="11" y="18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37897" name="Freeform 2282"/>
          <p:cNvSpPr>
            <a:spLocks/>
          </p:cNvSpPr>
          <p:nvPr/>
        </p:nvSpPr>
        <p:spPr bwMode="auto">
          <a:xfrm>
            <a:off x="2455863" y="4321175"/>
            <a:ext cx="63500" cy="17463"/>
          </a:xfrm>
          <a:custGeom>
            <a:avLst/>
            <a:gdLst>
              <a:gd name="T0" fmla="*/ 0 w 40"/>
              <a:gd name="T1" fmla="*/ 2147483647 h 11"/>
              <a:gd name="T2" fmla="*/ 0 w 40"/>
              <a:gd name="T3" fmla="*/ 2147483647 h 11"/>
              <a:gd name="T4" fmla="*/ 2147483647 w 40"/>
              <a:gd name="T5" fmla="*/ 0 h 11"/>
              <a:gd name="T6" fmla="*/ 2147483647 w 40"/>
              <a:gd name="T7" fmla="*/ 2147483647 h 11"/>
              <a:gd name="T8" fmla="*/ 0 w 40"/>
              <a:gd name="T9" fmla="*/ 2147483647 h 1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0"/>
              <a:gd name="T16" fmla="*/ 0 h 11"/>
              <a:gd name="T17" fmla="*/ 40 w 40"/>
              <a:gd name="T18" fmla="*/ 11 h 1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0" h="11">
                <a:moveTo>
                  <a:pt x="0" y="11"/>
                </a:moveTo>
                <a:lnTo>
                  <a:pt x="0" y="10"/>
                </a:lnTo>
                <a:lnTo>
                  <a:pt x="38" y="0"/>
                </a:lnTo>
                <a:lnTo>
                  <a:pt x="40" y="2"/>
                </a:lnTo>
                <a:lnTo>
                  <a:pt x="0" y="11"/>
                </a:lnTo>
                <a:close/>
              </a:path>
            </a:pathLst>
          </a:custGeom>
          <a:solidFill>
            <a:srgbClr val="D7D7D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98" name="Freeform 2283"/>
          <p:cNvSpPr>
            <a:spLocks/>
          </p:cNvSpPr>
          <p:nvPr/>
        </p:nvSpPr>
        <p:spPr bwMode="auto">
          <a:xfrm>
            <a:off x="2455863" y="4316413"/>
            <a:ext cx="63500" cy="25400"/>
          </a:xfrm>
          <a:custGeom>
            <a:avLst/>
            <a:gdLst>
              <a:gd name="T0" fmla="*/ 0 w 40"/>
              <a:gd name="T1" fmla="*/ 2147483647 h 16"/>
              <a:gd name="T2" fmla="*/ 2147483647 w 40"/>
              <a:gd name="T3" fmla="*/ 2147483647 h 16"/>
              <a:gd name="T4" fmla="*/ 2147483647 w 40"/>
              <a:gd name="T5" fmla="*/ 2147483647 h 16"/>
              <a:gd name="T6" fmla="*/ 2147483647 w 40"/>
              <a:gd name="T7" fmla="*/ 0 h 16"/>
              <a:gd name="T8" fmla="*/ 0 w 40"/>
              <a:gd name="T9" fmla="*/ 2147483647 h 1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0"/>
              <a:gd name="T16" fmla="*/ 0 h 16"/>
              <a:gd name="T17" fmla="*/ 40 w 40"/>
              <a:gd name="T18" fmla="*/ 16 h 1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0" h="16">
                <a:moveTo>
                  <a:pt x="0" y="10"/>
                </a:moveTo>
                <a:lnTo>
                  <a:pt x="1" y="16"/>
                </a:lnTo>
                <a:lnTo>
                  <a:pt x="40" y="6"/>
                </a:lnTo>
                <a:lnTo>
                  <a:pt x="38" y="0"/>
                </a:lnTo>
                <a:lnTo>
                  <a:pt x="0" y="1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99" name="Freeform 2284"/>
          <p:cNvSpPr>
            <a:spLocks/>
          </p:cNvSpPr>
          <p:nvPr/>
        </p:nvSpPr>
        <p:spPr bwMode="auto">
          <a:xfrm>
            <a:off x="2451100" y="4332288"/>
            <a:ext cx="6350" cy="9525"/>
          </a:xfrm>
          <a:custGeom>
            <a:avLst/>
            <a:gdLst>
              <a:gd name="T0" fmla="*/ 0 w 4"/>
              <a:gd name="T1" fmla="*/ 2147483647 h 6"/>
              <a:gd name="T2" fmla="*/ 0 w 4"/>
              <a:gd name="T3" fmla="*/ 2147483647 h 6"/>
              <a:gd name="T4" fmla="*/ 2147483647 w 4"/>
              <a:gd name="T5" fmla="*/ 0 h 6"/>
              <a:gd name="T6" fmla="*/ 2147483647 w 4"/>
              <a:gd name="T7" fmla="*/ 2147483647 h 6"/>
              <a:gd name="T8" fmla="*/ 2147483647 w 4"/>
              <a:gd name="T9" fmla="*/ 2147483647 h 6"/>
              <a:gd name="T10" fmla="*/ 0 w 4"/>
              <a:gd name="T11" fmla="*/ 2147483647 h 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4"/>
              <a:gd name="T19" fmla="*/ 0 h 6"/>
              <a:gd name="T20" fmla="*/ 4 w 4"/>
              <a:gd name="T21" fmla="*/ 6 h 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4" h="6">
                <a:moveTo>
                  <a:pt x="0" y="3"/>
                </a:moveTo>
                <a:lnTo>
                  <a:pt x="0" y="1"/>
                </a:lnTo>
                <a:lnTo>
                  <a:pt x="3" y="0"/>
                </a:lnTo>
                <a:lnTo>
                  <a:pt x="4" y="6"/>
                </a:lnTo>
                <a:lnTo>
                  <a:pt x="4" y="3"/>
                </a:lnTo>
                <a:lnTo>
                  <a:pt x="0" y="3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900" name="Freeform 2285"/>
          <p:cNvSpPr>
            <a:spLocks/>
          </p:cNvSpPr>
          <p:nvPr/>
        </p:nvSpPr>
        <p:spPr bwMode="auto">
          <a:xfrm>
            <a:off x="2511425" y="4321175"/>
            <a:ext cx="12700" cy="4763"/>
          </a:xfrm>
          <a:custGeom>
            <a:avLst/>
            <a:gdLst>
              <a:gd name="T0" fmla="*/ 2147483647 w 8"/>
              <a:gd name="T1" fmla="*/ 0 h 3"/>
              <a:gd name="T2" fmla="*/ 0 w 8"/>
              <a:gd name="T3" fmla="*/ 2147483647 h 3"/>
              <a:gd name="T4" fmla="*/ 2147483647 w 8"/>
              <a:gd name="T5" fmla="*/ 2147483647 h 3"/>
              <a:gd name="T6" fmla="*/ 2147483647 w 8"/>
              <a:gd name="T7" fmla="*/ 2147483647 h 3"/>
              <a:gd name="T8" fmla="*/ 2147483647 w 8"/>
              <a:gd name="T9" fmla="*/ 0 h 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"/>
              <a:gd name="T16" fmla="*/ 0 h 3"/>
              <a:gd name="T17" fmla="*/ 8 w 8"/>
              <a:gd name="T18" fmla="*/ 3 h 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" h="3">
                <a:moveTo>
                  <a:pt x="6" y="0"/>
                </a:moveTo>
                <a:lnTo>
                  <a:pt x="0" y="2"/>
                </a:lnTo>
                <a:lnTo>
                  <a:pt x="1" y="3"/>
                </a:lnTo>
                <a:lnTo>
                  <a:pt x="8" y="2"/>
                </a:lnTo>
                <a:lnTo>
                  <a:pt x="6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901" name="Freeform 2286"/>
          <p:cNvSpPr>
            <a:spLocks/>
          </p:cNvSpPr>
          <p:nvPr/>
        </p:nvSpPr>
        <p:spPr bwMode="auto">
          <a:xfrm>
            <a:off x="2511425" y="4316413"/>
            <a:ext cx="9525" cy="9525"/>
          </a:xfrm>
          <a:custGeom>
            <a:avLst/>
            <a:gdLst>
              <a:gd name="T0" fmla="*/ 2147483647 w 6"/>
              <a:gd name="T1" fmla="*/ 0 h 6"/>
              <a:gd name="T2" fmla="*/ 2147483647 w 6"/>
              <a:gd name="T3" fmla="*/ 0 h 6"/>
              <a:gd name="T4" fmla="*/ 2147483647 w 6"/>
              <a:gd name="T5" fmla="*/ 2147483647 h 6"/>
              <a:gd name="T6" fmla="*/ 0 w 6"/>
              <a:gd name="T7" fmla="*/ 2147483647 h 6"/>
              <a:gd name="T8" fmla="*/ 2147483647 w 6"/>
              <a:gd name="T9" fmla="*/ 2147483647 h 6"/>
              <a:gd name="T10" fmla="*/ 2147483647 w 6"/>
              <a:gd name="T11" fmla="*/ 0 h 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6"/>
              <a:gd name="T19" fmla="*/ 0 h 6"/>
              <a:gd name="T20" fmla="*/ 6 w 6"/>
              <a:gd name="T21" fmla="*/ 6 h 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6" h="6">
                <a:moveTo>
                  <a:pt x="3" y="0"/>
                </a:moveTo>
                <a:lnTo>
                  <a:pt x="5" y="0"/>
                </a:lnTo>
                <a:lnTo>
                  <a:pt x="6" y="3"/>
                </a:lnTo>
                <a:lnTo>
                  <a:pt x="0" y="5"/>
                </a:lnTo>
                <a:lnTo>
                  <a:pt x="5" y="6"/>
                </a:lnTo>
                <a:lnTo>
                  <a:pt x="3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902" name="Freeform 2287"/>
          <p:cNvSpPr>
            <a:spLocks/>
          </p:cNvSpPr>
          <p:nvPr/>
        </p:nvSpPr>
        <p:spPr bwMode="auto">
          <a:xfrm>
            <a:off x="2452688" y="4321175"/>
            <a:ext cx="68262" cy="23813"/>
          </a:xfrm>
          <a:custGeom>
            <a:avLst/>
            <a:gdLst>
              <a:gd name="T0" fmla="*/ 2147483647 w 43"/>
              <a:gd name="T1" fmla="*/ 2147483647 h 15"/>
              <a:gd name="T2" fmla="*/ 2147483647 w 43"/>
              <a:gd name="T3" fmla="*/ 0 h 15"/>
              <a:gd name="T4" fmla="*/ 0 w 43"/>
              <a:gd name="T5" fmla="*/ 2147483647 h 15"/>
              <a:gd name="T6" fmla="*/ 2147483647 w 43"/>
              <a:gd name="T7" fmla="*/ 2147483647 h 15"/>
              <a:gd name="T8" fmla="*/ 2147483647 w 43"/>
              <a:gd name="T9" fmla="*/ 2147483647 h 1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3"/>
              <a:gd name="T16" fmla="*/ 0 h 15"/>
              <a:gd name="T17" fmla="*/ 43 w 43"/>
              <a:gd name="T18" fmla="*/ 15 h 1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3" h="15">
                <a:moveTo>
                  <a:pt x="43" y="5"/>
                </a:moveTo>
                <a:lnTo>
                  <a:pt x="40" y="0"/>
                </a:lnTo>
                <a:lnTo>
                  <a:pt x="0" y="10"/>
                </a:lnTo>
                <a:lnTo>
                  <a:pt x="3" y="15"/>
                </a:lnTo>
                <a:lnTo>
                  <a:pt x="43" y="5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903" name="Freeform 2288"/>
          <p:cNvSpPr>
            <a:spLocks/>
          </p:cNvSpPr>
          <p:nvPr/>
        </p:nvSpPr>
        <p:spPr bwMode="auto">
          <a:xfrm>
            <a:off x="2513013" y="4321175"/>
            <a:ext cx="11112" cy="7938"/>
          </a:xfrm>
          <a:custGeom>
            <a:avLst/>
            <a:gdLst>
              <a:gd name="T0" fmla="*/ 2147483647 w 7"/>
              <a:gd name="T1" fmla="*/ 2147483647 h 5"/>
              <a:gd name="T2" fmla="*/ 2147483647 w 7"/>
              <a:gd name="T3" fmla="*/ 2147483647 h 5"/>
              <a:gd name="T4" fmla="*/ 2147483647 w 7"/>
              <a:gd name="T5" fmla="*/ 2147483647 h 5"/>
              <a:gd name="T6" fmla="*/ 2147483647 w 7"/>
              <a:gd name="T7" fmla="*/ 0 h 5"/>
              <a:gd name="T8" fmla="*/ 0 w 7"/>
              <a:gd name="T9" fmla="*/ 2147483647 h 5"/>
              <a:gd name="T10" fmla="*/ 2147483647 w 7"/>
              <a:gd name="T11" fmla="*/ 2147483647 h 5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7"/>
              <a:gd name="T19" fmla="*/ 0 h 5"/>
              <a:gd name="T20" fmla="*/ 7 w 7"/>
              <a:gd name="T21" fmla="*/ 5 h 5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7" h="5">
                <a:moveTo>
                  <a:pt x="7" y="2"/>
                </a:moveTo>
                <a:lnTo>
                  <a:pt x="7" y="5"/>
                </a:lnTo>
                <a:lnTo>
                  <a:pt x="5" y="5"/>
                </a:lnTo>
                <a:lnTo>
                  <a:pt x="2" y="0"/>
                </a:lnTo>
                <a:lnTo>
                  <a:pt x="0" y="3"/>
                </a:lnTo>
                <a:lnTo>
                  <a:pt x="7" y="2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904" name="Freeform 2289"/>
          <p:cNvSpPr>
            <a:spLocks/>
          </p:cNvSpPr>
          <p:nvPr/>
        </p:nvSpPr>
        <p:spPr bwMode="auto">
          <a:xfrm>
            <a:off x="2451100" y="4337050"/>
            <a:ext cx="6350" cy="9525"/>
          </a:xfrm>
          <a:custGeom>
            <a:avLst/>
            <a:gdLst>
              <a:gd name="T0" fmla="*/ 2147483647 w 4"/>
              <a:gd name="T1" fmla="*/ 2147483647 h 6"/>
              <a:gd name="T2" fmla="*/ 0 w 4"/>
              <a:gd name="T3" fmla="*/ 2147483647 h 6"/>
              <a:gd name="T4" fmla="*/ 0 w 4"/>
              <a:gd name="T5" fmla="*/ 2147483647 h 6"/>
              <a:gd name="T6" fmla="*/ 2147483647 w 4"/>
              <a:gd name="T7" fmla="*/ 2147483647 h 6"/>
              <a:gd name="T8" fmla="*/ 2147483647 w 4"/>
              <a:gd name="T9" fmla="*/ 0 h 6"/>
              <a:gd name="T10" fmla="*/ 2147483647 w 4"/>
              <a:gd name="T11" fmla="*/ 2147483647 h 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4"/>
              <a:gd name="T19" fmla="*/ 0 h 6"/>
              <a:gd name="T20" fmla="*/ 4 w 4"/>
              <a:gd name="T21" fmla="*/ 6 h 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4" h="6">
                <a:moveTo>
                  <a:pt x="4" y="5"/>
                </a:moveTo>
                <a:lnTo>
                  <a:pt x="0" y="6"/>
                </a:lnTo>
                <a:lnTo>
                  <a:pt x="0" y="1"/>
                </a:lnTo>
                <a:lnTo>
                  <a:pt x="4" y="1"/>
                </a:lnTo>
                <a:lnTo>
                  <a:pt x="1" y="0"/>
                </a:lnTo>
                <a:lnTo>
                  <a:pt x="4" y="5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905" name="Freeform 2290"/>
          <p:cNvSpPr>
            <a:spLocks/>
          </p:cNvSpPr>
          <p:nvPr/>
        </p:nvSpPr>
        <p:spPr bwMode="auto">
          <a:xfrm>
            <a:off x="2525713" y="4313238"/>
            <a:ext cx="11112" cy="11112"/>
          </a:xfrm>
          <a:custGeom>
            <a:avLst/>
            <a:gdLst>
              <a:gd name="T0" fmla="*/ 0 w 7"/>
              <a:gd name="T1" fmla="*/ 2147483647 h 7"/>
              <a:gd name="T2" fmla="*/ 2147483647 w 7"/>
              <a:gd name="T3" fmla="*/ 2147483647 h 7"/>
              <a:gd name="T4" fmla="*/ 2147483647 w 7"/>
              <a:gd name="T5" fmla="*/ 2147483647 h 7"/>
              <a:gd name="T6" fmla="*/ 2147483647 w 7"/>
              <a:gd name="T7" fmla="*/ 0 h 7"/>
              <a:gd name="T8" fmla="*/ 0 w 7"/>
              <a:gd name="T9" fmla="*/ 2147483647 h 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"/>
              <a:gd name="T16" fmla="*/ 0 h 7"/>
              <a:gd name="T17" fmla="*/ 7 w 7"/>
              <a:gd name="T18" fmla="*/ 7 h 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" h="7">
                <a:moveTo>
                  <a:pt x="0" y="2"/>
                </a:moveTo>
                <a:lnTo>
                  <a:pt x="4" y="7"/>
                </a:lnTo>
                <a:lnTo>
                  <a:pt x="7" y="5"/>
                </a:lnTo>
                <a:lnTo>
                  <a:pt x="2" y="0"/>
                </a:lnTo>
                <a:lnTo>
                  <a:pt x="0" y="2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906" name="Freeform 2291"/>
          <p:cNvSpPr>
            <a:spLocks/>
          </p:cNvSpPr>
          <p:nvPr/>
        </p:nvSpPr>
        <p:spPr bwMode="auto">
          <a:xfrm>
            <a:off x="2532063" y="4306888"/>
            <a:ext cx="26987" cy="14287"/>
          </a:xfrm>
          <a:custGeom>
            <a:avLst/>
            <a:gdLst>
              <a:gd name="T0" fmla="*/ 0 w 17"/>
              <a:gd name="T1" fmla="*/ 2147483647 h 9"/>
              <a:gd name="T2" fmla="*/ 2147483647 w 17"/>
              <a:gd name="T3" fmla="*/ 2147483647 h 9"/>
              <a:gd name="T4" fmla="*/ 2147483647 w 17"/>
              <a:gd name="T5" fmla="*/ 2147483647 h 9"/>
              <a:gd name="T6" fmla="*/ 2147483647 w 17"/>
              <a:gd name="T7" fmla="*/ 0 h 9"/>
              <a:gd name="T8" fmla="*/ 0 w 17"/>
              <a:gd name="T9" fmla="*/ 2147483647 h 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7"/>
              <a:gd name="T16" fmla="*/ 0 h 9"/>
              <a:gd name="T17" fmla="*/ 17 w 17"/>
              <a:gd name="T18" fmla="*/ 9 h 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7" h="9">
                <a:moveTo>
                  <a:pt x="0" y="3"/>
                </a:moveTo>
                <a:lnTo>
                  <a:pt x="1" y="9"/>
                </a:lnTo>
                <a:lnTo>
                  <a:pt x="17" y="4"/>
                </a:lnTo>
                <a:lnTo>
                  <a:pt x="14" y="0"/>
                </a:lnTo>
                <a:lnTo>
                  <a:pt x="0" y="3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907" name="Freeform 2292"/>
          <p:cNvSpPr>
            <a:spLocks/>
          </p:cNvSpPr>
          <p:nvPr/>
        </p:nvSpPr>
        <p:spPr bwMode="auto">
          <a:xfrm>
            <a:off x="2528888" y="4311650"/>
            <a:ext cx="7937" cy="9525"/>
          </a:xfrm>
          <a:custGeom>
            <a:avLst/>
            <a:gdLst>
              <a:gd name="T0" fmla="*/ 0 w 5"/>
              <a:gd name="T1" fmla="*/ 2147483647 h 6"/>
              <a:gd name="T2" fmla="*/ 2147483647 w 5"/>
              <a:gd name="T3" fmla="*/ 0 h 6"/>
              <a:gd name="T4" fmla="*/ 2147483647 w 5"/>
              <a:gd name="T5" fmla="*/ 2147483647 h 6"/>
              <a:gd name="T6" fmla="*/ 2147483647 w 5"/>
              <a:gd name="T7" fmla="*/ 2147483647 h 6"/>
              <a:gd name="T8" fmla="*/ 0 w 5"/>
              <a:gd name="T9" fmla="*/ 2147483647 h 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"/>
              <a:gd name="T16" fmla="*/ 0 h 6"/>
              <a:gd name="T17" fmla="*/ 5 w 5"/>
              <a:gd name="T18" fmla="*/ 6 h 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" h="6">
                <a:moveTo>
                  <a:pt x="0" y="1"/>
                </a:moveTo>
                <a:lnTo>
                  <a:pt x="2" y="0"/>
                </a:lnTo>
                <a:lnTo>
                  <a:pt x="3" y="6"/>
                </a:lnTo>
                <a:lnTo>
                  <a:pt x="5" y="6"/>
                </a:lnTo>
                <a:lnTo>
                  <a:pt x="0" y="1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908" name="Freeform 2293"/>
          <p:cNvSpPr>
            <a:spLocks/>
          </p:cNvSpPr>
          <p:nvPr/>
        </p:nvSpPr>
        <p:spPr bwMode="auto">
          <a:xfrm>
            <a:off x="2554288" y="4303713"/>
            <a:ext cx="9525" cy="12700"/>
          </a:xfrm>
          <a:custGeom>
            <a:avLst/>
            <a:gdLst>
              <a:gd name="T0" fmla="*/ 2147483647 w 6"/>
              <a:gd name="T1" fmla="*/ 0 h 8"/>
              <a:gd name="T2" fmla="*/ 2147483647 w 6"/>
              <a:gd name="T3" fmla="*/ 2147483647 h 8"/>
              <a:gd name="T4" fmla="*/ 2147483647 w 6"/>
              <a:gd name="T5" fmla="*/ 2147483647 h 8"/>
              <a:gd name="T6" fmla="*/ 2147483647 w 6"/>
              <a:gd name="T7" fmla="*/ 2147483647 h 8"/>
              <a:gd name="T8" fmla="*/ 0 w 6"/>
              <a:gd name="T9" fmla="*/ 2147483647 h 8"/>
              <a:gd name="T10" fmla="*/ 0 w 6"/>
              <a:gd name="T11" fmla="*/ 2147483647 h 8"/>
              <a:gd name="T12" fmla="*/ 2147483647 w 6"/>
              <a:gd name="T13" fmla="*/ 2147483647 h 8"/>
              <a:gd name="T14" fmla="*/ 2147483647 w 6"/>
              <a:gd name="T15" fmla="*/ 2147483647 h 8"/>
              <a:gd name="T16" fmla="*/ 2147483647 w 6"/>
              <a:gd name="T17" fmla="*/ 0 h 8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6"/>
              <a:gd name="T28" fmla="*/ 0 h 8"/>
              <a:gd name="T29" fmla="*/ 6 w 6"/>
              <a:gd name="T30" fmla="*/ 8 h 8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6" h="8">
                <a:moveTo>
                  <a:pt x="1" y="0"/>
                </a:moveTo>
                <a:lnTo>
                  <a:pt x="5" y="2"/>
                </a:lnTo>
                <a:lnTo>
                  <a:pt x="6" y="3"/>
                </a:lnTo>
                <a:lnTo>
                  <a:pt x="6" y="6"/>
                </a:lnTo>
                <a:lnTo>
                  <a:pt x="0" y="8"/>
                </a:lnTo>
                <a:lnTo>
                  <a:pt x="0" y="6"/>
                </a:lnTo>
                <a:lnTo>
                  <a:pt x="1" y="6"/>
                </a:lnTo>
                <a:lnTo>
                  <a:pt x="1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909" name="Freeform 2294"/>
          <p:cNvSpPr>
            <a:spLocks/>
          </p:cNvSpPr>
          <p:nvPr/>
        </p:nvSpPr>
        <p:spPr bwMode="auto">
          <a:xfrm>
            <a:off x="2554288" y="4303713"/>
            <a:ext cx="4762" cy="9525"/>
          </a:xfrm>
          <a:custGeom>
            <a:avLst/>
            <a:gdLst>
              <a:gd name="T0" fmla="*/ 0 w 3"/>
              <a:gd name="T1" fmla="*/ 2147483647 h 6"/>
              <a:gd name="T2" fmla="*/ 2147483647 w 3"/>
              <a:gd name="T3" fmla="*/ 0 h 6"/>
              <a:gd name="T4" fmla="*/ 2147483647 w 3"/>
              <a:gd name="T5" fmla="*/ 2147483647 h 6"/>
              <a:gd name="T6" fmla="*/ 2147483647 w 3"/>
              <a:gd name="T7" fmla="*/ 2147483647 h 6"/>
              <a:gd name="T8" fmla="*/ 0 w 3"/>
              <a:gd name="T9" fmla="*/ 2147483647 h 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"/>
              <a:gd name="T16" fmla="*/ 0 h 6"/>
              <a:gd name="T17" fmla="*/ 3 w 3"/>
              <a:gd name="T18" fmla="*/ 6 h 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" h="6">
                <a:moveTo>
                  <a:pt x="0" y="2"/>
                </a:moveTo>
                <a:lnTo>
                  <a:pt x="1" y="0"/>
                </a:lnTo>
                <a:lnTo>
                  <a:pt x="1" y="6"/>
                </a:lnTo>
                <a:lnTo>
                  <a:pt x="3" y="6"/>
                </a:lnTo>
                <a:lnTo>
                  <a:pt x="0" y="2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910" name="Freeform 2295"/>
          <p:cNvSpPr>
            <a:spLocks/>
          </p:cNvSpPr>
          <p:nvPr/>
        </p:nvSpPr>
        <p:spPr bwMode="auto">
          <a:xfrm>
            <a:off x="2554288" y="4313238"/>
            <a:ext cx="12700" cy="7937"/>
          </a:xfrm>
          <a:custGeom>
            <a:avLst/>
            <a:gdLst>
              <a:gd name="T0" fmla="*/ 2147483647 w 8"/>
              <a:gd name="T1" fmla="*/ 0 h 5"/>
              <a:gd name="T2" fmla="*/ 0 w 8"/>
              <a:gd name="T3" fmla="*/ 2147483647 h 5"/>
              <a:gd name="T4" fmla="*/ 2147483647 w 8"/>
              <a:gd name="T5" fmla="*/ 2147483647 h 5"/>
              <a:gd name="T6" fmla="*/ 2147483647 w 8"/>
              <a:gd name="T7" fmla="*/ 2147483647 h 5"/>
              <a:gd name="T8" fmla="*/ 2147483647 w 8"/>
              <a:gd name="T9" fmla="*/ 0 h 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"/>
              <a:gd name="T16" fmla="*/ 0 h 5"/>
              <a:gd name="T17" fmla="*/ 8 w 8"/>
              <a:gd name="T18" fmla="*/ 5 h 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" h="5">
                <a:moveTo>
                  <a:pt x="6" y="0"/>
                </a:moveTo>
                <a:lnTo>
                  <a:pt x="0" y="2"/>
                </a:lnTo>
                <a:lnTo>
                  <a:pt x="1" y="5"/>
                </a:lnTo>
                <a:lnTo>
                  <a:pt x="8" y="4"/>
                </a:lnTo>
                <a:lnTo>
                  <a:pt x="6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911" name="Freeform 2296"/>
          <p:cNvSpPr>
            <a:spLocks/>
          </p:cNvSpPr>
          <p:nvPr/>
        </p:nvSpPr>
        <p:spPr bwMode="auto">
          <a:xfrm>
            <a:off x="2554288" y="4313238"/>
            <a:ext cx="9525" cy="3175"/>
          </a:xfrm>
          <a:custGeom>
            <a:avLst/>
            <a:gdLst>
              <a:gd name="T0" fmla="*/ 2147483647 w 6"/>
              <a:gd name="T1" fmla="*/ 0 h 2"/>
              <a:gd name="T2" fmla="*/ 0 w 6"/>
              <a:gd name="T3" fmla="*/ 2147483647 h 2"/>
              <a:gd name="T4" fmla="*/ 2147483647 w 6"/>
              <a:gd name="T5" fmla="*/ 0 h 2"/>
              <a:gd name="T6" fmla="*/ 0 60000 65536"/>
              <a:gd name="T7" fmla="*/ 0 60000 65536"/>
              <a:gd name="T8" fmla="*/ 0 60000 65536"/>
              <a:gd name="T9" fmla="*/ 0 w 6"/>
              <a:gd name="T10" fmla="*/ 0 h 2"/>
              <a:gd name="T11" fmla="*/ 6 w 6"/>
              <a:gd name="T12" fmla="*/ 2 h 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" h="2">
                <a:moveTo>
                  <a:pt x="6" y="0"/>
                </a:moveTo>
                <a:lnTo>
                  <a:pt x="0" y="2"/>
                </a:lnTo>
                <a:lnTo>
                  <a:pt x="6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912" name="Freeform 2297"/>
          <p:cNvSpPr>
            <a:spLocks/>
          </p:cNvSpPr>
          <p:nvPr/>
        </p:nvSpPr>
        <p:spPr bwMode="auto">
          <a:xfrm>
            <a:off x="2555875" y="4319588"/>
            <a:ext cx="11113" cy="6350"/>
          </a:xfrm>
          <a:custGeom>
            <a:avLst/>
            <a:gdLst>
              <a:gd name="T0" fmla="*/ 2147483647 w 7"/>
              <a:gd name="T1" fmla="*/ 0 h 4"/>
              <a:gd name="T2" fmla="*/ 2147483647 w 7"/>
              <a:gd name="T3" fmla="*/ 2147483647 h 4"/>
              <a:gd name="T4" fmla="*/ 2147483647 w 7"/>
              <a:gd name="T5" fmla="*/ 2147483647 h 4"/>
              <a:gd name="T6" fmla="*/ 2147483647 w 7"/>
              <a:gd name="T7" fmla="*/ 2147483647 h 4"/>
              <a:gd name="T8" fmla="*/ 0 w 7"/>
              <a:gd name="T9" fmla="*/ 0 h 4"/>
              <a:gd name="T10" fmla="*/ 0 w 7"/>
              <a:gd name="T11" fmla="*/ 0 h 4"/>
              <a:gd name="T12" fmla="*/ 0 w 7"/>
              <a:gd name="T13" fmla="*/ 0 h 4"/>
              <a:gd name="T14" fmla="*/ 0 w 7"/>
              <a:gd name="T15" fmla="*/ 0 h 4"/>
              <a:gd name="T16" fmla="*/ 2147483647 w 7"/>
              <a:gd name="T17" fmla="*/ 0 h 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7"/>
              <a:gd name="T28" fmla="*/ 0 h 4"/>
              <a:gd name="T29" fmla="*/ 7 w 7"/>
              <a:gd name="T30" fmla="*/ 4 h 4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7" h="4">
                <a:moveTo>
                  <a:pt x="7" y="0"/>
                </a:moveTo>
                <a:lnTo>
                  <a:pt x="7" y="1"/>
                </a:lnTo>
                <a:lnTo>
                  <a:pt x="5" y="3"/>
                </a:lnTo>
                <a:lnTo>
                  <a:pt x="4" y="4"/>
                </a:lnTo>
                <a:lnTo>
                  <a:pt x="0" y="0"/>
                </a:lnTo>
                <a:lnTo>
                  <a:pt x="7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913" name="Freeform 2298"/>
          <p:cNvSpPr>
            <a:spLocks/>
          </p:cNvSpPr>
          <p:nvPr/>
        </p:nvSpPr>
        <p:spPr bwMode="auto">
          <a:xfrm>
            <a:off x="2551113" y="4319588"/>
            <a:ext cx="11112" cy="9525"/>
          </a:xfrm>
          <a:custGeom>
            <a:avLst/>
            <a:gdLst>
              <a:gd name="T0" fmla="*/ 2147483647 w 7"/>
              <a:gd name="T1" fmla="*/ 2147483647 h 6"/>
              <a:gd name="T2" fmla="*/ 2147483647 w 7"/>
              <a:gd name="T3" fmla="*/ 0 h 6"/>
              <a:gd name="T4" fmla="*/ 0 w 7"/>
              <a:gd name="T5" fmla="*/ 2147483647 h 6"/>
              <a:gd name="T6" fmla="*/ 2147483647 w 7"/>
              <a:gd name="T7" fmla="*/ 2147483647 h 6"/>
              <a:gd name="T8" fmla="*/ 2147483647 w 7"/>
              <a:gd name="T9" fmla="*/ 2147483647 h 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"/>
              <a:gd name="T16" fmla="*/ 0 h 6"/>
              <a:gd name="T17" fmla="*/ 7 w 7"/>
              <a:gd name="T18" fmla="*/ 6 h 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" h="6">
                <a:moveTo>
                  <a:pt x="7" y="6"/>
                </a:moveTo>
                <a:lnTo>
                  <a:pt x="3" y="0"/>
                </a:lnTo>
                <a:lnTo>
                  <a:pt x="0" y="1"/>
                </a:lnTo>
                <a:lnTo>
                  <a:pt x="2" y="6"/>
                </a:lnTo>
                <a:lnTo>
                  <a:pt x="7" y="6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914" name="Freeform 2299"/>
          <p:cNvSpPr>
            <a:spLocks/>
          </p:cNvSpPr>
          <p:nvPr/>
        </p:nvSpPr>
        <p:spPr bwMode="auto">
          <a:xfrm>
            <a:off x="2555875" y="4319588"/>
            <a:ext cx="6350" cy="9525"/>
          </a:xfrm>
          <a:custGeom>
            <a:avLst/>
            <a:gdLst>
              <a:gd name="T0" fmla="*/ 2147483647 w 4"/>
              <a:gd name="T1" fmla="*/ 2147483647 h 6"/>
              <a:gd name="T2" fmla="*/ 2147483647 w 4"/>
              <a:gd name="T3" fmla="*/ 2147483647 h 6"/>
              <a:gd name="T4" fmla="*/ 0 w 4"/>
              <a:gd name="T5" fmla="*/ 0 h 6"/>
              <a:gd name="T6" fmla="*/ 2147483647 w 4"/>
              <a:gd name="T7" fmla="*/ 2147483647 h 6"/>
              <a:gd name="T8" fmla="*/ 0 60000 65536"/>
              <a:gd name="T9" fmla="*/ 0 60000 65536"/>
              <a:gd name="T10" fmla="*/ 0 60000 65536"/>
              <a:gd name="T11" fmla="*/ 0 60000 65536"/>
              <a:gd name="T12" fmla="*/ 0 w 4"/>
              <a:gd name="T13" fmla="*/ 0 h 6"/>
              <a:gd name="T14" fmla="*/ 4 w 4"/>
              <a:gd name="T15" fmla="*/ 6 h 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" h="6">
                <a:moveTo>
                  <a:pt x="4" y="4"/>
                </a:moveTo>
                <a:lnTo>
                  <a:pt x="4" y="6"/>
                </a:lnTo>
                <a:lnTo>
                  <a:pt x="0" y="0"/>
                </a:lnTo>
                <a:lnTo>
                  <a:pt x="4" y="4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915" name="Freeform 2300"/>
          <p:cNvSpPr>
            <a:spLocks/>
          </p:cNvSpPr>
          <p:nvPr/>
        </p:nvSpPr>
        <p:spPr bwMode="auto">
          <a:xfrm>
            <a:off x="2546350" y="4321175"/>
            <a:ext cx="9525" cy="4763"/>
          </a:xfrm>
          <a:custGeom>
            <a:avLst/>
            <a:gdLst>
              <a:gd name="T0" fmla="*/ 2147483647 w 6"/>
              <a:gd name="T1" fmla="*/ 2147483647 h 3"/>
              <a:gd name="T2" fmla="*/ 2147483647 w 6"/>
              <a:gd name="T3" fmla="*/ 2147483647 h 3"/>
              <a:gd name="T4" fmla="*/ 2147483647 w 6"/>
              <a:gd name="T5" fmla="*/ 0 h 3"/>
              <a:gd name="T6" fmla="*/ 0 w 6"/>
              <a:gd name="T7" fmla="*/ 2147483647 h 3"/>
              <a:gd name="T8" fmla="*/ 2147483647 w 6"/>
              <a:gd name="T9" fmla="*/ 2147483647 h 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"/>
              <a:gd name="T16" fmla="*/ 0 h 3"/>
              <a:gd name="T17" fmla="*/ 6 w 6"/>
              <a:gd name="T18" fmla="*/ 3 h 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" h="3">
                <a:moveTo>
                  <a:pt x="2" y="3"/>
                </a:moveTo>
                <a:lnTo>
                  <a:pt x="6" y="2"/>
                </a:lnTo>
                <a:lnTo>
                  <a:pt x="6" y="0"/>
                </a:lnTo>
                <a:lnTo>
                  <a:pt x="0" y="2"/>
                </a:lnTo>
                <a:lnTo>
                  <a:pt x="2" y="3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916" name="Freeform 2301"/>
          <p:cNvSpPr>
            <a:spLocks/>
          </p:cNvSpPr>
          <p:nvPr/>
        </p:nvSpPr>
        <p:spPr bwMode="auto">
          <a:xfrm>
            <a:off x="2549525" y="4321175"/>
            <a:ext cx="6350" cy="11113"/>
          </a:xfrm>
          <a:custGeom>
            <a:avLst/>
            <a:gdLst>
              <a:gd name="T0" fmla="*/ 2147483647 w 4"/>
              <a:gd name="T1" fmla="*/ 2147483647 h 7"/>
              <a:gd name="T2" fmla="*/ 0 w 4"/>
              <a:gd name="T3" fmla="*/ 2147483647 h 7"/>
              <a:gd name="T4" fmla="*/ 0 w 4"/>
              <a:gd name="T5" fmla="*/ 2147483647 h 7"/>
              <a:gd name="T6" fmla="*/ 2147483647 w 4"/>
              <a:gd name="T7" fmla="*/ 2147483647 h 7"/>
              <a:gd name="T8" fmla="*/ 2147483647 w 4"/>
              <a:gd name="T9" fmla="*/ 0 h 7"/>
              <a:gd name="T10" fmla="*/ 2147483647 w 4"/>
              <a:gd name="T11" fmla="*/ 2147483647 h 7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4"/>
              <a:gd name="T19" fmla="*/ 0 h 7"/>
              <a:gd name="T20" fmla="*/ 4 w 4"/>
              <a:gd name="T21" fmla="*/ 7 h 7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4" h="7">
                <a:moveTo>
                  <a:pt x="3" y="5"/>
                </a:moveTo>
                <a:lnTo>
                  <a:pt x="0" y="7"/>
                </a:lnTo>
                <a:lnTo>
                  <a:pt x="0" y="3"/>
                </a:lnTo>
                <a:lnTo>
                  <a:pt x="4" y="2"/>
                </a:lnTo>
                <a:lnTo>
                  <a:pt x="1" y="0"/>
                </a:lnTo>
                <a:lnTo>
                  <a:pt x="3" y="5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917" name="Freeform 2302"/>
          <p:cNvSpPr>
            <a:spLocks/>
          </p:cNvSpPr>
          <p:nvPr/>
        </p:nvSpPr>
        <p:spPr bwMode="auto">
          <a:xfrm>
            <a:off x="2395538" y="4313238"/>
            <a:ext cx="163512" cy="280987"/>
          </a:xfrm>
          <a:custGeom>
            <a:avLst/>
            <a:gdLst>
              <a:gd name="T0" fmla="*/ 2147483647 w 103"/>
              <a:gd name="T1" fmla="*/ 0 h 177"/>
              <a:gd name="T2" fmla="*/ 2147483647 w 103"/>
              <a:gd name="T3" fmla="*/ 2147483647 h 177"/>
              <a:gd name="T4" fmla="*/ 2147483647 w 103"/>
              <a:gd name="T5" fmla="*/ 2147483647 h 177"/>
              <a:gd name="T6" fmla="*/ 2147483647 w 103"/>
              <a:gd name="T7" fmla="*/ 2147483647 h 177"/>
              <a:gd name="T8" fmla="*/ 2147483647 w 103"/>
              <a:gd name="T9" fmla="*/ 2147483647 h 177"/>
              <a:gd name="T10" fmla="*/ 2147483647 w 103"/>
              <a:gd name="T11" fmla="*/ 2147483647 h 177"/>
              <a:gd name="T12" fmla="*/ 2147483647 w 103"/>
              <a:gd name="T13" fmla="*/ 2147483647 h 177"/>
              <a:gd name="T14" fmla="*/ 2147483647 w 103"/>
              <a:gd name="T15" fmla="*/ 2147483647 h 177"/>
              <a:gd name="T16" fmla="*/ 0 w 103"/>
              <a:gd name="T17" fmla="*/ 2147483647 h 177"/>
              <a:gd name="T18" fmla="*/ 0 w 103"/>
              <a:gd name="T19" fmla="*/ 2147483647 h 177"/>
              <a:gd name="T20" fmla="*/ 0 w 103"/>
              <a:gd name="T21" fmla="*/ 2147483647 h 177"/>
              <a:gd name="T22" fmla="*/ 2147483647 w 103"/>
              <a:gd name="T23" fmla="*/ 2147483647 h 177"/>
              <a:gd name="T24" fmla="*/ 2147483647 w 103"/>
              <a:gd name="T25" fmla="*/ 2147483647 h 177"/>
              <a:gd name="T26" fmla="*/ 2147483647 w 103"/>
              <a:gd name="T27" fmla="*/ 2147483647 h 177"/>
              <a:gd name="T28" fmla="*/ 2147483647 w 103"/>
              <a:gd name="T29" fmla="*/ 2147483647 h 177"/>
              <a:gd name="T30" fmla="*/ 2147483647 w 103"/>
              <a:gd name="T31" fmla="*/ 0 h 177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103"/>
              <a:gd name="T49" fmla="*/ 0 h 177"/>
              <a:gd name="T50" fmla="*/ 103 w 103"/>
              <a:gd name="T51" fmla="*/ 177 h 177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103" h="177">
                <a:moveTo>
                  <a:pt x="101" y="0"/>
                </a:moveTo>
                <a:lnTo>
                  <a:pt x="103" y="5"/>
                </a:lnTo>
                <a:lnTo>
                  <a:pt x="9" y="29"/>
                </a:lnTo>
                <a:lnTo>
                  <a:pt x="6" y="31"/>
                </a:lnTo>
                <a:lnTo>
                  <a:pt x="4" y="34"/>
                </a:lnTo>
                <a:lnTo>
                  <a:pt x="6" y="37"/>
                </a:lnTo>
                <a:lnTo>
                  <a:pt x="43" y="175"/>
                </a:lnTo>
                <a:lnTo>
                  <a:pt x="38" y="177"/>
                </a:lnTo>
                <a:lnTo>
                  <a:pt x="0" y="37"/>
                </a:lnTo>
                <a:lnTo>
                  <a:pt x="0" y="35"/>
                </a:lnTo>
                <a:lnTo>
                  <a:pt x="0" y="31"/>
                </a:lnTo>
                <a:lnTo>
                  <a:pt x="1" y="29"/>
                </a:lnTo>
                <a:lnTo>
                  <a:pt x="3" y="27"/>
                </a:lnTo>
                <a:lnTo>
                  <a:pt x="4" y="26"/>
                </a:lnTo>
                <a:lnTo>
                  <a:pt x="8" y="24"/>
                </a:lnTo>
                <a:lnTo>
                  <a:pt x="101" y="0"/>
                </a:lnTo>
                <a:close/>
              </a:path>
            </a:pathLst>
          </a:custGeom>
          <a:solidFill>
            <a:srgbClr val="D7D7D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918" name="Freeform 2303"/>
          <p:cNvSpPr>
            <a:spLocks/>
          </p:cNvSpPr>
          <p:nvPr/>
        </p:nvSpPr>
        <p:spPr bwMode="auto">
          <a:xfrm>
            <a:off x="2551113" y="4311650"/>
            <a:ext cx="12700" cy="9525"/>
          </a:xfrm>
          <a:custGeom>
            <a:avLst/>
            <a:gdLst>
              <a:gd name="T0" fmla="*/ 2147483647 w 8"/>
              <a:gd name="T1" fmla="*/ 0 h 6"/>
              <a:gd name="T2" fmla="*/ 0 w 8"/>
              <a:gd name="T3" fmla="*/ 2147483647 h 6"/>
              <a:gd name="T4" fmla="*/ 2147483647 w 8"/>
              <a:gd name="T5" fmla="*/ 2147483647 h 6"/>
              <a:gd name="T6" fmla="*/ 2147483647 w 8"/>
              <a:gd name="T7" fmla="*/ 2147483647 h 6"/>
              <a:gd name="T8" fmla="*/ 2147483647 w 8"/>
              <a:gd name="T9" fmla="*/ 0 h 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"/>
              <a:gd name="T16" fmla="*/ 0 h 6"/>
              <a:gd name="T17" fmla="*/ 8 w 8"/>
              <a:gd name="T18" fmla="*/ 6 h 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" h="6">
                <a:moveTo>
                  <a:pt x="7" y="0"/>
                </a:moveTo>
                <a:lnTo>
                  <a:pt x="0" y="1"/>
                </a:lnTo>
                <a:lnTo>
                  <a:pt x="2" y="6"/>
                </a:lnTo>
                <a:lnTo>
                  <a:pt x="8" y="5"/>
                </a:lnTo>
                <a:lnTo>
                  <a:pt x="7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919" name="Freeform 2304"/>
          <p:cNvSpPr>
            <a:spLocks/>
          </p:cNvSpPr>
          <p:nvPr/>
        </p:nvSpPr>
        <p:spPr bwMode="auto">
          <a:xfrm>
            <a:off x="2408238" y="4316413"/>
            <a:ext cx="150812" cy="47625"/>
          </a:xfrm>
          <a:custGeom>
            <a:avLst/>
            <a:gdLst>
              <a:gd name="T0" fmla="*/ 2147483647 w 95"/>
              <a:gd name="T1" fmla="*/ 2147483647 h 30"/>
              <a:gd name="T2" fmla="*/ 2147483647 w 95"/>
              <a:gd name="T3" fmla="*/ 0 h 30"/>
              <a:gd name="T4" fmla="*/ 0 w 95"/>
              <a:gd name="T5" fmla="*/ 2147483647 h 30"/>
              <a:gd name="T6" fmla="*/ 2147483647 w 95"/>
              <a:gd name="T7" fmla="*/ 2147483647 h 30"/>
              <a:gd name="T8" fmla="*/ 2147483647 w 95"/>
              <a:gd name="T9" fmla="*/ 2147483647 h 3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95"/>
              <a:gd name="T16" fmla="*/ 0 h 30"/>
              <a:gd name="T17" fmla="*/ 95 w 95"/>
              <a:gd name="T18" fmla="*/ 30 h 3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95" h="30">
                <a:moveTo>
                  <a:pt x="95" y="6"/>
                </a:moveTo>
                <a:lnTo>
                  <a:pt x="93" y="0"/>
                </a:lnTo>
                <a:lnTo>
                  <a:pt x="0" y="25"/>
                </a:lnTo>
                <a:lnTo>
                  <a:pt x="1" y="30"/>
                </a:lnTo>
                <a:lnTo>
                  <a:pt x="95" y="6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920" name="Freeform 2305"/>
          <p:cNvSpPr>
            <a:spLocks/>
          </p:cNvSpPr>
          <p:nvPr/>
        </p:nvSpPr>
        <p:spPr bwMode="auto">
          <a:xfrm>
            <a:off x="2554288" y="4316413"/>
            <a:ext cx="9525" cy="9525"/>
          </a:xfrm>
          <a:custGeom>
            <a:avLst/>
            <a:gdLst>
              <a:gd name="T0" fmla="*/ 2147483647 w 6"/>
              <a:gd name="T1" fmla="*/ 2147483647 h 6"/>
              <a:gd name="T2" fmla="*/ 2147483647 w 6"/>
              <a:gd name="T3" fmla="*/ 2147483647 h 6"/>
              <a:gd name="T4" fmla="*/ 2147483647 w 6"/>
              <a:gd name="T5" fmla="*/ 2147483647 h 6"/>
              <a:gd name="T6" fmla="*/ 2147483647 w 6"/>
              <a:gd name="T7" fmla="*/ 0 h 6"/>
              <a:gd name="T8" fmla="*/ 0 w 6"/>
              <a:gd name="T9" fmla="*/ 2147483647 h 6"/>
              <a:gd name="T10" fmla="*/ 2147483647 w 6"/>
              <a:gd name="T11" fmla="*/ 2147483647 h 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6"/>
              <a:gd name="T19" fmla="*/ 0 h 6"/>
              <a:gd name="T20" fmla="*/ 6 w 6"/>
              <a:gd name="T21" fmla="*/ 6 h 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6" h="6">
                <a:moveTo>
                  <a:pt x="6" y="2"/>
                </a:moveTo>
                <a:lnTo>
                  <a:pt x="6" y="5"/>
                </a:lnTo>
                <a:lnTo>
                  <a:pt x="3" y="6"/>
                </a:lnTo>
                <a:lnTo>
                  <a:pt x="1" y="0"/>
                </a:lnTo>
                <a:lnTo>
                  <a:pt x="0" y="3"/>
                </a:lnTo>
                <a:lnTo>
                  <a:pt x="6" y="2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921" name="Freeform 2306"/>
          <p:cNvSpPr>
            <a:spLocks/>
          </p:cNvSpPr>
          <p:nvPr/>
        </p:nvSpPr>
        <p:spPr bwMode="auto">
          <a:xfrm>
            <a:off x="2397125" y="4356100"/>
            <a:ext cx="15875" cy="15875"/>
          </a:xfrm>
          <a:custGeom>
            <a:avLst/>
            <a:gdLst>
              <a:gd name="T0" fmla="*/ 2147483647 w 10"/>
              <a:gd name="T1" fmla="*/ 2147483647 h 10"/>
              <a:gd name="T2" fmla="*/ 2147483647 w 10"/>
              <a:gd name="T3" fmla="*/ 2147483647 h 10"/>
              <a:gd name="T4" fmla="*/ 2147483647 w 10"/>
              <a:gd name="T5" fmla="*/ 2147483647 h 10"/>
              <a:gd name="T6" fmla="*/ 2147483647 w 10"/>
              <a:gd name="T7" fmla="*/ 2147483647 h 10"/>
              <a:gd name="T8" fmla="*/ 2147483647 w 10"/>
              <a:gd name="T9" fmla="*/ 2147483647 h 10"/>
              <a:gd name="T10" fmla="*/ 0 w 10"/>
              <a:gd name="T11" fmla="*/ 2147483647 h 10"/>
              <a:gd name="T12" fmla="*/ 2147483647 w 10"/>
              <a:gd name="T13" fmla="*/ 2147483647 h 10"/>
              <a:gd name="T14" fmla="*/ 2147483647 w 10"/>
              <a:gd name="T15" fmla="*/ 0 h 10"/>
              <a:gd name="T16" fmla="*/ 2147483647 w 10"/>
              <a:gd name="T17" fmla="*/ 2147483647 h 1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0"/>
              <a:gd name="T28" fmla="*/ 0 h 10"/>
              <a:gd name="T29" fmla="*/ 10 w 10"/>
              <a:gd name="T30" fmla="*/ 10 h 10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0" h="10">
                <a:moveTo>
                  <a:pt x="10" y="5"/>
                </a:moveTo>
                <a:lnTo>
                  <a:pt x="8" y="7"/>
                </a:lnTo>
                <a:lnTo>
                  <a:pt x="7" y="7"/>
                </a:lnTo>
                <a:lnTo>
                  <a:pt x="8" y="10"/>
                </a:lnTo>
                <a:lnTo>
                  <a:pt x="2" y="10"/>
                </a:lnTo>
                <a:lnTo>
                  <a:pt x="0" y="7"/>
                </a:lnTo>
                <a:lnTo>
                  <a:pt x="3" y="2"/>
                </a:lnTo>
                <a:lnTo>
                  <a:pt x="7" y="0"/>
                </a:lnTo>
                <a:lnTo>
                  <a:pt x="10" y="5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922" name="Freeform 2307"/>
          <p:cNvSpPr>
            <a:spLocks/>
          </p:cNvSpPr>
          <p:nvPr/>
        </p:nvSpPr>
        <p:spPr bwMode="auto">
          <a:xfrm>
            <a:off x="2400300" y="4371975"/>
            <a:ext cx="68263" cy="222250"/>
          </a:xfrm>
          <a:custGeom>
            <a:avLst/>
            <a:gdLst>
              <a:gd name="T0" fmla="*/ 2147483647 w 43"/>
              <a:gd name="T1" fmla="*/ 0 h 140"/>
              <a:gd name="T2" fmla="*/ 0 w 43"/>
              <a:gd name="T3" fmla="*/ 2147483647 h 140"/>
              <a:gd name="T4" fmla="*/ 2147483647 w 43"/>
              <a:gd name="T5" fmla="*/ 2147483647 h 140"/>
              <a:gd name="T6" fmla="*/ 2147483647 w 43"/>
              <a:gd name="T7" fmla="*/ 2147483647 h 140"/>
              <a:gd name="T8" fmla="*/ 2147483647 w 43"/>
              <a:gd name="T9" fmla="*/ 0 h 14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3"/>
              <a:gd name="T16" fmla="*/ 0 h 140"/>
              <a:gd name="T17" fmla="*/ 43 w 43"/>
              <a:gd name="T18" fmla="*/ 140 h 14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3" h="140">
                <a:moveTo>
                  <a:pt x="5" y="0"/>
                </a:moveTo>
                <a:lnTo>
                  <a:pt x="0" y="2"/>
                </a:lnTo>
                <a:lnTo>
                  <a:pt x="36" y="140"/>
                </a:lnTo>
                <a:lnTo>
                  <a:pt x="43" y="138"/>
                </a:lnTo>
                <a:lnTo>
                  <a:pt x="5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923" name="Freeform 2308"/>
          <p:cNvSpPr>
            <a:spLocks/>
          </p:cNvSpPr>
          <p:nvPr/>
        </p:nvSpPr>
        <p:spPr bwMode="auto">
          <a:xfrm>
            <a:off x="2400300" y="4371975"/>
            <a:ext cx="9525" cy="3175"/>
          </a:xfrm>
          <a:custGeom>
            <a:avLst/>
            <a:gdLst>
              <a:gd name="T0" fmla="*/ 0 w 6"/>
              <a:gd name="T1" fmla="*/ 0 h 2"/>
              <a:gd name="T2" fmla="*/ 0 w 6"/>
              <a:gd name="T3" fmla="*/ 2147483647 h 2"/>
              <a:gd name="T4" fmla="*/ 2147483647 w 6"/>
              <a:gd name="T5" fmla="*/ 0 h 2"/>
              <a:gd name="T6" fmla="*/ 2147483647 w 6"/>
              <a:gd name="T7" fmla="*/ 0 h 2"/>
              <a:gd name="T8" fmla="*/ 0 w 6"/>
              <a:gd name="T9" fmla="*/ 0 h 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"/>
              <a:gd name="T16" fmla="*/ 0 h 2"/>
              <a:gd name="T17" fmla="*/ 6 w 6"/>
              <a:gd name="T18" fmla="*/ 2 h 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" h="2">
                <a:moveTo>
                  <a:pt x="0" y="0"/>
                </a:moveTo>
                <a:lnTo>
                  <a:pt x="0" y="2"/>
                </a:lnTo>
                <a:lnTo>
                  <a:pt x="5" y="0"/>
                </a:lnTo>
                <a:lnTo>
                  <a:pt x="6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924" name="Freeform 2309"/>
          <p:cNvSpPr>
            <a:spLocks/>
          </p:cNvSpPr>
          <p:nvPr/>
        </p:nvSpPr>
        <p:spPr bwMode="auto">
          <a:xfrm>
            <a:off x="2452688" y="4586288"/>
            <a:ext cx="11112" cy="12700"/>
          </a:xfrm>
          <a:custGeom>
            <a:avLst/>
            <a:gdLst>
              <a:gd name="T0" fmla="*/ 2147483647 w 7"/>
              <a:gd name="T1" fmla="*/ 2147483647 h 8"/>
              <a:gd name="T2" fmla="*/ 2147483647 w 7"/>
              <a:gd name="T3" fmla="*/ 0 h 8"/>
              <a:gd name="T4" fmla="*/ 0 w 7"/>
              <a:gd name="T5" fmla="*/ 2147483647 h 8"/>
              <a:gd name="T6" fmla="*/ 2147483647 w 7"/>
              <a:gd name="T7" fmla="*/ 2147483647 h 8"/>
              <a:gd name="T8" fmla="*/ 2147483647 w 7"/>
              <a:gd name="T9" fmla="*/ 2147483647 h 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"/>
              <a:gd name="T16" fmla="*/ 0 h 8"/>
              <a:gd name="T17" fmla="*/ 7 w 7"/>
              <a:gd name="T18" fmla="*/ 8 h 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" h="8">
                <a:moveTo>
                  <a:pt x="7" y="7"/>
                </a:moveTo>
                <a:lnTo>
                  <a:pt x="5" y="0"/>
                </a:lnTo>
                <a:lnTo>
                  <a:pt x="0" y="2"/>
                </a:lnTo>
                <a:lnTo>
                  <a:pt x="2" y="8"/>
                </a:lnTo>
                <a:lnTo>
                  <a:pt x="7" y="7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925" name="Freeform 2310"/>
          <p:cNvSpPr>
            <a:spLocks/>
          </p:cNvSpPr>
          <p:nvPr/>
        </p:nvSpPr>
        <p:spPr bwMode="auto">
          <a:xfrm>
            <a:off x="2457450" y="4586288"/>
            <a:ext cx="11113" cy="11112"/>
          </a:xfrm>
          <a:custGeom>
            <a:avLst/>
            <a:gdLst>
              <a:gd name="T0" fmla="*/ 2147483647 w 7"/>
              <a:gd name="T1" fmla="*/ 2147483647 h 7"/>
              <a:gd name="T2" fmla="*/ 2147483647 w 7"/>
              <a:gd name="T3" fmla="*/ 2147483647 h 7"/>
              <a:gd name="T4" fmla="*/ 2147483647 w 7"/>
              <a:gd name="T5" fmla="*/ 2147483647 h 7"/>
              <a:gd name="T6" fmla="*/ 2147483647 w 7"/>
              <a:gd name="T7" fmla="*/ 0 h 7"/>
              <a:gd name="T8" fmla="*/ 0 w 7"/>
              <a:gd name="T9" fmla="*/ 2147483647 h 7"/>
              <a:gd name="T10" fmla="*/ 2147483647 w 7"/>
              <a:gd name="T11" fmla="*/ 2147483647 h 7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7"/>
              <a:gd name="T19" fmla="*/ 0 h 7"/>
              <a:gd name="T20" fmla="*/ 7 w 7"/>
              <a:gd name="T21" fmla="*/ 7 h 7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7" h="7">
                <a:moveTo>
                  <a:pt x="7" y="3"/>
                </a:moveTo>
                <a:lnTo>
                  <a:pt x="7" y="7"/>
                </a:lnTo>
                <a:lnTo>
                  <a:pt x="4" y="7"/>
                </a:lnTo>
                <a:lnTo>
                  <a:pt x="2" y="0"/>
                </a:lnTo>
                <a:lnTo>
                  <a:pt x="0" y="5"/>
                </a:lnTo>
                <a:lnTo>
                  <a:pt x="7" y="3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926" name="Freeform 2311"/>
          <p:cNvSpPr>
            <a:spLocks/>
          </p:cNvSpPr>
          <p:nvPr/>
        </p:nvSpPr>
        <p:spPr bwMode="auto">
          <a:xfrm>
            <a:off x="2390775" y="4371975"/>
            <a:ext cx="66675" cy="225425"/>
          </a:xfrm>
          <a:custGeom>
            <a:avLst/>
            <a:gdLst>
              <a:gd name="T0" fmla="*/ 2147483647 w 42"/>
              <a:gd name="T1" fmla="*/ 2147483647 h 142"/>
              <a:gd name="T2" fmla="*/ 2147483647 w 42"/>
              <a:gd name="T3" fmla="*/ 2147483647 h 142"/>
              <a:gd name="T4" fmla="*/ 2147483647 w 42"/>
              <a:gd name="T5" fmla="*/ 0 h 142"/>
              <a:gd name="T6" fmla="*/ 0 w 42"/>
              <a:gd name="T7" fmla="*/ 2147483647 h 142"/>
              <a:gd name="T8" fmla="*/ 2147483647 w 42"/>
              <a:gd name="T9" fmla="*/ 2147483647 h 14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2"/>
              <a:gd name="T16" fmla="*/ 0 h 142"/>
              <a:gd name="T17" fmla="*/ 42 w 42"/>
              <a:gd name="T18" fmla="*/ 142 h 14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2" h="142">
                <a:moveTo>
                  <a:pt x="38" y="142"/>
                </a:moveTo>
                <a:lnTo>
                  <a:pt x="42" y="140"/>
                </a:lnTo>
                <a:lnTo>
                  <a:pt x="6" y="0"/>
                </a:lnTo>
                <a:lnTo>
                  <a:pt x="0" y="2"/>
                </a:lnTo>
                <a:lnTo>
                  <a:pt x="38" y="142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927" name="Freeform 2312"/>
          <p:cNvSpPr>
            <a:spLocks/>
          </p:cNvSpPr>
          <p:nvPr/>
        </p:nvSpPr>
        <p:spPr bwMode="auto">
          <a:xfrm>
            <a:off x="2451100" y="4589463"/>
            <a:ext cx="6350" cy="12700"/>
          </a:xfrm>
          <a:custGeom>
            <a:avLst/>
            <a:gdLst>
              <a:gd name="T0" fmla="*/ 2147483647 w 4"/>
              <a:gd name="T1" fmla="*/ 2147483647 h 8"/>
              <a:gd name="T2" fmla="*/ 0 w 4"/>
              <a:gd name="T3" fmla="*/ 2147483647 h 8"/>
              <a:gd name="T4" fmla="*/ 0 w 4"/>
              <a:gd name="T5" fmla="*/ 2147483647 h 8"/>
              <a:gd name="T6" fmla="*/ 2147483647 w 4"/>
              <a:gd name="T7" fmla="*/ 2147483647 h 8"/>
              <a:gd name="T8" fmla="*/ 2147483647 w 4"/>
              <a:gd name="T9" fmla="*/ 0 h 8"/>
              <a:gd name="T10" fmla="*/ 2147483647 w 4"/>
              <a:gd name="T11" fmla="*/ 2147483647 h 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4"/>
              <a:gd name="T19" fmla="*/ 0 h 8"/>
              <a:gd name="T20" fmla="*/ 4 w 4"/>
              <a:gd name="T21" fmla="*/ 8 h 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4" h="8">
                <a:moveTo>
                  <a:pt x="3" y="6"/>
                </a:moveTo>
                <a:lnTo>
                  <a:pt x="0" y="8"/>
                </a:lnTo>
                <a:lnTo>
                  <a:pt x="0" y="5"/>
                </a:lnTo>
                <a:lnTo>
                  <a:pt x="4" y="3"/>
                </a:lnTo>
                <a:lnTo>
                  <a:pt x="1" y="0"/>
                </a:lnTo>
                <a:lnTo>
                  <a:pt x="3" y="6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928" name="Freeform 2313"/>
          <p:cNvSpPr>
            <a:spLocks/>
          </p:cNvSpPr>
          <p:nvPr/>
        </p:nvSpPr>
        <p:spPr bwMode="auto">
          <a:xfrm>
            <a:off x="2390775" y="4346575"/>
            <a:ext cx="17463" cy="28575"/>
          </a:xfrm>
          <a:custGeom>
            <a:avLst/>
            <a:gdLst>
              <a:gd name="T0" fmla="*/ 0 w 11"/>
              <a:gd name="T1" fmla="*/ 2147483647 h 18"/>
              <a:gd name="T2" fmla="*/ 0 w 11"/>
              <a:gd name="T3" fmla="*/ 2147483647 h 18"/>
              <a:gd name="T4" fmla="*/ 0 w 11"/>
              <a:gd name="T5" fmla="*/ 2147483647 h 18"/>
              <a:gd name="T6" fmla="*/ 2147483647 w 11"/>
              <a:gd name="T7" fmla="*/ 2147483647 h 18"/>
              <a:gd name="T8" fmla="*/ 2147483647 w 11"/>
              <a:gd name="T9" fmla="*/ 2147483647 h 18"/>
              <a:gd name="T10" fmla="*/ 2147483647 w 11"/>
              <a:gd name="T11" fmla="*/ 2147483647 h 18"/>
              <a:gd name="T12" fmla="*/ 2147483647 w 11"/>
              <a:gd name="T13" fmla="*/ 0 h 18"/>
              <a:gd name="T14" fmla="*/ 2147483647 w 11"/>
              <a:gd name="T15" fmla="*/ 2147483647 h 18"/>
              <a:gd name="T16" fmla="*/ 2147483647 w 11"/>
              <a:gd name="T17" fmla="*/ 2147483647 h 18"/>
              <a:gd name="T18" fmla="*/ 2147483647 w 11"/>
              <a:gd name="T19" fmla="*/ 2147483647 h 18"/>
              <a:gd name="T20" fmla="*/ 2147483647 w 11"/>
              <a:gd name="T21" fmla="*/ 2147483647 h 18"/>
              <a:gd name="T22" fmla="*/ 2147483647 w 11"/>
              <a:gd name="T23" fmla="*/ 2147483647 h 18"/>
              <a:gd name="T24" fmla="*/ 2147483647 w 11"/>
              <a:gd name="T25" fmla="*/ 2147483647 h 18"/>
              <a:gd name="T26" fmla="*/ 2147483647 w 11"/>
              <a:gd name="T27" fmla="*/ 2147483647 h 18"/>
              <a:gd name="T28" fmla="*/ 0 w 11"/>
              <a:gd name="T29" fmla="*/ 2147483647 h 18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11"/>
              <a:gd name="T46" fmla="*/ 0 h 18"/>
              <a:gd name="T47" fmla="*/ 11 w 11"/>
              <a:gd name="T48" fmla="*/ 18 h 18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11" h="18">
                <a:moveTo>
                  <a:pt x="0" y="18"/>
                </a:moveTo>
                <a:lnTo>
                  <a:pt x="0" y="14"/>
                </a:lnTo>
                <a:lnTo>
                  <a:pt x="0" y="10"/>
                </a:lnTo>
                <a:lnTo>
                  <a:pt x="1" y="6"/>
                </a:lnTo>
                <a:lnTo>
                  <a:pt x="3" y="3"/>
                </a:lnTo>
                <a:lnTo>
                  <a:pt x="6" y="2"/>
                </a:lnTo>
                <a:lnTo>
                  <a:pt x="11" y="0"/>
                </a:lnTo>
                <a:lnTo>
                  <a:pt x="11" y="6"/>
                </a:lnTo>
                <a:lnTo>
                  <a:pt x="9" y="8"/>
                </a:lnTo>
                <a:lnTo>
                  <a:pt x="7" y="8"/>
                </a:lnTo>
                <a:lnTo>
                  <a:pt x="6" y="10"/>
                </a:lnTo>
                <a:lnTo>
                  <a:pt x="6" y="11"/>
                </a:lnTo>
                <a:lnTo>
                  <a:pt x="6" y="14"/>
                </a:lnTo>
                <a:lnTo>
                  <a:pt x="6" y="16"/>
                </a:lnTo>
                <a:lnTo>
                  <a:pt x="0" y="18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929" name="Freeform 2314"/>
          <p:cNvSpPr>
            <a:spLocks/>
          </p:cNvSpPr>
          <p:nvPr/>
        </p:nvSpPr>
        <p:spPr bwMode="auto">
          <a:xfrm>
            <a:off x="2390775" y="4371975"/>
            <a:ext cx="9525" cy="3175"/>
          </a:xfrm>
          <a:custGeom>
            <a:avLst/>
            <a:gdLst>
              <a:gd name="T0" fmla="*/ 0 w 6"/>
              <a:gd name="T1" fmla="*/ 2147483647 h 2"/>
              <a:gd name="T2" fmla="*/ 2147483647 w 6"/>
              <a:gd name="T3" fmla="*/ 0 h 2"/>
              <a:gd name="T4" fmla="*/ 0 w 6"/>
              <a:gd name="T5" fmla="*/ 2147483647 h 2"/>
              <a:gd name="T6" fmla="*/ 0 60000 65536"/>
              <a:gd name="T7" fmla="*/ 0 60000 65536"/>
              <a:gd name="T8" fmla="*/ 0 60000 65536"/>
              <a:gd name="T9" fmla="*/ 0 w 6"/>
              <a:gd name="T10" fmla="*/ 0 h 2"/>
              <a:gd name="T11" fmla="*/ 6 w 6"/>
              <a:gd name="T12" fmla="*/ 2 h 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" h="2">
                <a:moveTo>
                  <a:pt x="0" y="2"/>
                </a:moveTo>
                <a:lnTo>
                  <a:pt x="6" y="0"/>
                </a:lnTo>
                <a:lnTo>
                  <a:pt x="0" y="2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930" name="Freeform 2315"/>
          <p:cNvSpPr>
            <a:spLocks/>
          </p:cNvSpPr>
          <p:nvPr/>
        </p:nvSpPr>
        <p:spPr bwMode="auto">
          <a:xfrm>
            <a:off x="2405063" y="4308475"/>
            <a:ext cx="153987" cy="47625"/>
          </a:xfrm>
          <a:custGeom>
            <a:avLst/>
            <a:gdLst>
              <a:gd name="T0" fmla="*/ 0 w 97"/>
              <a:gd name="T1" fmla="*/ 2147483647 h 30"/>
              <a:gd name="T2" fmla="*/ 2147483647 w 97"/>
              <a:gd name="T3" fmla="*/ 0 h 30"/>
              <a:gd name="T4" fmla="*/ 2147483647 w 97"/>
              <a:gd name="T5" fmla="*/ 2147483647 h 30"/>
              <a:gd name="T6" fmla="*/ 2147483647 w 97"/>
              <a:gd name="T7" fmla="*/ 2147483647 h 30"/>
              <a:gd name="T8" fmla="*/ 0 w 97"/>
              <a:gd name="T9" fmla="*/ 2147483647 h 3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97"/>
              <a:gd name="T16" fmla="*/ 0 h 30"/>
              <a:gd name="T17" fmla="*/ 97 w 97"/>
              <a:gd name="T18" fmla="*/ 30 h 3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97" h="30">
                <a:moveTo>
                  <a:pt x="0" y="26"/>
                </a:moveTo>
                <a:lnTo>
                  <a:pt x="94" y="0"/>
                </a:lnTo>
                <a:lnTo>
                  <a:pt x="97" y="7"/>
                </a:lnTo>
                <a:lnTo>
                  <a:pt x="3" y="30"/>
                </a:lnTo>
                <a:lnTo>
                  <a:pt x="0" y="26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931" name="Freeform 2316"/>
          <p:cNvSpPr>
            <a:spLocks/>
          </p:cNvSpPr>
          <p:nvPr/>
        </p:nvSpPr>
        <p:spPr bwMode="auto">
          <a:xfrm>
            <a:off x="2405063" y="4346575"/>
            <a:ext cx="4762" cy="9525"/>
          </a:xfrm>
          <a:custGeom>
            <a:avLst/>
            <a:gdLst>
              <a:gd name="T0" fmla="*/ 2147483647 w 3"/>
              <a:gd name="T1" fmla="*/ 2147483647 h 6"/>
              <a:gd name="T2" fmla="*/ 2147483647 w 3"/>
              <a:gd name="T3" fmla="*/ 2147483647 h 6"/>
              <a:gd name="T4" fmla="*/ 0 w 3"/>
              <a:gd name="T5" fmla="*/ 2147483647 h 6"/>
              <a:gd name="T6" fmla="*/ 2147483647 w 3"/>
              <a:gd name="T7" fmla="*/ 0 h 6"/>
              <a:gd name="T8" fmla="*/ 2147483647 w 3"/>
              <a:gd name="T9" fmla="*/ 2147483647 h 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"/>
              <a:gd name="T16" fmla="*/ 0 h 6"/>
              <a:gd name="T17" fmla="*/ 3 w 3"/>
              <a:gd name="T18" fmla="*/ 6 h 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" h="6">
                <a:moveTo>
                  <a:pt x="2" y="6"/>
                </a:moveTo>
                <a:lnTo>
                  <a:pt x="3" y="6"/>
                </a:lnTo>
                <a:lnTo>
                  <a:pt x="0" y="2"/>
                </a:lnTo>
                <a:lnTo>
                  <a:pt x="2" y="0"/>
                </a:lnTo>
                <a:lnTo>
                  <a:pt x="2" y="6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932" name="Freeform 2317"/>
          <p:cNvSpPr>
            <a:spLocks/>
          </p:cNvSpPr>
          <p:nvPr/>
        </p:nvSpPr>
        <p:spPr bwMode="auto">
          <a:xfrm>
            <a:off x="2551113" y="4306888"/>
            <a:ext cx="11112" cy="12700"/>
          </a:xfrm>
          <a:custGeom>
            <a:avLst/>
            <a:gdLst>
              <a:gd name="T0" fmla="*/ 2147483647 w 7"/>
              <a:gd name="T1" fmla="*/ 2147483647 h 8"/>
              <a:gd name="T2" fmla="*/ 2147483647 w 7"/>
              <a:gd name="T3" fmla="*/ 0 h 8"/>
              <a:gd name="T4" fmla="*/ 2147483647 w 7"/>
              <a:gd name="T5" fmla="*/ 2147483647 h 8"/>
              <a:gd name="T6" fmla="*/ 0 w 7"/>
              <a:gd name="T7" fmla="*/ 2147483647 h 8"/>
              <a:gd name="T8" fmla="*/ 2147483647 w 7"/>
              <a:gd name="T9" fmla="*/ 2147483647 h 8"/>
              <a:gd name="T10" fmla="*/ 2147483647 w 7"/>
              <a:gd name="T11" fmla="*/ 2147483647 h 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7"/>
              <a:gd name="T19" fmla="*/ 0 h 8"/>
              <a:gd name="T20" fmla="*/ 7 w 7"/>
              <a:gd name="T21" fmla="*/ 8 h 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7" h="8">
                <a:moveTo>
                  <a:pt x="2" y="1"/>
                </a:moveTo>
                <a:lnTo>
                  <a:pt x="5" y="0"/>
                </a:lnTo>
                <a:lnTo>
                  <a:pt x="7" y="3"/>
                </a:lnTo>
                <a:lnTo>
                  <a:pt x="0" y="4"/>
                </a:lnTo>
                <a:lnTo>
                  <a:pt x="5" y="8"/>
                </a:lnTo>
                <a:lnTo>
                  <a:pt x="2" y="1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933" name="Freeform 2318"/>
          <p:cNvSpPr>
            <a:spLocks/>
          </p:cNvSpPr>
          <p:nvPr/>
        </p:nvSpPr>
        <p:spPr bwMode="auto">
          <a:xfrm>
            <a:off x="2820988" y="4483100"/>
            <a:ext cx="342900" cy="225425"/>
          </a:xfrm>
          <a:custGeom>
            <a:avLst/>
            <a:gdLst>
              <a:gd name="T0" fmla="*/ 0 w 216"/>
              <a:gd name="T1" fmla="*/ 2147483647 h 142"/>
              <a:gd name="T2" fmla="*/ 2147483647 w 216"/>
              <a:gd name="T3" fmla="*/ 0 h 142"/>
              <a:gd name="T4" fmla="*/ 2147483647 w 216"/>
              <a:gd name="T5" fmla="*/ 2147483647 h 142"/>
              <a:gd name="T6" fmla="*/ 2147483647 w 216"/>
              <a:gd name="T7" fmla="*/ 2147483647 h 142"/>
              <a:gd name="T8" fmla="*/ 0 w 216"/>
              <a:gd name="T9" fmla="*/ 2147483647 h 14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16"/>
              <a:gd name="T16" fmla="*/ 0 h 142"/>
              <a:gd name="T17" fmla="*/ 216 w 216"/>
              <a:gd name="T18" fmla="*/ 142 h 14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16" h="142">
                <a:moveTo>
                  <a:pt x="0" y="72"/>
                </a:moveTo>
                <a:lnTo>
                  <a:pt x="189" y="0"/>
                </a:lnTo>
                <a:lnTo>
                  <a:pt x="216" y="70"/>
                </a:lnTo>
                <a:lnTo>
                  <a:pt x="27" y="142"/>
                </a:lnTo>
                <a:lnTo>
                  <a:pt x="0" y="72"/>
                </a:lnTo>
                <a:close/>
              </a:path>
            </a:pathLst>
          </a:custGeom>
          <a:solidFill>
            <a:srgbClr val="C47439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934" name="Freeform 2321"/>
          <p:cNvSpPr>
            <a:spLocks/>
          </p:cNvSpPr>
          <p:nvPr/>
        </p:nvSpPr>
        <p:spPr bwMode="auto">
          <a:xfrm>
            <a:off x="2211388" y="4692650"/>
            <a:ext cx="9525" cy="9525"/>
          </a:xfrm>
          <a:custGeom>
            <a:avLst/>
            <a:gdLst>
              <a:gd name="T0" fmla="*/ 2147483647 w 6"/>
              <a:gd name="T1" fmla="*/ 0 h 6"/>
              <a:gd name="T2" fmla="*/ 2147483647 w 6"/>
              <a:gd name="T3" fmla="*/ 0 h 6"/>
              <a:gd name="T4" fmla="*/ 2147483647 w 6"/>
              <a:gd name="T5" fmla="*/ 2147483647 h 6"/>
              <a:gd name="T6" fmla="*/ 0 w 6"/>
              <a:gd name="T7" fmla="*/ 2147483647 h 6"/>
              <a:gd name="T8" fmla="*/ 2147483647 w 6"/>
              <a:gd name="T9" fmla="*/ 2147483647 h 6"/>
              <a:gd name="T10" fmla="*/ 2147483647 w 6"/>
              <a:gd name="T11" fmla="*/ 0 h 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6"/>
              <a:gd name="T19" fmla="*/ 0 h 6"/>
              <a:gd name="T20" fmla="*/ 6 w 6"/>
              <a:gd name="T21" fmla="*/ 6 h 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6" h="6">
                <a:moveTo>
                  <a:pt x="3" y="0"/>
                </a:moveTo>
                <a:lnTo>
                  <a:pt x="4" y="0"/>
                </a:lnTo>
                <a:lnTo>
                  <a:pt x="6" y="3"/>
                </a:lnTo>
                <a:lnTo>
                  <a:pt x="0" y="5"/>
                </a:lnTo>
                <a:lnTo>
                  <a:pt x="4" y="6"/>
                </a:lnTo>
                <a:lnTo>
                  <a:pt x="3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935" name="Freeform 2323"/>
          <p:cNvSpPr>
            <a:spLocks/>
          </p:cNvSpPr>
          <p:nvPr/>
        </p:nvSpPr>
        <p:spPr bwMode="auto">
          <a:xfrm>
            <a:off x="2254250" y="4806950"/>
            <a:ext cx="12700" cy="6350"/>
          </a:xfrm>
          <a:custGeom>
            <a:avLst/>
            <a:gdLst>
              <a:gd name="T0" fmla="*/ 2147483647 w 8"/>
              <a:gd name="T1" fmla="*/ 2147483647 h 4"/>
              <a:gd name="T2" fmla="*/ 2147483647 w 8"/>
              <a:gd name="T3" fmla="*/ 2147483647 h 4"/>
              <a:gd name="T4" fmla="*/ 2147483647 w 8"/>
              <a:gd name="T5" fmla="*/ 2147483647 h 4"/>
              <a:gd name="T6" fmla="*/ 2147483647 w 8"/>
              <a:gd name="T7" fmla="*/ 0 h 4"/>
              <a:gd name="T8" fmla="*/ 0 w 8"/>
              <a:gd name="T9" fmla="*/ 2147483647 h 4"/>
              <a:gd name="T10" fmla="*/ 2147483647 w 8"/>
              <a:gd name="T11" fmla="*/ 2147483647 h 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8"/>
              <a:gd name="T19" fmla="*/ 0 h 4"/>
              <a:gd name="T20" fmla="*/ 8 w 8"/>
              <a:gd name="T21" fmla="*/ 4 h 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8" h="4">
                <a:moveTo>
                  <a:pt x="6" y="1"/>
                </a:moveTo>
                <a:lnTo>
                  <a:pt x="8" y="3"/>
                </a:lnTo>
                <a:lnTo>
                  <a:pt x="4" y="4"/>
                </a:lnTo>
                <a:lnTo>
                  <a:pt x="1" y="0"/>
                </a:lnTo>
                <a:lnTo>
                  <a:pt x="0" y="3"/>
                </a:lnTo>
                <a:lnTo>
                  <a:pt x="6" y="1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936" name="Freeform 2325"/>
          <p:cNvSpPr>
            <a:spLocks/>
          </p:cNvSpPr>
          <p:nvPr/>
        </p:nvSpPr>
        <p:spPr bwMode="auto">
          <a:xfrm>
            <a:off x="1954213" y="4919663"/>
            <a:ext cx="6350" cy="9525"/>
          </a:xfrm>
          <a:custGeom>
            <a:avLst/>
            <a:gdLst>
              <a:gd name="T0" fmla="*/ 2147483647 w 4"/>
              <a:gd name="T1" fmla="*/ 2147483647 h 6"/>
              <a:gd name="T2" fmla="*/ 2147483647 w 4"/>
              <a:gd name="T3" fmla="*/ 2147483647 h 6"/>
              <a:gd name="T4" fmla="*/ 0 w 4"/>
              <a:gd name="T5" fmla="*/ 2147483647 h 6"/>
              <a:gd name="T6" fmla="*/ 2147483647 w 4"/>
              <a:gd name="T7" fmla="*/ 0 h 6"/>
              <a:gd name="T8" fmla="*/ 2147483647 w 4"/>
              <a:gd name="T9" fmla="*/ 0 h 6"/>
              <a:gd name="T10" fmla="*/ 2147483647 w 4"/>
              <a:gd name="T11" fmla="*/ 2147483647 h 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4"/>
              <a:gd name="T19" fmla="*/ 0 h 6"/>
              <a:gd name="T20" fmla="*/ 4 w 4"/>
              <a:gd name="T21" fmla="*/ 6 h 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4" h="6">
                <a:moveTo>
                  <a:pt x="4" y="5"/>
                </a:moveTo>
                <a:lnTo>
                  <a:pt x="1" y="6"/>
                </a:lnTo>
                <a:lnTo>
                  <a:pt x="0" y="3"/>
                </a:lnTo>
                <a:lnTo>
                  <a:pt x="4" y="0"/>
                </a:lnTo>
                <a:lnTo>
                  <a:pt x="1" y="0"/>
                </a:lnTo>
                <a:lnTo>
                  <a:pt x="4" y="5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937" name="Freeform 2326"/>
          <p:cNvSpPr>
            <a:spLocks/>
          </p:cNvSpPr>
          <p:nvPr/>
        </p:nvSpPr>
        <p:spPr bwMode="auto">
          <a:xfrm>
            <a:off x="1908175" y="4806950"/>
            <a:ext cx="9525" cy="9525"/>
          </a:xfrm>
          <a:custGeom>
            <a:avLst/>
            <a:gdLst>
              <a:gd name="T0" fmla="*/ 2147483647 w 6"/>
              <a:gd name="T1" fmla="*/ 2147483647 h 6"/>
              <a:gd name="T2" fmla="*/ 0 w 6"/>
              <a:gd name="T3" fmla="*/ 2147483647 h 6"/>
              <a:gd name="T4" fmla="*/ 2147483647 w 6"/>
              <a:gd name="T5" fmla="*/ 0 h 6"/>
              <a:gd name="T6" fmla="*/ 2147483647 w 6"/>
              <a:gd name="T7" fmla="*/ 2147483647 h 6"/>
              <a:gd name="T8" fmla="*/ 2147483647 w 6"/>
              <a:gd name="T9" fmla="*/ 2147483647 h 6"/>
              <a:gd name="T10" fmla="*/ 2147483647 w 6"/>
              <a:gd name="T11" fmla="*/ 2147483647 h 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6"/>
              <a:gd name="T19" fmla="*/ 0 h 6"/>
              <a:gd name="T20" fmla="*/ 6 w 6"/>
              <a:gd name="T21" fmla="*/ 6 h 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6" h="6">
                <a:moveTo>
                  <a:pt x="1" y="4"/>
                </a:moveTo>
                <a:lnTo>
                  <a:pt x="0" y="1"/>
                </a:lnTo>
                <a:lnTo>
                  <a:pt x="5" y="0"/>
                </a:lnTo>
                <a:lnTo>
                  <a:pt x="6" y="6"/>
                </a:lnTo>
                <a:lnTo>
                  <a:pt x="6" y="1"/>
                </a:lnTo>
                <a:lnTo>
                  <a:pt x="1" y="4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938" name="Freeform 2331"/>
          <p:cNvSpPr>
            <a:spLocks/>
          </p:cNvSpPr>
          <p:nvPr/>
        </p:nvSpPr>
        <p:spPr bwMode="auto">
          <a:xfrm>
            <a:off x="3021013" y="4486275"/>
            <a:ext cx="57150" cy="133350"/>
          </a:xfrm>
          <a:custGeom>
            <a:avLst/>
            <a:gdLst>
              <a:gd name="T0" fmla="*/ 2147483647 w 36"/>
              <a:gd name="T1" fmla="*/ 0 h 84"/>
              <a:gd name="T2" fmla="*/ 2147483647 w 36"/>
              <a:gd name="T3" fmla="*/ 2147483647 h 84"/>
              <a:gd name="T4" fmla="*/ 2147483647 w 36"/>
              <a:gd name="T5" fmla="*/ 2147483647 h 84"/>
              <a:gd name="T6" fmla="*/ 2147483647 w 36"/>
              <a:gd name="T7" fmla="*/ 2147483647 h 84"/>
              <a:gd name="T8" fmla="*/ 2147483647 w 36"/>
              <a:gd name="T9" fmla="*/ 2147483647 h 84"/>
              <a:gd name="T10" fmla="*/ 2147483647 w 36"/>
              <a:gd name="T11" fmla="*/ 2147483647 h 84"/>
              <a:gd name="T12" fmla="*/ 2147483647 w 36"/>
              <a:gd name="T13" fmla="*/ 2147483647 h 84"/>
              <a:gd name="T14" fmla="*/ 2147483647 w 36"/>
              <a:gd name="T15" fmla="*/ 2147483647 h 84"/>
              <a:gd name="T16" fmla="*/ 2147483647 w 36"/>
              <a:gd name="T17" fmla="*/ 2147483647 h 84"/>
              <a:gd name="T18" fmla="*/ 2147483647 w 36"/>
              <a:gd name="T19" fmla="*/ 2147483647 h 84"/>
              <a:gd name="T20" fmla="*/ 2147483647 w 36"/>
              <a:gd name="T21" fmla="*/ 2147483647 h 84"/>
              <a:gd name="T22" fmla="*/ 2147483647 w 36"/>
              <a:gd name="T23" fmla="*/ 2147483647 h 84"/>
              <a:gd name="T24" fmla="*/ 2147483647 w 36"/>
              <a:gd name="T25" fmla="*/ 2147483647 h 84"/>
              <a:gd name="T26" fmla="*/ 0 w 36"/>
              <a:gd name="T27" fmla="*/ 2147483647 h 84"/>
              <a:gd name="T28" fmla="*/ 2147483647 w 36"/>
              <a:gd name="T29" fmla="*/ 2147483647 h 84"/>
              <a:gd name="T30" fmla="*/ 2147483647 w 36"/>
              <a:gd name="T31" fmla="*/ 2147483647 h 84"/>
              <a:gd name="T32" fmla="*/ 2147483647 w 36"/>
              <a:gd name="T33" fmla="*/ 2147483647 h 84"/>
              <a:gd name="T34" fmla="*/ 2147483647 w 36"/>
              <a:gd name="T35" fmla="*/ 2147483647 h 84"/>
              <a:gd name="T36" fmla="*/ 2147483647 w 36"/>
              <a:gd name="T37" fmla="*/ 2147483647 h 84"/>
              <a:gd name="T38" fmla="*/ 2147483647 w 36"/>
              <a:gd name="T39" fmla="*/ 2147483647 h 84"/>
              <a:gd name="T40" fmla="*/ 2147483647 w 36"/>
              <a:gd name="T41" fmla="*/ 2147483647 h 84"/>
              <a:gd name="T42" fmla="*/ 2147483647 w 36"/>
              <a:gd name="T43" fmla="*/ 2147483647 h 84"/>
              <a:gd name="T44" fmla="*/ 2147483647 w 36"/>
              <a:gd name="T45" fmla="*/ 2147483647 h 84"/>
              <a:gd name="T46" fmla="*/ 2147483647 w 36"/>
              <a:gd name="T47" fmla="*/ 2147483647 h 84"/>
              <a:gd name="T48" fmla="*/ 2147483647 w 36"/>
              <a:gd name="T49" fmla="*/ 2147483647 h 84"/>
              <a:gd name="T50" fmla="*/ 2147483647 w 36"/>
              <a:gd name="T51" fmla="*/ 0 h 84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w 36"/>
              <a:gd name="T79" fmla="*/ 0 h 84"/>
              <a:gd name="T80" fmla="*/ 36 w 36"/>
              <a:gd name="T81" fmla="*/ 84 h 84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T78" t="T79" r="T80" b="T81"/>
            <a:pathLst>
              <a:path w="36" h="84">
                <a:moveTo>
                  <a:pt x="36" y="0"/>
                </a:moveTo>
                <a:lnTo>
                  <a:pt x="36" y="22"/>
                </a:lnTo>
                <a:lnTo>
                  <a:pt x="36" y="26"/>
                </a:lnTo>
                <a:lnTo>
                  <a:pt x="35" y="29"/>
                </a:lnTo>
                <a:lnTo>
                  <a:pt x="33" y="32"/>
                </a:lnTo>
                <a:lnTo>
                  <a:pt x="32" y="35"/>
                </a:lnTo>
                <a:lnTo>
                  <a:pt x="30" y="48"/>
                </a:lnTo>
                <a:lnTo>
                  <a:pt x="28" y="53"/>
                </a:lnTo>
                <a:lnTo>
                  <a:pt x="25" y="57"/>
                </a:lnTo>
                <a:lnTo>
                  <a:pt x="24" y="62"/>
                </a:lnTo>
                <a:lnTo>
                  <a:pt x="20" y="68"/>
                </a:lnTo>
                <a:lnTo>
                  <a:pt x="17" y="73"/>
                </a:lnTo>
                <a:lnTo>
                  <a:pt x="12" y="78"/>
                </a:lnTo>
                <a:lnTo>
                  <a:pt x="0" y="84"/>
                </a:lnTo>
                <a:lnTo>
                  <a:pt x="4" y="80"/>
                </a:lnTo>
                <a:lnTo>
                  <a:pt x="8" y="75"/>
                </a:lnTo>
                <a:lnTo>
                  <a:pt x="11" y="70"/>
                </a:lnTo>
                <a:lnTo>
                  <a:pt x="14" y="65"/>
                </a:lnTo>
                <a:lnTo>
                  <a:pt x="17" y="54"/>
                </a:lnTo>
                <a:lnTo>
                  <a:pt x="20" y="41"/>
                </a:lnTo>
                <a:lnTo>
                  <a:pt x="20" y="38"/>
                </a:lnTo>
                <a:lnTo>
                  <a:pt x="22" y="35"/>
                </a:lnTo>
                <a:lnTo>
                  <a:pt x="24" y="32"/>
                </a:lnTo>
                <a:lnTo>
                  <a:pt x="24" y="29"/>
                </a:lnTo>
                <a:lnTo>
                  <a:pt x="24" y="6"/>
                </a:lnTo>
                <a:lnTo>
                  <a:pt x="36" y="0"/>
                </a:lnTo>
                <a:close/>
              </a:path>
            </a:pathLst>
          </a:custGeom>
          <a:solidFill>
            <a:srgbClr val="9F4916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939" name="Freeform 2335"/>
          <p:cNvSpPr>
            <a:spLocks/>
          </p:cNvSpPr>
          <p:nvPr/>
        </p:nvSpPr>
        <p:spPr bwMode="auto">
          <a:xfrm>
            <a:off x="2211388" y="4692650"/>
            <a:ext cx="9525" cy="9525"/>
          </a:xfrm>
          <a:custGeom>
            <a:avLst/>
            <a:gdLst>
              <a:gd name="T0" fmla="*/ 2147483647 w 6"/>
              <a:gd name="T1" fmla="*/ 0 h 6"/>
              <a:gd name="T2" fmla="*/ 2147483647 w 6"/>
              <a:gd name="T3" fmla="*/ 0 h 6"/>
              <a:gd name="T4" fmla="*/ 2147483647 w 6"/>
              <a:gd name="T5" fmla="*/ 2147483647 h 6"/>
              <a:gd name="T6" fmla="*/ 0 w 6"/>
              <a:gd name="T7" fmla="*/ 2147483647 h 6"/>
              <a:gd name="T8" fmla="*/ 2147483647 w 6"/>
              <a:gd name="T9" fmla="*/ 2147483647 h 6"/>
              <a:gd name="T10" fmla="*/ 2147483647 w 6"/>
              <a:gd name="T11" fmla="*/ 0 h 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6"/>
              <a:gd name="T19" fmla="*/ 0 h 6"/>
              <a:gd name="T20" fmla="*/ 6 w 6"/>
              <a:gd name="T21" fmla="*/ 6 h 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6" h="6">
                <a:moveTo>
                  <a:pt x="3" y="0"/>
                </a:moveTo>
                <a:lnTo>
                  <a:pt x="4" y="0"/>
                </a:lnTo>
                <a:lnTo>
                  <a:pt x="6" y="3"/>
                </a:lnTo>
                <a:lnTo>
                  <a:pt x="0" y="5"/>
                </a:lnTo>
                <a:lnTo>
                  <a:pt x="4" y="6"/>
                </a:lnTo>
                <a:lnTo>
                  <a:pt x="3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940" name="Freeform 2337"/>
          <p:cNvSpPr>
            <a:spLocks/>
          </p:cNvSpPr>
          <p:nvPr/>
        </p:nvSpPr>
        <p:spPr bwMode="auto">
          <a:xfrm>
            <a:off x="2254250" y="4806950"/>
            <a:ext cx="12700" cy="6350"/>
          </a:xfrm>
          <a:custGeom>
            <a:avLst/>
            <a:gdLst>
              <a:gd name="T0" fmla="*/ 2147483647 w 8"/>
              <a:gd name="T1" fmla="*/ 2147483647 h 4"/>
              <a:gd name="T2" fmla="*/ 2147483647 w 8"/>
              <a:gd name="T3" fmla="*/ 2147483647 h 4"/>
              <a:gd name="T4" fmla="*/ 2147483647 w 8"/>
              <a:gd name="T5" fmla="*/ 2147483647 h 4"/>
              <a:gd name="T6" fmla="*/ 2147483647 w 8"/>
              <a:gd name="T7" fmla="*/ 0 h 4"/>
              <a:gd name="T8" fmla="*/ 0 w 8"/>
              <a:gd name="T9" fmla="*/ 2147483647 h 4"/>
              <a:gd name="T10" fmla="*/ 2147483647 w 8"/>
              <a:gd name="T11" fmla="*/ 2147483647 h 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8"/>
              <a:gd name="T19" fmla="*/ 0 h 4"/>
              <a:gd name="T20" fmla="*/ 8 w 8"/>
              <a:gd name="T21" fmla="*/ 4 h 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8" h="4">
                <a:moveTo>
                  <a:pt x="6" y="1"/>
                </a:moveTo>
                <a:lnTo>
                  <a:pt x="8" y="3"/>
                </a:lnTo>
                <a:lnTo>
                  <a:pt x="4" y="4"/>
                </a:lnTo>
                <a:lnTo>
                  <a:pt x="1" y="0"/>
                </a:lnTo>
                <a:lnTo>
                  <a:pt x="0" y="3"/>
                </a:lnTo>
                <a:lnTo>
                  <a:pt x="6" y="1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941" name="Freeform 2339"/>
          <p:cNvSpPr>
            <a:spLocks/>
          </p:cNvSpPr>
          <p:nvPr/>
        </p:nvSpPr>
        <p:spPr bwMode="auto">
          <a:xfrm>
            <a:off x="1954213" y="4919663"/>
            <a:ext cx="6350" cy="9525"/>
          </a:xfrm>
          <a:custGeom>
            <a:avLst/>
            <a:gdLst>
              <a:gd name="T0" fmla="*/ 2147483647 w 4"/>
              <a:gd name="T1" fmla="*/ 2147483647 h 6"/>
              <a:gd name="T2" fmla="*/ 2147483647 w 4"/>
              <a:gd name="T3" fmla="*/ 2147483647 h 6"/>
              <a:gd name="T4" fmla="*/ 0 w 4"/>
              <a:gd name="T5" fmla="*/ 2147483647 h 6"/>
              <a:gd name="T6" fmla="*/ 2147483647 w 4"/>
              <a:gd name="T7" fmla="*/ 0 h 6"/>
              <a:gd name="T8" fmla="*/ 2147483647 w 4"/>
              <a:gd name="T9" fmla="*/ 0 h 6"/>
              <a:gd name="T10" fmla="*/ 2147483647 w 4"/>
              <a:gd name="T11" fmla="*/ 2147483647 h 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4"/>
              <a:gd name="T19" fmla="*/ 0 h 6"/>
              <a:gd name="T20" fmla="*/ 4 w 4"/>
              <a:gd name="T21" fmla="*/ 6 h 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4" h="6">
                <a:moveTo>
                  <a:pt x="4" y="5"/>
                </a:moveTo>
                <a:lnTo>
                  <a:pt x="1" y="6"/>
                </a:lnTo>
                <a:lnTo>
                  <a:pt x="0" y="3"/>
                </a:lnTo>
                <a:lnTo>
                  <a:pt x="4" y="0"/>
                </a:lnTo>
                <a:lnTo>
                  <a:pt x="1" y="0"/>
                </a:lnTo>
                <a:lnTo>
                  <a:pt x="4" y="5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grpSp>
        <p:nvGrpSpPr>
          <p:cNvPr id="37942" name="Group 2346"/>
          <p:cNvGrpSpPr>
            <a:grpSpLocks/>
          </p:cNvGrpSpPr>
          <p:nvPr/>
        </p:nvGrpSpPr>
        <p:grpSpPr bwMode="auto">
          <a:xfrm>
            <a:off x="1712913" y="1501775"/>
            <a:ext cx="3073400" cy="1792288"/>
            <a:chOff x="186" y="670"/>
            <a:chExt cx="2916" cy="1919"/>
          </a:xfrm>
        </p:grpSpPr>
        <p:grpSp>
          <p:nvGrpSpPr>
            <p:cNvPr id="38189" name="Group 2347"/>
            <p:cNvGrpSpPr>
              <a:grpSpLocks/>
            </p:cNvGrpSpPr>
            <p:nvPr/>
          </p:nvGrpSpPr>
          <p:grpSpPr bwMode="auto">
            <a:xfrm>
              <a:off x="1239" y="991"/>
              <a:ext cx="868" cy="380"/>
              <a:chOff x="1251" y="991"/>
              <a:chExt cx="868" cy="380"/>
            </a:xfrm>
          </p:grpSpPr>
          <p:sp>
            <p:nvSpPr>
              <p:cNvPr id="38495" name="Freeform 2348"/>
              <p:cNvSpPr>
                <a:spLocks/>
              </p:cNvSpPr>
              <p:nvPr/>
            </p:nvSpPr>
            <p:spPr bwMode="auto">
              <a:xfrm>
                <a:off x="1256" y="1005"/>
                <a:ext cx="111" cy="35"/>
              </a:xfrm>
              <a:custGeom>
                <a:avLst/>
                <a:gdLst>
                  <a:gd name="T0" fmla="*/ 110 w 111"/>
                  <a:gd name="T1" fmla="*/ 0 h 35"/>
                  <a:gd name="T2" fmla="*/ 111 w 111"/>
                  <a:gd name="T3" fmla="*/ 6 h 35"/>
                  <a:gd name="T4" fmla="*/ 2 w 111"/>
                  <a:gd name="T5" fmla="*/ 35 h 35"/>
                  <a:gd name="T6" fmla="*/ 0 w 111"/>
                  <a:gd name="T7" fmla="*/ 30 h 35"/>
                  <a:gd name="T8" fmla="*/ 110 w 111"/>
                  <a:gd name="T9" fmla="*/ 0 h 3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11"/>
                  <a:gd name="T16" fmla="*/ 0 h 35"/>
                  <a:gd name="T17" fmla="*/ 111 w 111"/>
                  <a:gd name="T18" fmla="*/ 35 h 3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11" h="35">
                    <a:moveTo>
                      <a:pt x="110" y="0"/>
                    </a:moveTo>
                    <a:lnTo>
                      <a:pt x="111" y="6"/>
                    </a:lnTo>
                    <a:lnTo>
                      <a:pt x="2" y="35"/>
                    </a:lnTo>
                    <a:lnTo>
                      <a:pt x="0" y="30"/>
                    </a:lnTo>
                    <a:lnTo>
                      <a:pt x="110" y="0"/>
                    </a:lnTo>
                    <a:close/>
                  </a:path>
                </a:pathLst>
              </a:custGeom>
              <a:solidFill>
                <a:srgbClr val="D7D7D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496" name="Freeform 2349"/>
              <p:cNvSpPr>
                <a:spLocks/>
              </p:cNvSpPr>
              <p:nvPr/>
            </p:nvSpPr>
            <p:spPr bwMode="auto">
              <a:xfrm>
                <a:off x="1362" y="1005"/>
                <a:ext cx="9" cy="8"/>
              </a:xfrm>
              <a:custGeom>
                <a:avLst/>
                <a:gdLst>
                  <a:gd name="T0" fmla="*/ 7 w 9"/>
                  <a:gd name="T1" fmla="*/ 0 h 8"/>
                  <a:gd name="T2" fmla="*/ 0 w 9"/>
                  <a:gd name="T3" fmla="*/ 1 h 8"/>
                  <a:gd name="T4" fmla="*/ 2 w 9"/>
                  <a:gd name="T5" fmla="*/ 8 h 8"/>
                  <a:gd name="T6" fmla="*/ 9 w 9"/>
                  <a:gd name="T7" fmla="*/ 6 h 8"/>
                  <a:gd name="T8" fmla="*/ 7 w 9"/>
                  <a:gd name="T9" fmla="*/ 0 h 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8"/>
                  <a:gd name="T17" fmla="*/ 9 w 9"/>
                  <a:gd name="T18" fmla="*/ 8 h 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8">
                    <a:moveTo>
                      <a:pt x="7" y="0"/>
                    </a:moveTo>
                    <a:lnTo>
                      <a:pt x="0" y="1"/>
                    </a:lnTo>
                    <a:lnTo>
                      <a:pt x="2" y="8"/>
                    </a:lnTo>
                    <a:lnTo>
                      <a:pt x="9" y="6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497" name="Freeform 2350"/>
              <p:cNvSpPr>
                <a:spLocks/>
              </p:cNvSpPr>
              <p:nvPr/>
            </p:nvSpPr>
            <p:spPr bwMode="auto">
              <a:xfrm>
                <a:off x="1256" y="1010"/>
                <a:ext cx="113" cy="33"/>
              </a:xfrm>
              <a:custGeom>
                <a:avLst/>
                <a:gdLst>
                  <a:gd name="T0" fmla="*/ 113 w 113"/>
                  <a:gd name="T1" fmla="*/ 5 h 33"/>
                  <a:gd name="T2" fmla="*/ 110 w 113"/>
                  <a:gd name="T3" fmla="*/ 0 h 33"/>
                  <a:gd name="T4" fmla="*/ 0 w 113"/>
                  <a:gd name="T5" fmla="*/ 28 h 33"/>
                  <a:gd name="T6" fmla="*/ 3 w 113"/>
                  <a:gd name="T7" fmla="*/ 33 h 33"/>
                  <a:gd name="T8" fmla="*/ 113 w 113"/>
                  <a:gd name="T9" fmla="*/ 5 h 3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13"/>
                  <a:gd name="T16" fmla="*/ 0 h 33"/>
                  <a:gd name="T17" fmla="*/ 113 w 113"/>
                  <a:gd name="T18" fmla="*/ 33 h 3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13" h="33">
                    <a:moveTo>
                      <a:pt x="113" y="5"/>
                    </a:moveTo>
                    <a:lnTo>
                      <a:pt x="110" y="0"/>
                    </a:lnTo>
                    <a:lnTo>
                      <a:pt x="0" y="28"/>
                    </a:lnTo>
                    <a:lnTo>
                      <a:pt x="3" y="33"/>
                    </a:lnTo>
                    <a:lnTo>
                      <a:pt x="113" y="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498" name="Freeform 2351"/>
              <p:cNvSpPr>
                <a:spLocks/>
              </p:cNvSpPr>
              <p:nvPr/>
            </p:nvSpPr>
            <p:spPr bwMode="auto">
              <a:xfrm>
                <a:off x="1364" y="1010"/>
                <a:ext cx="7" cy="5"/>
              </a:xfrm>
              <a:custGeom>
                <a:avLst/>
                <a:gdLst>
                  <a:gd name="T0" fmla="*/ 7 w 7"/>
                  <a:gd name="T1" fmla="*/ 1 h 5"/>
                  <a:gd name="T2" fmla="*/ 7 w 7"/>
                  <a:gd name="T3" fmla="*/ 5 h 5"/>
                  <a:gd name="T4" fmla="*/ 5 w 7"/>
                  <a:gd name="T5" fmla="*/ 5 h 5"/>
                  <a:gd name="T6" fmla="*/ 2 w 7"/>
                  <a:gd name="T7" fmla="*/ 0 h 5"/>
                  <a:gd name="T8" fmla="*/ 0 w 7"/>
                  <a:gd name="T9" fmla="*/ 3 h 5"/>
                  <a:gd name="T10" fmla="*/ 7 w 7"/>
                  <a:gd name="T11" fmla="*/ 1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"/>
                  <a:gd name="T19" fmla="*/ 0 h 5"/>
                  <a:gd name="T20" fmla="*/ 7 w 7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" h="5">
                    <a:moveTo>
                      <a:pt x="7" y="1"/>
                    </a:moveTo>
                    <a:lnTo>
                      <a:pt x="7" y="5"/>
                    </a:lnTo>
                    <a:lnTo>
                      <a:pt x="5" y="5"/>
                    </a:lnTo>
                    <a:lnTo>
                      <a:pt x="2" y="0"/>
                    </a:lnTo>
                    <a:lnTo>
                      <a:pt x="0" y="3"/>
                    </a:lnTo>
                    <a:lnTo>
                      <a:pt x="7" y="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499" name="Freeform 2352"/>
              <p:cNvSpPr>
                <a:spLocks/>
              </p:cNvSpPr>
              <p:nvPr/>
            </p:nvSpPr>
            <p:spPr bwMode="auto">
              <a:xfrm>
                <a:off x="1253" y="1033"/>
                <a:ext cx="6" cy="8"/>
              </a:xfrm>
              <a:custGeom>
                <a:avLst/>
                <a:gdLst>
                  <a:gd name="T0" fmla="*/ 1 w 6"/>
                  <a:gd name="T1" fmla="*/ 8 h 8"/>
                  <a:gd name="T2" fmla="*/ 6 w 6"/>
                  <a:gd name="T3" fmla="*/ 5 h 8"/>
                  <a:gd name="T4" fmla="*/ 5 w 6"/>
                  <a:gd name="T5" fmla="*/ 0 h 8"/>
                  <a:gd name="T6" fmla="*/ 0 w 6"/>
                  <a:gd name="T7" fmla="*/ 3 h 8"/>
                  <a:gd name="T8" fmla="*/ 1 w 6"/>
                  <a:gd name="T9" fmla="*/ 8 h 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8"/>
                  <a:gd name="T17" fmla="*/ 6 w 6"/>
                  <a:gd name="T18" fmla="*/ 8 h 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8">
                    <a:moveTo>
                      <a:pt x="1" y="8"/>
                    </a:moveTo>
                    <a:lnTo>
                      <a:pt x="6" y="5"/>
                    </a:lnTo>
                    <a:lnTo>
                      <a:pt x="5" y="0"/>
                    </a:lnTo>
                    <a:lnTo>
                      <a:pt x="0" y="3"/>
                    </a:lnTo>
                    <a:lnTo>
                      <a:pt x="1" y="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500" name="Freeform 2353"/>
              <p:cNvSpPr>
                <a:spLocks/>
              </p:cNvSpPr>
              <p:nvPr/>
            </p:nvSpPr>
            <p:spPr bwMode="auto">
              <a:xfrm>
                <a:off x="1254" y="1038"/>
                <a:ext cx="5" cy="7"/>
              </a:xfrm>
              <a:custGeom>
                <a:avLst/>
                <a:gdLst>
                  <a:gd name="T0" fmla="*/ 5 w 5"/>
                  <a:gd name="T1" fmla="*/ 5 h 7"/>
                  <a:gd name="T2" fmla="*/ 2 w 5"/>
                  <a:gd name="T3" fmla="*/ 7 h 7"/>
                  <a:gd name="T4" fmla="*/ 0 w 5"/>
                  <a:gd name="T5" fmla="*/ 3 h 7"/>
                  <a:gd name="T6" fmla="*/ 5 w 5"/>
                  <a:gd name="T7" fmla="*/ 0 h 7"/>
                  <a:gd name="T8" fmla="*/ 2 w 5"/>
                  <a:gd name="T9" fmla="*/ 0 h 7"/>
                  <a:gd name="T10" fmla="*/ 5 w 5"/>
                  <a:gd name="T11" fmla="*/ 5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7"/>
                  <a:gd name="T20" fmla="*/ 5 w 5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7">
                    <a:moveTo>
                      <a:pt x="5" y="5"/>
                    </a:moveTo>
                    <a:lnTo>
                      <a:pt x="2" y="7"/>
                    </a:lnTo>
                    <a:lnTo>
                      <a:pt x="0" y="3"/>
                    </a:lnTo>
                    <a:lnTo>
                      <a:pt x="5" y="0"/>
                    </a:lnTo>
                    <a:lnTo>
                      <a:pt x="2" y="0"/>
                    </a:lnTo>
                    <a:lnTo>
                      <a:pt x="5" y="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501" name="Freeform 2354"/>
              <p:cNvSpPr>
                <a:spLocks/>
              </p:cNvSpPr>
              <p:nvPr/>
            </p:nvSpPr>
            <p:spPr bwMode="auto">
              <a:xfrm>
                <a:off x="1256" y="1001"/>
                <a:ext cx="111" cy="37"/>
              </a:xfrm>
              <a:custGeom>
                <a:avLst/>
                <a:gdLst>
                  <a:gd name="T0" fmla="*/ 0 w 111"/>
                  <a:gd name="T1" fmla="*/ 30 h 37"/>
                  <a:gd name="T2" fmla="*/ 2 w 111"/>
                  <a:gd name="T3" fmla="*/ 37 h 37"/>
                  <a:gd name="T4" fmla="*/ 111 w 111"/>
                  <a:gd name="T5" fmla="*/ 7 h 37"/>
                  <a:gd name="T6" fmla="*/ 110 w 111"/>
                  <a:gd name="T7" fmla="*/ 0 h 37"/>
                  <a:gd name="T8" fmla="*/ 0 w 111"/>
                  <a:gd name="T9" fmla="*/ 30 h 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11"/>
                  <a:gd name="T16" fmla="*/ 0 h 37"/>
                  <a:gd name="T17" fmla="*/ 111 w 111"/>
                  <a:gd name="T18" fmla="*/ 37 h 3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11" h="37">
                    <a:moveTo>
                      <a:pt x="0" y="30"/>
                    </a:moveTo>
                    <a:lnTo>
                      <a:pt x="2" y="37"/>
                    </a:lnTo>
                    <a:lnTo>
                      <a:pt x="111" y="7"/>
                    </a:lnTo>
                    <a:lnTo>
                      <a:pt x="110" y="0"/>
                    </a:lnTo>
                    <a:lnTo>
                      <a:pt x="0" y="3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502" name="Freeform 2355"/>
              <p:cNvSpPr>
                <a:spLocks/>
              </p:cNvSpPr>
              <p:nvPr/>
            </p:nvSpPr>
            <p:spPr bwMode="auto">
              <a:xfrm>
                <a:off x="1251" y="1031"/>
                <a:ext cx="7" cy="7"/>
              </a:xfrm>
              <a:custGeom>
                <a:avLst/>
                <a:gdLst>
                  <a:gd name="T0" fmla="*/ 2 w 7"/>
                  <a:gd name="T1" fmla="*/ 5 h 7"/>
                  <a:gd name="T2" fmla="*/ 0 w 7"/>
                  <a:gd name="T3" fmla="*/ 2 h 7"/>
                  <a:gd name="T4" fmla="*/ 5 w 7"/>
                  <a:gd name="T5" fmla="*/ 0 h 7"/>
                  <a:gd name="T6" fmla="*/ 7 w 7"/>
                  <a:gd name="T7" fmla="*/ 7 h 7"/>
                  <a:gd name="T8" fmla="*/ 7 w 7"/>
                  <a:gd name="T9" fmla="*/ 2 h 7"/>
                  <a:gd name="T10" fmla="*/ 2 w 7"/>
                  <a:gd name="T11" fmla="*/ 5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"/>
                  <a:gd name="T19" fmla="*/ 0 h 7"/>
                  <a:gd name="T20" fmla="*/ 7 w 7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" h="7">
                    <a:moveTo>
                      <a:pt x="2" y="5"/>
                    </a:moveTo>
                    <a:lnTo>
                      <a:pt x="0" y="2"/>
                    </a:lnTo>
                    <a:lnTo>
                      <a:pt x="5" y="0"/>
                    </a:lnTo>
                    <a:lnTo>
                      <a:pt x="7" y="7"/>
                    </a:lnTo>
                    <a:lnTo>
                      <a:pt x="7" y="2"/>
                    </a:lnTo>
                    <a:lnTo>
                      <a:pt x="2" y="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503" name="Freeform 2356"/>
              <p:cNvSpPr>
                <a:spLocks/>
              </p:cNvSpPr>
              <p:nvPr/>
            </p:nvSpPr>
            <p:spPr bwMode="auto">
              <a:xfrm>
                <a:off x="1362" y="1001"/>
                <a:ext cx="7" cy="7"/>
              </a:xfrm>
              <a:custGeom>
                <a:avLst/>
                <a:gdLst>
                  <a:gd name="T0" fmla="*/ 4 w 7"/>
                  <a:gd name="T1" fmla="*/ 0 h 7"/>
                  <a:gd name="T2" fmla="*/ 5 w 7"/>
                  <a:gd name="T3" fmla="*/ 0 h 7"/>
                  <a:gd name="T4" fmla="*/ 7 w 7"/>
                  <a:gd name="T5" fmla="*/ 4 h 7"/>
                  <a:gd name="T6" fmla="*/ 0 w 7"/>
                  <a:gd name="T7" fmla="*/ 5 h 7"/>
                  <a:gd name="T8" fmla="*/ 5 w 7"/>
                  <a:gd name="T9" fmla="*/ 7 h 7"/>
                  <a:gd name="T10" fmla="*/ 4 w 7"/>
                  <a:gd name="T11" fmla="*/ 0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"/>
                  <a:gd name="T19" fmla="*/ 0 h 7"/>
                  <a:gd name="T20" fmla="*/ 7 w 7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" h="7">
                    <a:moveTo>
                      <a:pt x="4" y="0"/>
                    </a:moveTo>
                    <a:lnTo>
                      <a:pt x="5" y="0"/>
                    </a:lnTo>
                    <a:lnTo>
                      <a:pt x="7" y="4"/>
                    </a:lnTo>
                    <a:lnTo>
                      <a:pt x="0" y="5"/>
                    </a:lnTo>
                    <a:lnTo>
                      <a:pt x="5" y="7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504" name="Freeform 2357"/>
              <p:cNvSpPr>
                <a:spLocks/>
              </p:cNvSpPr>
              <p:nvPr/>
            </p:nvSpPr>
            <p:spPr bwMode="auto">
              <a:xfrm>
                <a:off x="1256" y="1011"/>
                <a:ext cx="145" cy="149"/>
              </a:xfrm>
              <a:custGeom>
                <a:avLst/>
                <a:gdLst>
                  <a:gd name="T0" fmla="*/ 0 w 145"/>
                  <a:gd name="T1" fmla="*/ 30 h 149"/>
                  <a:gd name="T2" fmla="*/ 113 w 145"/>
                  <a:gd name="T3" fmla="*/ 0 h 149"/>
                  <a:gd name="T4" fmla="*/ 145 w 145"/>
                  <a:gd name="T5" fmla="*/ 112 h 149"/>
                  <a:gd name="T6" fmla="*/ 136 w 145"/>
                  <a:gd name="T7" fmla="*/ 124 h 149"/>
                  <a:gd name="T8" fmla="*/ 43 w 145"/>
                  <a:gd name="T9" fmla="*/ 149 h 149"/>
                  <a:gd name="T10" fmla="*/ 30 w 145"/>
                  <a:gd name="T11" fmla="*/ 142 h 149"/>
                  <a:gd name="T12" fmla="*/ 0 w 145"/>
                  <a:gd name="T13" fmla="*/ 30 h 14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45"/>
                  <a:gd name="T22" fmla="*/ 0 h 149"/>
                  <a:gd name="T23" fmla="*/ 145 w 145"/>
                  <a:gd name="T24" fmla="*/ 149 h 14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45" h="149">
                    <a:moveTo>
                      <a:pt x="0" y="30"/>
                    </a:moveTo>
                    <a:lnTo>
                      <a:pt x="113" y="0"/>
                    </a:lnTo>
                    <a:lnTo>
                      <a:pt x="145" y="112"/>
                    </a:lnTo>
                    <a:lnTo>
                      <a:pt x="136" y="124"/>
                    </a:lnTo>
                    <a:lnTo>
                      <a:pt x="43" y="149"/>
                    </a:lnTo>
                    <a:lnTo>
                      <a:pt x="30" y="142"/>
                    </a:lnTo>
                    <a:lnTo>
                      <a:pt x="0" y="30"/>
                    </a:lnTo>
                    <a:close/>
                  </a:path>
                </a:pathLst>
              </a:custGeom>
              <a:solidFill>
                <a:srgbClr val="D7D7D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505" name="Freeform 2358"/>
              <p:cNvSpPr>
                <a:spLocks/>
              </p:cNvSpPr>
              <p:nvPr/>
            </p:nvSpPr>
            <p:spPr bwMode="auto">
              <a:xfrm>
                <a:off x="1256" y="1008"/>
                <a:ext cx="115" cy="37"/>
              </a:xfrm>
              <a:custGeom>
                <a:avLst/>
                <a:gdLst>
                  <a:gd name="T0" fmla="*/ 0 w 115"/>
                  <a:gd name="T1" fmla="*/ 30 h 37"/>
                  <a:gd name="T2" fmla="*/ 2 w 115"/>
                  <a:gd name="T3" fmla="*/ 37 h 37"/>
                  <a:gd name="T4" fmla="*/ 115 w 115"/>
                  <a:gd name="T5" fmla="*/ 7 h 37"/>
                  <a:gd name="T6" fmla="*/ 113 w 115"/>
                  <a:gd name="T7" fmla="*/ 0 h 37"/>
                  <a:gd name="T8" fmla="*/ 0 w 115"/>
                  <a:gd name="T9" fmla="*/ 30 h 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15"/>
                  <a:gd name="T16" fmla="*/ 0 h 37"/>
                  <a:gd name="T17" fmla="*/ 115 w 115"/>
                  <a:gd name="T18" fmla="*/ 37 h 3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15" h="37">
                    <a:moveTo>
                      <a:pt x="0" y="30"/>
                    </a:moveTo>
                    <a:lnTo>
                      <a:pt x="2" y="37"/>
                    </a:lnTo>
                    <a:lnTo>
                      <a:pt x="115" y="7"/>
                    </a:lnTo>
                    <a:lnTo>
                      <a:pt x="113" y="0"/>
                    </a:lnTo>
                    <a:lnTo>
                      <a:pt x="0" y="3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506" name="Freeform 2359"/>
              <p:cNvSpPr>
                <a:spLocks/>
              </p:cNvSpPr>
              <p:nvPr/>
            </p:nvSpPr>
            <p:spPr bwMode="auto">
              <a:xfrm>
                <a:off x="1366" y="1011"/>
                <a:ext cx="38" cy="114"/>
              </a:xfrm>
              <a:custGeom>
                <a:avLst/>
                <a:gdLst>
                  <a:gd name="T0" fmla="*/ 6 w 38"/>
                  <a:gd name="T1" fmla="*/ 0 h 114"/>
                  <a:gd name="T2" fmla="*/ 0 w 38"/>
                  <a:gd name="T3" fmla="*/ 2 h 114"/>
                  <a:gd name="T4" fmla="*/ 31 w 38"/>
                  <a:gd name="T5" fmla="*/ 114 h 114"/>
                  <a:gd name="T6" fmla="*/ 38 w 38"/>
                  <a:gd name="T7" fmla="*/ 112 h 114"/>
                  <a:gd name="T8" fmla="*/ 6 w 38"/>
                  <a:gd name="T9" fmla="*/ 0 h 11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8"/>
                  <a:gd name="T16" fmla="*/ 0 h 114"/>
                  <a:gd name="T17" fmla="*/ 38 w 38"/>
                  <a:gd name="T18" fmla="*/ 114 h 11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8" h="114">
                    <a:moveTo>
                      <a:pt x="6" y="0"/>
                    </a:moveTo>
                    <a:lnTo>
                      <a:pt x="0" y="2"/>
                    </a:lnTo>
                    <a:lnTo>
                      <a:pt x="31" y="114"/>
                    </a:lnTo>
                    <a:lnTo>
                      <a:pt x="38" y="112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507" name="Freeform 2360"/>
              <p:cNvSpPr>
                <a:spLocks/>
              </p:cNvSpPr>
              <p:nvPr/>
            </p:nvSpPr>
            <p:spPr bwMode="auto">
              <a:xfrm>
                <a:off x="1366" y="1008"/>
                <a:ext cx="6" cy="7"/>
              </a:xfrm>
              <a:custGeom>
                <a:avLst/>
                <a:gdLst>
                  <a:gd name="T0" fmla="*/ 3 w 6"/>
                  <a:gd name="T1" fmla="*/ 0 h 7"/>
                  <a:gd name="T2" fmla="*/ 5 w 6"/>
                  <a:gd name="T3" fmla="*/ 0 h 7"/>
                  <a:gd name="T4" fmla="*/ 6 w 6"/>
                  <a:gd name="T5" fmla="*/ 3 h 7"/>
                  <a:gd name="T6" fmla="*/ 0 w 6"/>
                  <a:gd name="T7" fmla="*/ 5 h 7"/>
                  <a:gd name="T8" fmla="*/ 5 w 6"/>
                  <a:gd name="T9" fmla="*/ 7 h 7"/>
                  <a:gd name="T10" fmla="*/ 3 w 6"/>
                  <a:gd name="T11" fmla="*/ 0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7"/>
                  <a:gd name="T20" fmla="*/ 6 w 6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7">
                    <a:moveTo>
                      <a:pt x="3" y="0"/>
                    </a:moveTo>
                    <a:lnTo>
                      <a:pt x="5" y="0"/>
                    </a:lnTo>
                    <a:lnTo>
                      <a:pt x="6" y="3"/>
                    </a:lnTo>
                    <a:lnTo>
                      <a:pt x="0" y="5"/>
                    </a:lnTo>
                    <a:lnTo>
                      <a:pt x="5" y="7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508" name="Freeform 2361"/>
              <p:cNvSpPr>
                <a:spLocks/>
              </p:cNvSpPr>
              <p:nvPr/>
            </p:nvSpPr>
            <p:spPr bwMode="auto">
              <a:xfrm>
                <a:off x="1389" y="1121"/>
                <a:ext cx="13" cy="17"/>
              </a:xfrm>
              <a:custGeom>
                <a:avLst/>
                <a:gdLst>
                  <a:gd name="T0" fmla="*/ 13 w 13"/>
                  <a:gd name="T1" fmla="*/ 5 h 17"/>
                  <a:gd name="T2" fmla="*/ 8 w 13"/>
                  <a:gd name="T3" fmla="*/ 0 h 17"/>
                  <a:gd name="T4" fmla="*/ 0 w 13"/>
                  <a:gd name="T5" fmla="*/ 12 h 17"/>
                  <a:gd name="T6" fmla="*/ 5 w 13"/>
                  <a:gd name="T7" fmla="*/ 17 h 17"/>
                  <a:gd name="T8" fmla="*/ 13 w 13"/>
                  <a:gd name="T9" fmla="*/ 5 h 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3"/>
                  <a:gd name="T16" fmla="*/ 0 h 17"/>
                  <a:gd name="T17" fmla="*/ 13 w 13"/>
                  <a:gd name="T18" fmla="*/ 17 h 1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3" h="17">
                    <a:moveTo>
                      <a:pt x="13" y="5"/>
                    </a:moveTo>
                    <a:lnTo>
                      <a:pt x="8" y="0"/>
                    </a:lnTo>
                    <a:lnTo>
                      <a:pt x="0" y="12"/>
                    </a:lnTo>
                    <a:lnTo>
                      <a:pt x="5" y="17"/>
                    </a:lnTo>
                    <a:lnTo>
                      <a:pt x="13" y="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509" name="Freeform 2362"/>
              <p:cNvSpPr>
                <a:spLocks/>
              </p:cNvSpPr>
              <p:nvPr/>
            </p:nvSpPr>
            <p:spPr bwMode="auto">
              <a:xfrm>
                <a:off x="1397" y="1121"/>
                <a:ext cx="7" cy="5"/>
              </a:xfrm>
              <a:custGeom>
                <a:avLst/>
                <a:gdLst>
                  <a:gd name="T0" fmla="*/ 7 w 7"/>
                  <a:gd name="T1" fmla="*/ 2 h 5"/>
                  <a:gd name="T2" fmla="*/ 5 w 7"/>
                  <a:gd name="T3" fmla="*/ 5 h 5"/>
                  <a:gd name="T4" fmla="*/ 0 w 7"/>
                  <a:gd name="T5" fmla="*/ 0 h 5"/>
                  <a:gd name="T6" fmla="*/ 0 w 7"/>
                  <a:gd name="T7" fmla="*/ 4 h 5"/>
                  <a:gd name="T8" fmla="*/ 7 w 7"/>
                  <a:gd name="T9" fmla="*/ 2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5"/>
                  <a:gd name="T17" fmla="*/ 7 w 7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5">
                    <a:moveTo>
                      <a:pt x="7" y="2"/>
                    </a:moveTo>
                    <a:lnTo>
                      <a:pt x="5" y="5"/>
                    </a:lnTo>
                    <a:lnTo>
                      <a:pt x="0" y="0"/>
                    </a:lnTo>
                    <a:lnTo>
                      <a:pt x="0" y="4"/>
                    </a:lnTo>
                    <a:lnTo>
                      <a:pt x="7" y="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510" name="Freeform 2363"/>
              <p:cNvSpPr>
                <a:spLocks/>
              </p:cNvSpPr>
              <p:nvPr/>
            </p:nvSpPr>
            <p:spPr bwMode="auto">
              <a:xfrm>
                <a:off x="1298" y="1133"/>
                <a:ext cx="96" cy="30"/>
              </a:xfrm>
              <a:custGeom>
                <a:avLst/>
                <a:gdLst>
                  <a:gd name="T0" fmla="*/ 96 w 96"/>
                  <a:gd name="T1" fmla="*/ 5 h 30"/>
                  <a:gd name="T2" fmla="*/ 93 w 96"/>
                  <a:gd name="T3" fmla="*/ 0 h 30"/>
                  <a:gd name="T4" fmla="*/ 0 w 96"/>
                  <a:gd name="T5" fmla="*/ 25 h 30"/>
                  <a:gd name="T6" fmla="*/ 3 w 96"/>
                  <a:gd name="T7" fmla="*/ 30 h 30"/>
                  <a:gd name="T8" fmla="*/ 96 w 96"/>
                  <a:gd name="T9" fmla="*/ 5 h 3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6"/>
                  <a:gd name="T16" fmla="*/ 0 h 30"/>
                  <a:gd name="T17" fmla="*/ 96 w 96"/>
                  <a:gd name="T18" fmla="*/ 30 h 3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6" h="30">
                    <a:moveTo>
                      <a:pt x="96" y="5"/>
                    </a:moveTo>
                    <a:lnTo>
                      <a:pt x="93" y="0"/>
                    </a:lnTo>
                    <a:lnTo>
                      <a:pt x="0" y="25"/>
                    </a:lnTo>
                    <a:lnTo>
                      <a:pt x="3" y="30"/>
                    </a:lnTo>
                    <a:lnTo>
                      <a:pt x="96" y="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511" name="Freeform 2364"/>
              <p:cNvSpPr>
                <a:spLocks/>
              </p:cNvSpPr>
              <p:nvPr/>
            </p:nvSpPr>
            <p:spPr bwMode="auto">
              <a:xfrm>
                <a:off x="1389" y="1133"/>
                <a:ext cx="5" cy="5"/>
              </a:xfrm>
              <a:custGeom>
                <a:avLst/>
                <a:gdLst>
                  <a:gd name="T0" fmla="*/ 5 w 5"/>
                  <a:gd name="T1" fmla="*/ 5 h 5"/>
                  <a:gd name="T2" fmla="*/ 2 w 5"/>
                  <a:gd name="T3" fmla="*/ 0 h 5"/>
                  <a:gd name="T4" fmla="*/ 0 w 5"/>
                  <a:gd name="T5" fmla="*/ 0 h 5"/>
                  <a:gd name="T6" fmla="*/ 5 w 5"/>
                  <a:gd name="T7" fmla="*/ 5 h 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5"/>
                  <a:gd name="T14" fmla="*/ 5 w 5"/>
                  <a:gd name="T15" fmla="*/ 5 h 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5">
                    <a:moveTo>
                      <a:pt x="5" y="5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5" y="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512" name="Freeform 2365"/>
              <p:cNvSpPr>
                <a:spLocks/>
              </p:cNvSpPr>
              <p:nvPr/>
            </p:nvSpPr>
            <p:spPr bwMode="auto">
              <a:xfrm>
                <a:off x="1284" y="1151"/>
                <a:ext cx="17" cy="12"/>
              </a:xfrm>
              <a:custGeom>
                <a:avLst/>
                <a:gdLst>
                  <a:gd name="T0" fmla="*/ 14 w 17"/>
                  <a:gd name="T1" fmla="*/ 12 h 12"/>
                  <a:gd name="T2" fmla="*/ 17 w 17"/>
                  <a:gd name="T3" fmla="*/ 7 h 12"/>
                  <a:gd name="T4" fmla="*/ 4 w 17"/>
                  <a:gd name="T5" fmla="*/ 0 h 12"/>
                  <a:gd name="T6" fmla="*/ 0 w 17"/>
                  <a:gd name="T7" fmla="*/ 5 h 12"/>
                  <a:gd name="T8" fmla="*/ 14 w 17"/>
                  <a:gd name="T9" fmla="*/ 12 h 1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12"/>
                  <a:gd name="T17" fmla="*/ 17 w 17"/>
                  <a:gd name="T18" fmla="*/ 12 h 1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12">
                    <a:moveTo>
                      <a:pt x="14" y="12"/>
                    </a:moveTo>
                    <a:lnTo>
                      <a:pt x="17" y="7"/>
                    </a:lnTo>
                    <a:lnTo>
                      <a:pt x="4" y="0"/>
                    </a:lnTo>
                    <a:lnTo>
                      <a:pt x="0" y="5"/>
                    </a:lnTo>
                    <a:lnTo>
                      <a:pt x="14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513" name="Freeform 2366"/>
              <p:cNvSpPr>
                <a:spLocks/>
              </p:cNvSpPr>
              <p:nvPr/>
            </p:nvSpPr>
            <p:spPr bwMode="auto">
              <a:xfrm>
                <a:off x="1298" y="1158"/>
                <a:ext cx="3" cy="5"/>
              </a:xfrm>
              <a:custGeom>
                <a:avLst/>
                <a:gdLst>
                  <a:gd name="T0" fmla="*/ 3 w 3"/>
                  <a:gd name="T1" fmla="*/ 5 h 5"/>
                  <a:gd name="T2" fmla="*/ 1 w 3"/>
                  <a:gd name="T3" fmla="*/ 5 h 5"/>
                  <a:gd name="T4" fmla="*/ 0 w 3"/>
                  <a:gd name="T5" fmla="*/ 5 h 5"/>
                  <a:gd name="T6" fmla="*/ 3 w 3"/>
                  <a:gd name="T7" fmla="*/ 0 h 5"/>
                  <a:gd name="T8" fmla="*/ 0 w 3"/>
                  <a:gd name="T9" fmla="*/ 0 h 5"/>
                  <a:gd name="T10" fmla="*/ 3 w 3"/>
                  <a:gd name="T11" fmla="*/ 5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5"/>
                  <a:gd name="T20" fmla="*/ 3 w 3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5">
                    <a:moveTo>
                      <a:pt x="3" y="5"/>
                    </a:moveTo>
                    <a:lnTo>
                      <a:pt x="1" y="5"/>
                    </a:lnTo>
                    <a:lnTo>
                      <a:pt x="0" y="5"/>
                    </a:lnTo>
                    <a:lnTo>
                      <a:pt x="3" y="0"/>
                    </a:lnTo>
                    <a:lnTo>
                      <a:pt x="0" y="0"/>
                    </a:lnTo>
                    <a:lnTo>
                      <a:pt x="3" y="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514" name="Freeform 2367"/>
              <p:cNvSpPr>
                <a:spLocks/>
              </p:cNvSpPr>
              <p:nvPr/>
            </p:nvSpPr>
            <p:spPr bwMode="auto">
              <a:xfrm>
                <a:off x="1253" y="1040"/>
                <a:ext cx="35" cy="115"/>
              </a:xfrm>
              <a:custGeom>
                <a:avLst/>
                <a:gdLst>
                  <a:gd name="T0" fmla="*/ 30 w 35"/>
                  <a:gd name="T1" fmla="*/ 115 h 115"/>
                  <a:gd name="T2" fmla="*/ 35 w 35"/>
                  <a:gd name="T3" fmla="*/ 111 h 115"/>
                  <a:gd name="T4" fmla="*/ 5 w 35"/>
                  <a:gd name="T5" fmla="*/ 0 h 115"/>
                  <a:gd name="T6" fmla="*/ 0 w 35"/>
                  <a:gd name="T7" fmla="*/ 3 h 115"/>
                  <a:gd name="T8" fmla="*/ 30 w 35"/>
                  <a:gd name="T9" fmla="*/ 115 h 11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5"/>
                  <a:gd name="T16" fmla="*/ 0 h 115"/>
                  <a:gd name="T17" fmla="*/ 35 w 35"/>
                  <a:gd name="T18" fmla="*/ 115 h 11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5" h="115">
                    <a:moveTo>
                      <a:pt x="30" y="115"/>
                    </a:moveTo>
                    <a:lnTo>
                      <a:pt x="35" y="111"/>
                    </a:lnTo>
                    <a:lnTo>
                      <a:pt x="5" y="0"/>
                    </a:lnTo>
                    <a:lnTo>
                      <a:pt x="0" y="3"/>
                    </a:lnTo>
                    <a:lnTo>
                      <a:pt x="30" y="11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515" name="Freeform 2368"/>
              <p:cNvSpPr>
                <a:spLocks/>
              </p:cNvSpPr>
              <p:nvPr/>
            </p:nvSpPr>
            <p:spPr bwMode="auto">
              <a:xfrm>
                <a:off x="1283" y="1151"/>
                <a:ext cx="5" cy="5"/>
              </a:xfrm>
              <a:custGeom>
                <a:avLst/>
                <a:gdLst>
                  <a:gd name="T0" fmla="*/ 1 w 5"/>
                  <a:gd name="T1" fmla="*/ 5 h 5"/>
                  <a:gd name="T2" fmla="*/ 0 w 5"/>
                  <a:gd name="T3" fmla="*/ 4 h 5"/>
                  <a:gd name="T4" fmla="*/ 5 w 5"/>
                  <a:gd name="T5" fmla="*/ 0 h 5"/>
                  <a:gd name="T6" fmla="*/ 1 w 5"/>
                  <a:gd name="T7" fmla="*/ 5 h 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5"/>
                  <a:gd name="T14" fmla="*/ 5 w 5"/>
                  <a:gd name="T15" fmla="*/ 5 h 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5">
                    <a:moveTo>
                      <a:pt x="1" y="5"/>
                    </a:moveTo>
                    <a:lnTo>
                      <a:pt x="0" y="4"/>
                    </a:lnTo>
                    <a:lnTo>
                      <a:pt x="5" y="0"/>
                    </a:lnTo>
                    <a:lnTo>
                      <a:pt x="1" y="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516" name="Freeform 2369"/>
              <p:cNvSpPr>
                <a:spLocks/>
              </p:cNvSpPr>
              <p:nvPr/>
            </p:nvSpPr>
            <p:spPr bwMode="auto">
              <a:xfrm>
                <a:off x="1251" y="1038"/>
                <a:ext cx="7" cy="7"/>
              </a:xfrm>
              <a:custGeom>
                <a:avLst/>
                <a:gdLst>
                  <a:gd name="T0" fmla="*/ 2 w 7"/>
                  <a:gd name="T1" fmla="*/ 5 h 7"/>
                  <a:gd name="T2" fmla="*/ 0 w 7"/>
                  <a:gd name="T3" fmla="*/ 2 h 7"/>
                  <a:gd name="T4" fmla="*/ 5 w 7"/>
                  <a:gd name="T5" fmla="*/ 0 h 7"/>
                  <a:gd name="T6" fmla="*/ 7 w 7"/>
                  <a:gd name="T7" fmla="*/ 7 h 7"/>
                  <a:gd name="T8" fmla="*/ 7 w 7"/>
                  <a:gd name="T9" fmla="*/ 2 h 7"/>
                  <a:gd name="T10" fmla="*/ 2 w 7"/>
                  <a:gd name="T11" fmla="*/ 5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"/>
                  <a:gd name="T19" fmla="*/ 0 h 7"/>
                  <a:gd name="T20" fmla="*/ 7 w 7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" h="7">
                    <a:moveTo>
                      <a:pt x="2" y="5"/>
                    </a:moveTo>
                    <a:lnTo>
                      <a:pt x="0" y="2"/>
                    </a:lnTo>
                    <a:lnTo>
                      <a:pt x="5" y="0"/>
                    </a:lnTo>
                    <a:lnTo>
                      <a:pt x="7" y="7"/>
                    </a:lnTo>
                    <a:lnTo>
                      <a:pt x="7" y="2"/>
                    </a:lnTo>
                    <a:lnTo>
                      <a:pt x="2" y="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517" name="Freeform 2370"/>
              <p:cNvSpPr>
                <a:spLocks/>
              </p:cNvSpPr>
              <p:nvPr/>
            </p:nvSpPr>
            <p:spPr bwMode="auto">
              <a:xfrm>
                <a:off x="1359" y="1284"/>
                <a:ext cx="50" cy="17"/>
              </a:xfrm>
              <a:custGeom>
                <a:avLst/>
                <a:gdLst>
                  <a:gd name="T0" fmla="*/ 2 w 50"/>
                  <a:gd name="T1" fmla="*/ 14 h 17"/>
                  <a:gd name="T2" fmla="*/ 0 w 50"/>
                  <a:gd name="T3" fmla="*/ 17 h 17"/>
                  <a:gd name="T4" fmla="*/ 50 w 50"/>
                  <a:gd name="T5" fmla="*/ 4 h 17"/>
                  <a:gd name="T6" fmla="*/ 47 w 50"/>
                  <a:gd name="T7" fmla="*/ 0 h 17"/>
                  <a:gd name="T8" fmla="*/ 2 w 50"/>
                  <a:gd name="T9" fmla="*/ 14 h 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0"/>
                  <a:gd name="T16" fmla="*/ 0 h 17"/>
                  <a:gd name="T17" fmla="*/ 50 w 50"/>
                  <a:gd name="T18" fmla="*/ 17 h 1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0" h="17">
                    <a:moveTo>
                      <a:pt x="2" y="14"/>
                    </a:moveTo>
                    <a:lnTo>
                      <a:pt x="0" y="17"/>
                    </a:lnTo>
                    <a:lnTo>
                      <a:pt x="50" y="4"/>
                    </a:lnTo>
                    <a:lnTo>
                      <a:pt x="47" y="0"/>
                    </a:lnTo>
                    <a:lnTo>
                      <a:pt x="2" y="14"/>
                    </a:lnTo>
                    <a:close/>
                  </a:path>
                </a:pathLst>
              </a:custGeom>
              <a:solidFill>
                <a:srgbClr val="D7D7D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518" name="Freeform 2371"/>
              <p:cNvSpPr>
                <a:spLocks/>
              </p:cNvSpPr>
              <p:nvPr/>
            </p:nvSpPr>
            <p:spPr bwMode="auto">
              <a:xfrm>
                <a:off x="1356" y="1296"/>
                <a:ext cx="8" cy="5"/>
              </a:xfrm>
              <a:custGeom>
                <a:avLst/>
                <a:gdLst>
                  <a:gd name="T0" fmla="*/ 8 w 8"/>
                  <a:gd name="T1" fmla="*/ 2 h 5"/>
                  <a:gd name="T2" fmla="*/ 1 w 8"/>
                  <a:gd name="T3" fmla="*/ 0 h 5"/>
                  <a:gd name="T4" fmla="*/ 0 w 8"/>
                  <a:gd name="T5" fmla="*/ 3 h 5"/>
                  <a:gd name="T6" fmla="*/ 6 w 8"/>
                  <a:gd name="T7" fmla="*/ 5 h 5"/>
                  <a:gd name="T8" fmla="*/ 8 w 8"/>
                  <a:gd name="T9" fmla="*/ 2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"/>
                  <a:gd name="T16" fmla="*/ 0 h 5"/>
                  <a:gd name="T17" fmla="*/ 8 w 8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" h="5">
                    <a:moveTo>
                      <a:pt x="8" y="2"/>
                    </a:moveTo>
                    <a:lnTo>
                      <a:pt x="1" y="0"/>
                    </a:lnTo>
                    <a:lnTo>
                      <a:pt x="0" y="3"/>
                    </a:lnTo>
                    <a:lnTo>
                      <a:pt x="6" y="5"/>
                    </a:lnTo>
                    <a:lnTo>
                      <a:pt x="8" y="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519" name="Freeform 2372"/>
              <p:cNvSpPr>
                <a:spLocks/>
              </p:cNvSpPr>
              <p:nvPr/>
            </p:nvSpPr>
            <p:spPr bwMode="auto">
              <a:xfrm>
                <a:off x="1359" y="1284"/>
                <a:ext cx="52" cy="20"/>
              </a:xfrm>
              <a:custGeom>
                <a:avLst/>
                <a:gdLst>
                  <a:gd name="T0" fmla="*/ 0 w 52"/>
                  <a:gd name="T1" fmla="*/ 14 h 20"/>
                  <a:gd name="T2" fmla="*/ 2 w 52"/>
                  <a:gd name="T3" fmla="*/ 20 h 20"/>
                  <a:gd name="T4" fmla="*/ 52 w 52"/>
                  <a:gd name="T5" fmla="*/ 7 h 20"/>
                  <a:gd name="T6" fmla="*/ 50 w 52"/>
                  <a:gd name="T7" fmla="*/ 0 h 20"/>
                  <a:gd name="T8" fmla="*/ 0 w 52"/>
                  <a:gd name="T9" fmla="*/ 14 h 2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2"/>
                  <a:gd name="T16" fmla="*/ 0 h 20"/>
                  <a:gd name="T17" fmla="*/ 52 w 52"/>
                  <a:gd name="T18" fmla="*/ 20 h 2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2" h="20">
                    <a:moveTo>
                      <a:pt x="0" y="14"/>
                    </a:moveTo>
                    <a:lnTo>
                      <a:pt x="2" y="20"/>
                    </a:lnTo>
                    <a:lnTo>
                      <a:pt x="52" y="7"/>
                    </a:lnTo>
                    <a:lnTo>
                      <a:pt x="50" y="0"/>
                    </a:lnTo>
                    <a:lnTo>
                      <a:pt x="0" y="1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520" name="Freeform 2373"/>
              <p:cNvSpPr>
                <a:spLocks/>
              </p:cNvSpPr>
              <p:nvPr/>
            </p:nvSpPr>
            <p:spPr bwMode="auto">
              <a:xfrm>
                <a:off x="1352" y="1298"/>
                <a:ext cx="10" cy="8"/>
              </a:xfrm>
              <a:custGeom>
                <a:avLst/>
                <a:gdLst>
                  <a:gd name="T0" fmla="*/ 4 w 10"/>
                  <a:gd name="T1" fmla="*/ 1 h 8"/>
                  <a:gd name="T2" fmla="*/ 0 w 10"/>
                  <a:gd name="T3" fmla="*/ 8 h 8"/>
                  <a:gd name="T4" fmla="*/ 9 w 10"/>
                  <a:gd name="T5" fmla="*/ 6 h 8"/>
                  <a:gd name="T6" fmla="*/ 7 w 10"/>
                  <a:gd name="T7" fmla="*/ 0 h 8"/>
                  <a:gd name="T8" fmla="*/ 10 w 10"/>
                  <a:gd name="T9" fmla="*/ 3 h 8"/>
                  <a:gd name="T10" fmla="*/ 4 w 10"/>
                  <a:gd name="T11" fmla="*/ 1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0"/>
                  <a:gd name="T19" fmla="*/ 0 h 8"/>
                  <a:gd name="T20" fmla="*/ 10 w 10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0" h="8">
                    <a:moveTo>
                      <a:pt x="4" y="1"/>
                    </a:moveTo>
                    <a:lnTo>
                      <a:pt x="0" y="8"/>
                    </a:lnTo>
                    <a:lnTo>
                      <a:pt x="9" y="6"/>
                    </a:lnTo>
                    <a:lnTo>
                      <a:pt x="7" y="0"/>
                    </a:lnTo>
                    <a:lnTo>
                      <a:pt x="10" y="3"/>
                    </a:lnTo>
                    <a:lnTo>
                      <a:pt x="4" y="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521" name="Freeform 2374"/>
              <p:cNvSpPr>
                <a:spLocks/>
              </p:cNvSpPr>
              <p:nvPr/>
            </p:nvSpPr>
            <p:spPr bwMode="auto">
              <a:xfrm>
                <a:off x="1402" y="1283"/>
                <a:ext cx="9" cy="8"/>
              </a:xfrm>
              <a:custGeom>
                <a:avLst/>
                <a:gdLst>
                  <a:gd name="T0" fmla="*/ 4 w 9"/>
                  <a:gd name="T1" fmla="*/ 8 h 8"/>
                  <a:gd name="T2" fmla="*/ 9 w 9"/>
                  <a:gd name="T3" fmla="*/ 3 h 8"/>
                  <a:gd name="T4" fmla="*/ 5 w 9"/>
                  <a:gd name="T5" fmla="*/ 0 h 8"/>
                  <a:gd name="T6" fmla="*/ 0 w 9"/>
                  <a:gd name="T7" fmla="*/ 5 h 8"/>
                  <a:gd name="T8" fmla="*/ 4 w 9"/>
                  <a:gd name="T9" fmla="*/ 8 h 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8"/>
                  <a:gd name="T17" fmla="*/ 9 w 9"/>
                  <a:gd name="T18" fmla="*/ 8 h 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8">
                    <a:moveTo>
                      <a:pt x="4" y="8"/>
                    </a:moveTo>
                    <a:lnTo>
                      <a:pt x="9" y="3"/>
                    </a:lnTo>
                    <a:lnTo>
                      <a:pt x="5" y="0"/>
                    </a:lnTo>
                    <a:lnTo>
                      <a:pt x="0" y="5"/>
                    </a:lnTo>
                    <a:lnTo>
                      <a:pt x="4" y="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522" name="Freeform 2375"/>
              <p:cNvSpPr>
                <a:spLocks/>
              </p:cNvSpPr>
              <p:nvPr/>
            </p:nvSpPr>
            <p:spPr bwMode="auto">
              <a:xfrm>
                <a:off x="1406" y="1284"/>
                <a:ext cx="10" cy="7"/>
              </a:xfrm>
              <a:custGeom>
                <a:avLst/>
                <a:gdLst>
                  <a:gd name="T0" fmla="*/ 5 w 10"/>
                  <a:gd name="T1" fmla="*/ 7 h 7"/>
                  <a:gd name="T2" fmla="*/ 10 w 10"/>
                  <a:gd name="T3" fmla="*/ 5 h 7"/>
                  <a:gd name="T4" fmla="*/ 5 w 10"/>
                  <a:gd name="T5" fmla="*/ 2 h 7"/>
                  <a:gd name="T6" fmla="*/ 0 w 10"/>
                  <a:gd name="T7" fmla="*/ 7 h 7"/>
                  <a:gd name="T8" fmla="*/ 3 w 10"/>
                  <a:gd name="T9" fmla="*/ 0 h 7"/>
                  <a:gd name="T10" fmla="*/ 5 w 10"/>
                  <a:gd name="T11" fmla="*/ 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0"/>
                  <a:gd name="T19" fmla="*/ 0 h 7"/>
                  <a:gd name="T20" fmla="*/ 10 w 10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0" h="7">
                    <a:moveTo>
                      <a:pt x="5" y="7"/>
                    </a:moveTo>
                    <a:lnTo>
                      <a:pt x="10" y="5"/>
                    </a:lnTo>
                    <a:lnTo>
                      <a:pt x="5" y="2"/>
                    </a:lnTo>
                    <a:lnTo>
                      <a:pt x="0" y="7"/>
                    </a:lnTo>
                    <a:lnTo>
                      <a:pt x="3" y="0"/>
                    </a:lnTo>
                    <a:lnTo>
                      <a:pt x="5" y="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523" name="Freeform 2376"/>
              <p:cNvSpPr>
                <a:spLocks/>
              </p:cNvSpPr>
              <p:nvPr/>
            </p:nvSpPr>
            <p:spPr bwMode="auto">
              <a:xfrm>
                <a:off x="1359" y="1283"/>
                <a:ext cx="48" cy="18"/>
              </a:xfrm>
              <a:custGeom>
                <a:avLst/>
                <a:gdLst>
                  <a:gd name="T0" fmla="*/ 48 w 48"/>
                  <a:gd name="T1" fmla="*/ 5 h 18"/>
                  <a:gd name="T2" fmla="*/ 45 w 48"/>
                  <a:gd name="T3" fmla="*/ 0 h 18"/>
                  <a:gd name="T4" fmla="*/ 0 w 48"/>
                  <a:gd name="T5" fmla="*/ 13 h 18"/>
                  <a:gd name="T6" fmla="*/ 3 w 48"/>
                  <a:gd name="T7" fmla="*/ 18 h 18"/>
                  <a:gd name="T8" fmla="*/ 48 w 48"/>
                  <a:gd name="T9" fmla="*/ 5 h 1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8"/>
                  <a:gd name="T16" fmla="*/ 0 h 18"/>
                  <a:gd name="T17" fmla="*/ 48 w 48"/>
                  <a:gd name="T18" fmla="*/ 18 h 1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8" h="18">
                    <a:moveTo>
                      <a:pt x="48" y="5"/>
                    </a:moveTo>
                    <a:lnTo>
                      <a:pt x="45" y="0"/>
                    </a:lnTo>
                    <a:lnTo>
                      <a:pt x="0" y="13"/>
                    </a:lnTo>
                    <a:lnTo>
                      <a:pt x="3" y="18"/>
                    </a:lnTo>
                    <a:lnTo>
                      <a:pt x="48" y="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524" name="Freeform 2377"/>
              <p:cNvSpPr>
                <a:spLocks/>
              </p:cNvSpPr>
              <p:nvPr/>
            </p:nvSpPr>
            <p:spPr bwMode="auto">
              <a:xfrm>
                <a:off x="1402" y="1283"/>
                <a:ext cx="5" cy="5"/>
              </a:xfrm>
              <a:custGeom>
                <a:avLst/>
                <a:gdLst>
                  <a:gd name="T0" fmla="*/ 5 w 5"/>
                  <a:gd name="T1" fmla="*/ 0 h 5"/>
                  <a:gd name="T2" fmla="*/ 4 w 5"/>
                  <a:gd name="T3" fmla="*/ 0 h 5"/>
                  <a:gd name="T4" fmla="*/ 2 w 5"/>
                  <a:gd name="T5" fmla="*/ 0 h 5"/>
                  <a:gd name="T6" fmla="*/ 5 w 5"/>
                  <a:gd name="T7" fmla="*/ 5 h 5"/>
                  <a:gd name="T8" fmla="*/ 0 w 5"/>
                  <a:gd name="T9" fmla="*/ 5 h 5"/>
                  <a:gd name="T10" fmla="*/ 5 w 5"/>
                  <a:gd name="T11" fmla="*/ 0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5"/>
                  <a:gd name="T20" fmla="*/ 5 w 5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5">
                    <a:moveTo>
                      <a:pt x="5" y="0"/>
                    </a:moveTo>
                    <a:lnTo>
                      <a:pt x="4" y="0"/>
                    </a:lnTo>
                    <a:lnTo>
                      <a:pt x="2" y="0"/>
                    </a:lnTo>
                    <a:lnTo>
                      <a:pt x="5" y="5"/>
                    </a:lnTo>
                    <a:lnTo>
                      <a:pt x="0" y="5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525" name="Freeform 2378"/>
              <p:cNvSpPr>
                <a:spLocks/>
              </p:cNvSpPr>
              <p:nvPr/>
            </p:nvSpPr>
            <p:spPr bwMode="auto">
              <a:xfrm>
                <a:off x="1357" y="1296"/>
                <a:ext cx="7" cy="5"/>
              </a:xfrm>
              <a:custGeom>
                <a:avLst/>
                <a:gdLst>
                  <a:gd name="T0" fmla="*/ 2 w 7"/>
                  <a:gd name="T1" fmla="*/ 0 h 5"/>
                  <a:gd name="T2" fmla="*/ 0 w 7"/>
                  <a:gd name="T3" fmla="*/ 0 h 5"/>
                  <a:gd name="T4" fmla="*/ 7 w 7"/>
                  <a:gd name="T5" fmla="*/ 2 h 5"/>
                  <a:gd name="T6" fmla="*/ 5 w 7"/>
                  <a:gd name="T7" fmla="*/ 5 h 5"/>
                  <a:gd name="T8" fmla="*/ 2 w 7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5"/>
                  <a:gd name="T17" fmla="*/ 7 w 7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5">
                    <a:moveTo>
                      <a:pt x="2" y="0"/>
                    </a:moveTo>
                    <a:lnTo>
                      <a:pt x="0" y="0"/>
                    </a:lnTo>
                    <a:lnTo>
                      <a:pt x="7" y="2"/>
                    </a:lnTo>
                    <a:lnTo>
                      <a:pt x="5" y="5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526" name="Freeform 2379"/>
              <p:cNvSpPr>
                <a:spLocks/>
              </p:cNvSpPr>
              <p:nvPr/>
            </p:nvSpPr>
            <p:spPr bwMode="auto">
              <a:xfrm>
                <a:off x="1291" y="1273"/>
                <a:ext cx="210" cy="93"/>
              </a:xfrm>
              <a:custGeom>
                <a:avLst/>
                <a:gdLst>
                  <a:gd name="T0" fmla="*/ 186 w 210"/>
                  <a:gd name="T1" fmla="*/ 38 h 93"/>
                  <a:gd name="T2" fmla="*/ 183 w 210"/>
                  <a:gd name="T3" fmla="*/ 38 h 93"/>
                  <a:gd name="T4" fmla="*/ 180 w 210"/>
                  <a:gd name="T5" fmla="*/ 36 h 93"/>
                  <a:gd name="T6" fmla="*/ 178 w 210"/>
                  <a:gd name="T7" fmla="*/ 35 h 93"/>
                  <a:gd name="T8" fmla="*/ 161 w 210"/>
                  <a:gd name="T9" fmla="*/ 5 h 93"/>
                  <a:gd name="T10" fmla="*/ 160 w 210"/>
                  <a:gd name="T11" fmla="*/ 3 h 93"/>
                  <a:gd name="T12" fmla="*/ 158 w 210"/>
                  <a:gd name="T13" fmla="*/ 2 h 93"/>
                  <a:gd name="T14" fmla="*/ 155 w 210"/>
                  <a:gd name="T15" fmla="*/ 0 h 93"/>
                  <a:gd name="T16" fmla="*/ 150 w 210"/>
                  <a:gd name="T17" fmla="*/ 0 h 93"/>
                  <a:gd name="T18" fmla="*/ 35 w 210"/>
                  <a:gd name="T19" fmla="*/ 30 h 93"/>
                  <a:gd name="T20" fmla="*/ 31 w 210"/>
                  <a:gd name="T21" fmla="*/ 31 h 93"/>
                  <a:gd name="T22" fmla="*/ 30 w 210"/>
                  <a:gd name="T23" fmla="*/ 33 h 93"/>
                  <a:gd name="T24" fmla="*/ 28 w 210"/>
                  <a:gd name="T25" fmla="*/ 35 h 93"/>
                  <a:gd name="T26" fmla="*/ 27 w 210"/>
                  <a:gd name="T27" fmla="*/ 40 h 93"/>
                  <a:gd name="T28" fmla="*/ 27 w 210"/>
                  <a:gd name="T29" fmla="*/ 75 h 93"/>
                  <a:gd name="T30" fmla="*/ 27 w 210"/>
                  <a:gd name="T31" fmla="*/ 78 h 93"/>
                  <a:gd name="T32" fmla="*/ 25 w 210"/>
                  <a:gd name="T33" fmla="*/ 81 h 93"/>
                  <a:gd name="T34" fmla="*/ 22 w 210"/>
                  <a:gd name="T35" fmla="*/ 83 h 93"/>
                  <a:gd name="T36" fmla="*/ 0 w 210"/>
                  <a:gd name="T37" fmla="*/ 88 h 93"/>
                  <a:gd name="T38" fmla="*/ 2 w 210"/>
                  <a:gd name="T39" fmla="*/ 93 h 93"/>
                  <a:gd name="T40" fmla="*/ 23 w 210"/>
                  <a:gd name="T41" fmla="*/ 88 h 93"/>
                  <a:gd name="T42" fmla="*/ 28 w 210"/>
                  <a:gd name="T43" fmla="*/ 85 h 93"/>
                  <a:gd name="T44" fmla="*/ 30 w 210"/>
                  <a:gd name="T45" fmla="*/ 81 h 93"/>
                  <a:gd name="T46" fmla="*/ 31 w 210"/>
                  <a:gd name="T47" fmla="*/ 80 h 93"/>
                  <a:gd name="T48" fmla="*/ 31 w 210"/>
                  <a:gd name="T49" fmla="*/ 76 h 93"/>
                  <a:gd name="T50" fmla="*/ 31 w 210"/>
                  <a:gd name="T51" fmla="*/ 40 h 93"/>
                  <a:gd name="T52" fmla="*/ 33 w 210"/>
                  <a:gd name="T53" fmla="*/ 36 h 93"/>
                  <a:gd name="T54" fmla="*/ 35 w 210"/>
                  <a:gd name="T55" fmla="*/ 35 h 93"/>
                  <a:gd name="T56" fmla="*/ 38 w 210"/>
                  <a:gd name="T57" fmla="*/ 33 h 93"/>
                  <a:gd name="T58" fmla="*/ 150 w 210"/>
                  <a:gd name="T59" fmla="*/ 3 h 93"/>
                  <a:gd name="T60" fmla="*/ 151 w 210"/>
                  <a:gd name="T61" fmla="*/ 3 h 93"/>
                  <a:gd name="T62" fmla="*/ 155 w 210"/>
                  <a:gd name="T63" fmla="*/ 5 h 93"/>
                  <a:gd name="T64" fmla="*/ 156 w 210"/>
                  <a:gd name="T65" fmla="*/ 7 h 93"/>
                  <a:gd name="T66" fmla="*/ 175 w 210"/>
                  <a:gd name="T67" fmla="*/ 38 h 93"/>
                  <a:gd name="T68" fmla="*/ 176 w 210"/>
                  <a:gd name="T69" fmla="*/ 40 h 93"/>
                  <a:gd name="T70" fmla="*/ 178 w 210"/>
                  <a:gd name="T71" fmla="*/ 41 h 93"/>
                  <a:gd name="T72" fmla="*/ 183 w 210"/>
                  <a:gd name="T73" fmla="*/ 43 h 93"/>
                  <a:gd name="T74" fmla="*/ 186 w 210"/>
                  <a:gd name="T75" fmla="*/ 43 h 93"/>
                  <a:gd name="T76" fmla="*/ 191 w 210"/>
                  <a:gd name="T77" fmla="*/ 43 h 93"/>
                  <a:gd name="T78" fmla="*/ 210 w 210"/>
                  <a:gd name="T79" fmla="*/ 38 h 93"/>
                  <a:gd name="T80" fmla="*/ 208 w 210"/>
                  <a:gd name="T81" fmla="*/ 33 h 93"/>
                  <a:gd name="T82" fmla="*/ 186 w 210"/>
                  <a:gd name="T83" fmla="*/ 38 h 93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210"/>
                  <a:gd name="T127" fmla="*/ 0 h 93"/>
                  <a:gd name="T128" fmla="*/ 210 w 210"/>
                  <a:gd name="T129" fmla="*/ 93 h 93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210" h="93">
                    <a:moveTo>
                      <a:pt x="186" y="38"/>
                    </a:moveTo>
                    <a:lnTo>
                      <a:pt x="183" y="38"/>
                    </a:lnTo>
                    <a:lnTo>
                      <a:pt x="180" y="36"/>
                    </a:lnTo>
                    <a:lnTo>
                      <a:pt x="178" y="35"/>
                    </a:lnTo>
                    <a:lnTo>
                      <a:pt x="161" y="5"/>
                    </a:lnTo>
                    <a:lnTo>
                      <a:pt x="160" y="3"/>
                    </a:lnTo>
                    <a:lnTo>
                      <a:pt x="158" y="2"/>
                    </a:lnTo>
                    <a:lnTo>
                      <a:pt x="155" y="0"/>
                    </a:lnTo>
                    <a:lnTo>
                      <a:pt x="150" y="0"/>
                    </a:lnTo>
                    <a:lnTo>
                      <a:pt x="35" y="30"/>
                    </a:lnTo>
                    <a:lnTo>
                      <a:pt x="31" y="31"/>
                    </a:lnTo>
                    <a:lnTo>
                      <a:pt x="30" y="33"/>
                    </a:lnTo>
                    <a:lnTo>
                      <a:pt x="28" y="35"/>
                    </a:lnTo>
                    <a:lnTo>
                      <a:pt x="27" y="40"/>
                    </a:lnTo>
                    <a:lnTo>
                      <a:pt x="27" y="75"/>
                    </a:lnTo>
                    <a:lnTo>
                      <a:pt x="27" y="78"/>
                    </a:lnTo>
                    <a:lnTo>
                      <a:pt x="25" y="81"/>
                    </a:lnTo>
                    <a:lnTo>
                      <a:pt x="22" y="83"/>
                    </a:lnTo>
                    <a:lnTo>
                      <a:pt x="0" y="88"/>
                    </a:lnTo>
                    <a:lnTo>
                      <a:pt x="2" y="93"/>
                    </a:lnTo>
                    <a:lnTo>
                      <a:pt x="23" y="88"/>
                    </a:lnTo>
                    <a:lnTo>
                      <a:pt x="28" y="85"/>
                    </a:lnTo>
                    <a:lnTo>
                      <a:pt x="30" y="81"/>
                    </a:lnTo>
                    <a:lnTo>
                      <a:pt x="31" y="80"/>
                    </a:lnTo>
                    <a:lnTo>
                      <a:pt x="31" y="76"/>
                    </a:lnTo>
                    <a:lnTo>
                      <a:pt x="31" y="40"/>
                    </a:lnTo>
                    <a:lnTo>
                      <a:pt x="33" y="36"/>
                    </a:lnTo>
                    <a:lnTo>
                      <a:pt x="35" y="35"/>
                    </a:lnTo>
                    <a:lnTo>
                      <a:pt x="38" y="33"/>
                    </a:lnTo>
                    <a:lnTo>
                      <a:pt x="150" y="3"/>
                    </a:lnTo>
                    <a:lnTo>
                      <a:pt x="151" y="3"/>
                    </a:lnTo>
                    <a:lnTo>
                      <a:pt x="155" y="5"/>
                    </a:lnTo>
                    <a:lnTo>
                      <a:pt x="156" y="7"/>
                    </a:lnTo>
                    <a:lnTo>
                      <a:pt x="175" y="38"/>
                    </a:lnTo>
                    <a:lnTo>
                      <a:pt x="176" y="40"/>
                    </a:lnTo>
                    <a:lnTo>
                      <a:pt x="178" y="41"/>
                    </a:lnTo>
                    <a:lnTo>
                      <a:pt x="183" y="43"/>
                    </a:lnTo>
                    <a:lnTo>
                      <a:pt x="186" y="43"/>
                    </a:lnTo>
                    <a:lnTo>
                      <a:pt x="191" y="43"/>
                    </a:lnTo>
                    <a:lnTo>
                      <a:pt x="210" y="38"/>
                    </a:lnTo>
                    <a:lnTo>
                      <a:pt x="208" y="33"/>
                    </a:lnTo>
                    <a:lnTo>
                      <a:pt x="186" y="38"/>
                    </a:lnTo>
                    <a:close/>
                  </a:path>
                </a:pathLst>
              </a:custGeom>
              <a:solidFill>
                <a:srgbClr val="D7D7D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527" name="Freeform 2380"/>
              <p:cNvSpPr>
                <a:spLocks/>
              </p:cNvSpPr>
              <p:nvPr/>
            </p:nvSpPr>
            <p:spPr bwMode="auto">
              <a:xfrm>
                <a:off x="1467" y="1306"/>
                <a:ext cx="10" cy="8"/>
              </a:xfrm>
              <a:custGeom>
                <a:avLst/>
                <a:gdLst>
                  <a:gd name="T0" fmla="*/ 10 w 10"/>
                  <a:gd name="T1" fmla="*/ 8 h 8"/>
                  <a:gd name="T2" fmla="*/ 7 w 10"/>
                  <a:gd name="T3" fmla="*/ 8 h 8"/>
                  <a:gd name="T4" fmla="*/ 2 w 10"/>
                  <a:gd name="T5" fmla="*/ 7 h 8"/>
                  <a:gd name="T6" fmla="*/ 0 w 10"/>
                  <a:gd name="T7" fmla="*/ 3 h 8"/>
                  <a:gd name="T8" fmla="*/ 5 w 10"/>
                  <a:gd name="T9" fmla="*/ 0 h 8"/>
                  <a:gd name="T10" fmla="*/ 7 w 10"/>
                  <a:gd name="T11" fmla="*/ 2 h 8"/>
                  <a:gd name="T12" fmla="*/ 7 w 10"/>
                  <a:gd name="T13" fmla="*/ 2 h 8"/>
                  <a:gd name="T14" fmla="*/ 10 w 10"/>
                  <a:gd name="T15" fmla="*/ 2 h 8"/>
                  <a:gd name="T16" fmla="*/ 10 w 10"/>
                  <a:gd name="T17" fmla="*/ 8 h 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0"/>
                  <a:gd name="T28" fmla="*/ 0 h 8"/>
                  <a:gd name="T29" fmla="*/ 10 w 10"/>
                  <a:gd name="T30" fmla="*/ 8 h 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0" h="8">
                    <a:moveTo>
                      <a:pt x="10" y="8"/>
                    </a:moveTo>
                    <a:lnTo>
                      <a:pt x="7" y="8"/>
                    </a:lnTo>
                    <a:lnTo>
                      <a:pt x="2" y="7"/>
                    </a:lnTo>
                    <a:lnTo>
                      <a:pt x="0" y="3"/>
                    </a:lnTo>
                    <a:lnTo>
                      <a:pt x="5" y="0"/>
                    </a:lnTo>
                    <a:lnTo>
                      <a:pt x="7" y="2"/>
                    </a:lnTo>
                    <a:lnTo>
                      <a:pt x="10" y="2"/>
                    </a:lnTo>
                    <a:lnTo>
                      <a:pt x="10" y="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528" name="Freeform 2381"/>
              <p:cNvSpPr>
                <a:spLocks/>
              </p:cNvSpPr>
              <p:nvPr/>
            </p:nvSpPr>
            <p:spPr bwMode="auto">
              <a:xfrm>
                <a:off x="1449" y="1276"/>
                <a:ext cx="23" cy="33"/>
              </a:xfrm>
              <a:custGeom>
                <a:avLst/>
                <a:gdLst>
                  <a:gd name="T0" fmla="*/ 18 w 23"/>
                  <a:gd name="T1" fmla="*/ 33 h 33"/>
                  <a:gd name="T2" fmla="*/ 23 w 23"/>
                  <a:gd name="T3" fmla="*/ 30 h 33"/>
                  <a:gd name="T4" fmla="*/ 7 w 23"/>
                  <a:gd name="T5" fmla="*/ 0 h 33"/>
                  <a:gd name="T6" fmla="*/ 0 w 23"/>
                  <a:gd name="T7" fmla="*/ 4 h 33"/>
                  <a:gd name="T8" fmla="*/ 18 w 23"/>
                  <a:gd name="T9" fmla="*/ 33 h 3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"/>
                  <a:gd name="T16" fmla="*/ 0 h 33"/>
                  <a:gd name="T17" fmla="*/ 23 w 23"/>
                  <a:gd name="T18" fmla="*/ 33 h 3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" h="33">
                    <a:moveTo>
                      <a:pt x="18" y="33"/>
                    </a:moveTo>
                    <a:lnTo>
                      <a:pt x="23" y="30"/>
                    </a:lnTo>
                    <a:lnTo>
                      <a:pt x="7" y="0"/>
                    </a:lnTo>
                    <a:lnTo>
                      <a:pt x="0" y="4"/>
                    </a:lnTo>
                    <a:lnTo>
                      <a:pt x="18" y="3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529" name="Freeform 2382"/>
              <p:cNvSpPr>
                <a:spLocks/>
              </p:cNvSpPr>
              <p:nvPr/>
            </p:nvSpPr>
            <p:spPr bwMode="auto">
              <a:xfrm>
                <a:off x="1467" y="1306"/>
                <a:ext cx="5" cy="3"/>
              </a:xfrm>
              <a:custGeom>
                <a:avLst/>
                <a:gdLst>
                  <a:gd name="T0" fmla="*/ 0 w 5"/>
                  <a:gd name="T1" fmla="*/ 3 h 3"/>
                  <a:gd name="T2" fmla="*/ 5 w 5"/>
                  <a:gd name="T3" fmla="*/ 0 h 3"/>
                  <a:gd name="T4" fmla="*/ 0 w 5"/>
                  <a:gd name="T5" fmla="*/ 3 h 3"/>
                  <a:gd name="T6" fmla="*/ 0 60000 65536"/>
                  <a:gd name="T7" fmla="*/ 0 60000 65536"/>
                  <a:gd name="T8" fmla="*/ 0 60000 65536"/>
                  <a:gd name="T9" fmla="*/ 0 w 5"/>
                  <a:gd name="T10" fmla="*/ 0 h 3"/>
                  <a:gd name="T11" fmla="*/ 5 w 5"/>
                  <a:gd name="T12" fmla="*/ 3 h 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5" h="3">
                    <a:moveTo>
                      <a:pt x="0" y="3"/>
                    </a:moveTo>
                    <a:lnTo>
                      <a:pt x="5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530" name="Freeform 2383"/>
              <p:cNvSpPr>
                <a:spLocks/>
              </p:cNvSpPr>
              <p:nvPr/>
            </p:nvSpPr>
            <p:spPr bwMode="auto">
              <a:xfrm>
                <a:off x="1441" y="1270"/>
                <a:ext cx="15" cy="10"/>
              </a:xfrm>
              <a:custGeom>
                <a:avLst/>
                <a:gdLst>
                  <a:gd name="T0" fmla="*/ 10 w 15"/>
                  <a:gd name="T1" fmla="*/ 10 h 10"/>
                  <a:gd name="T2" fmla="*/ 8 w 15"/>
                  <a:gd name="T3" fmla="*/ 8 h 10"/>
                  <a:gd name="T4" fmla="*/ 6 w 15"/>
                  <a:gd name="T5" fmla="*/ 6 h 10"/>
                  <a:gd name="T6" fmla="*/ 3 w 15"/>
                  <a:gd name="T7" fmla="*/ 6 h 10"/>
                  <a:gd name="T8" fmla="*/ 0 w 15"/>
                  <a:gd name="T9" fmla="*/ 6 h 10"/>
                  <a:gd name="T10" fmla="*/ 0 w 15"/>
                  <a:gd name="T11" fmla="*/ 0 h 10"/>
                  <a:gd name="T12" fmla="*/ 5 w 15"/>
                  <a:gd name="T13" fmla="*/ 0 h 10"/>
                  <a:gd name="T14" fmla="*/ 10 w 15"/>
                  <a:gd name="T15" fmla="*/ 1 h 10"/>
                  <a:gd name="T16" fmla="*/ 11 w 15"/>
                  <a:gd name="T17" fmla="*/ 3 h 10"/>
                  <a:gd name="T18" fmla="*/ 15 w 15"/>
                  <a:gd name="T19" fmla="*/ 6 h 10"/>
                  <a:gd name="T20" fmla="*/ 10 w 15"/>
                  <a:gd name="T21" fmla="*/ 10 h 10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5"/>
                  <a:gd name="T34" fmla="*/ 0 h 10"/>
                  <a:gd name="T35" fmla="*/ 15 w 15"/>
                  <a:gd name="T36" fmla="*/ 10 h 10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5" h="10">
                    <a:moveTo>
                      <a:pt x="10" y="10"/>
                    </a:moveTo>
                    <a:lnTo>
                      <a:pt x="8" y="8"/>
                    </a:lnTo>
                    <a:lnTo>
                      <a:pt x="6" y="6"/>
                    </a:lnTo>
                    <a:lnTo>
                      <a:pt x="3" y="6"/>
                    </a:lnTo>
                    <a:lnTo>
                      <a:pt x="0" y="6"/>
                    </a:lnTo>
                    <a:lnTo>
                      <a:pt x="0" y="0"/>
                    </a:lnTo>
                    <a:lnTo>
                      <a:pt x="5" y="0"/>
                    </a:lnTo>
                    <a:lnTo>
                      <a:pt x="10" y="1"/>
                    </a:lnTo>
                    <a:lnTo>
                      <a:pt x="11" y="3"/>
                    </a:lnTo>
                    <a:lnTo>
                      <a:pt x="15" y="6"/>
                    </a:lnTo>
                    <a:lnTo>
                      <a:pt x="10" y="1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531" name="Freeform 2384"/>
              <p:cNvSpPr>
                <a:spLocks/>
              </p:cNvSpPr>
              <p:nvPr/>
            </p:nvSpPr>
            <p:spPr bwMode="auto">
              <a:xfrm>
                <a:off x="1449" y="1276"/>
                <a:ext cx="7" cy="4"/>
              </a:xfrm>
              <a:custGeom>
                <a:avLst/>
                <a:gdLst>
                  <a:gd name="T0" fmla="*/ 7 w 7"/>
                  <a:gd name="T1" fmla="*/ 0 h 4"/>
                  <a:gd name="T2" fmla="*/ 2 w 7"/>
                  <a:gd name="T3" fmla="*/ 4 h 4"/>
                  <a:gd name="T4" fmla="*/ 0 w 7"/>
                  <a:gd name="T5" fmla="*/ 4 h 4"/>
                  <a:gd name="T6" fmla="*/ 7 w 7"/>
                  <a:gd name="T7" fmla="*/ 0 h 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"/>
                  <a:gd name="T13" fmla="*/ 0 h 4"/>
                  <a:gd name="T14" fmla="*/ 7 w 7"/>
                  <a:gd name="T15" fmla="*/ 4 h 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" h="4">
                    <a:moveTo>
                      <a:pt x="7" y="0"/>
                    </a:moveTo>
                    <a:lnTo>
                      <a:pt x="2" y="4"/>
                    </a:lnTo>
                    <a:lnTo>
                      <a:pt x="0" y="4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532" name="Freeform 2385"/>
              <p:cNvSpPr>
                <a:spLocks/>
              </p:cNvSpPr>
              <p:nvPr/>
            </p:nvSpPr>
            <p:spPr bwMode="auto">
              <a:xfrm>
                <a:off x="1324" y="1270"/>
                <a:ext cx="118" cy="36"/>
              </a:xfrm>
              <a:custGeom>
                <a:avLst/>
                <a:gdLst>
                  <a:gd name="T0" fmla="*/ 118 w 118"/>
                  <a:gd name="T1" fmla="*/ 6 h 36"/>
                  <a:gd name="T2" fmla="*/ 115 w 118"/>
                  <a:gd name="T3" fmla="*/ 0 h 36"/>
                  <a:gd name="T4" fmla="*/ 0 w 118"/>
                  <a:gd name="T5" fmla="*/ 29 h 36"/>
                  <a:gd name="T6" fmla="*/ 2 w 118"/>
                  <a:gd name="T7" fmla="*/ 36 h 36"/>
                  <a:gd name="T8" fmla="*/ 118 w 118"/>
                  <a:gd name="T9" fmla="*/ 6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18"/>
                  <a:gd name="T16" fmla="*/ 0 h 36"/>
                  <a:gd name="T17" fmla="*/ 118 w 118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18" h="36">
                    <a:moveTo>
                      <a:pt x="118" y="6"/>
                    </a:moveTo>
                    <a:lnTo>
                      <a:pt x="115" y="0"/>
                    </a:lnTo>
                    <a:lnTo>
                      <a:pt x="0" y="29"/>
                    </a:lnTo>
                    <a:lnTo>
                      <a:pt x="2" y="36"/>
                    </a:lnTo>
                    <a:lnTo>
                      <a:pt x="118" y="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533" name="Freeform 2386"/>
              <p:cNvSpPr>
                <a:spLocks/>
              </p:cNvSpPr>
              <p:nvPr/>
            </p:nvSpPr>
            <p:spPr bwMode="auto">
              <a:xfrm>
                <a:off x="1439" y="1270"/>
                <a:ext cx="3" cy="6"/>
              </a:xfrm>
              <a:custGeom>
                <a:avLst/>
                <a:gdLst>
                  <a:gd name="T0" fmla="*/ 2 w 3"/>
                  <a:gd name="T1" fmla="*/ 0 h 6"/>
                  <a:gd name="T2" fmla="*/ 0 w 3"/>
                  <a:gd name="T3" fmla="*/ 0 h 6"/>
                  <a:gd name="T4" fmla="*/ 3 w 3"/>
                  <a:gd name="T5" fmla="*/ 6 h 6"/>
                  <a:gd name="T6" fmla="*/ 2 w 3"/>
                  <a:gd name="T7" fmla="*/ 6 h 6"/>
                  <a:gd name="T8" fmla="*/ 2 w 3"/>
                  <a:gd name="T9" fmla="*/ 0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6"/>
                  <a:gd name="T17" fmla="*/ 3 w 3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6">
                    <a:moveTo>
                      <a:pt x="2" y="0"/>
                    </a:moveTo>
                    <a:lnTo>
                      <a:pt x="0" y="0"/>
                    </a:lnTo>
                    <a:lnTo>
                      <a:pt x="3" y="6"/>
                    </a:lnTo>
                    <a:lnTo>
                      <a:pt x="2" y="6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534" name="Freeform 2387"/>
              <p:cNvSpPr>
                <a:spLocks/>
              </p:cNvSpPr>
              <p:nvPr/>
            </p:nvSpPr>
            <p:spPr bwMode="auto">
              <a:xfrm>
                <a:off x="1314" y="1299"/>
                <a:ext cx="13" cy="14"/>
              </a:xfrm>
              <a:custGeom>
                <a:avLst/>
                <a:gdLst>
                  <a:gd name="T0" fmla="*/ 13 w 13"/>
                  <a:gd name="T1" fmla="*/ 7 h 14"/>
                  <a:gd name="T2" fmla="*/ 10 w 13"/>
                  <a:gd name="T3" fmla="*/ 9 h 14"/>
                  <a:gd name="T4" fmla="*/ 8 w 13"/>
                  <a:gd name="T5" fmla="*/ 9 h 14"/>
                  <a:gd name="T6" fmla="*/ 7 w 13"/>
                  <a:gd name="T7" fmla="*/ 10 h 14"/>
                  <a:gd name="T8" fmla="*/ 7 w 13"/>
                  <a:gd name="T9" fmla="*/ 14 h 14"/>
                  <a:gd name="T10" fmla="*/ 0 w 13"/>
                  <a:gd name="T11" fmla="*/ 12 h 14"/>
                  <a:gd name="T12" fmla="*/ 2 w 13"/>
                  <a:gd name="T13" fmla="*/ 9 h 14"/>
                  <a:gd name="T14" fmla="*/ 5 w 13"/>
                  <a:gd name="T15" fmla="*/ 4 h 14"/>
                  <a:gd name="T16" fmla="*/ 7 w 13"/>
                  <a:gd name="T17" fmla="*/ 2 h 14"/>
                  <a:gd name="T18" fmla="*/ 10 w 13"/>
                  <a:gd name="T19" fmla="*/ 0 h 14"/>
                  <a:gd name="T20" fmla="*/ 13 w 13"/>
                  <a:gd name="T21" fmla="*/ 7 h 14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3"/>
                  <a:gd name="T34" fmla="*/ 0 h 14"/>
                  <a:gd name="T35" fmla="*/ 13 w 13"/>
                  <a:gd name="T36" fmla="*/ 14 h 14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3" h="14">
                    <a:moveTo>
                      <a:pt x="13" y="7"/>
                    </a:moveTo>
                    <a:lnTo>
                      <a:pt x="10" y="9"/>
                    </a:lnTo>
                    <a:lnTo>
                      <a:pt x="8" y="9"/>
                    </a:lnTo>
                    <a:lnTo>
                      <a:pt x="7" y="10"/>
                    </a:lnTo>
                    <a:lnTo>
                      <a:pt x="7" y="14"/>
                    </a:lnTo>
                    <a:lnTo>
                      <a:pt x="0" y="12"/>
                    </a:lnTo>
                    <a:lnTo>
                      <a:pt x="2" y="9"/>
                    </a:lnTo>
                    <a:lnTo>
                      <a:pt x="5" y="4"/>
                    </a:lnTo>
                    <a:lnTo>
                      <a:pt x="7" y="2"/>
                    </a:lnTo>
                    <a:lnTo>
                      <a:pt x="10" y="0"/>
                    </a:lnTo>
                    <a:lnTo>
                      <a:pt x="13" y="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535" name="Freeform 2388"/>
              <p:cNvSpPr>
                <a:spLocks/>
              </p:cNvSpPr>
              <p:nvPr/>
            </p:nvSpPr>
            <p:spPr bwMode="auto">
              <a:xfrm>
                <a:off x="1324" y="1299"/>
                <a:ext cx="3" cy="7"/>
              </a:xfrm>
              <a:custGeom>
                <a:avLst/>
                <a:gdLst>
                  <a:gd name="T0" fmla="*/ 0 w 3"/>
                  <a:gd name="T1" fmla="*/ 0 h 7"/>
                  <a:gd name="T2" fmla="*/ 3 w 3"/>
                  <a:gd name="T3" fmla="*/ 7 h 7"/>
                  <a:gd name="T4" fmla="*/ 2 w 3"/>
                  <a:gd name="T5" fmla="*/ 7 h 7"/>
                  <a:gd name="T6" fmla="*/ 0 w 3"/>
                  <a:gd name="T7" fmla="*/ 0 h 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7"/>
                  <a:gd name="T14" fmla="*/ 3 w 3"/>
                  <a:gd name="T15" fmla="*/ 7 h 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7">
                    <a:moveTo>
                      <a:pt x="0" y="0"/>
                    </a:moveTo>
                    <a:lnTo>
                      <a:pt x="3" y="7"/>
                    </a:lnTo>
                    <a:lnTo>
                      <a:pt x="2" y="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536" name="Rectangle 2389"/>
              <p:cNvSpPr>
                <a:spLocks noChangeArrowheads="1"/>
              </p:cNvSpPr>
              <p:nvPr/>
            </p:nvSpPr>
            <p:spPr bwMode="auto">
              <a:xfrm>
                <a:off x="1314" y="1313"/>
                <a:ext cx="7" cy="35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537" name="Freeform 2390"/>
              <p:cNvSpPr>
                <a:spLocks/>
              </p:cNvSpPr>
              <p:nvPr/>
            </p:nvSpPr>
            <p:spPr bwMode="auto">
              <a:xfrm>
                <a:off x="1314" y="1311"/>
                <a:ext cx="7" cy="2"/>
              </a:xfrm>
              <a:custGeom>
                <a:avLst/>
                <a:gdLst>
                  <a:gd name="T0" fmla="*/ 0 w 7"/>
                  <a:gd name="T1" fmla="*/ 0 h 2"/>
                  <a:gd name="T2" fmla="*/ 0 w 7"/>
                  <a:gd name="T3" fmla="*/ 2 h 2"/>
                  <a:gd name="T4" fmla="*/ 7 w 7"/>
                  <a:gd name="T5" fmla="*/ 2 h 2"/>
                  <a:gd name="T6" fmla="*/ 0 w 7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"/>
                  <a:gd name="T13" fmla="*/ 0 h 2"/>
                  <a:gd name="T14" fmla="*/ 7 w 7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" h="2">
                    <a:moveTo>
                      <a:pt x="0" y="0"/>
                    </a:moveTo>
                    <a:lnTo>
                      <a:pt x="0" y="2"/>
                    </a:lnTo>
                    <a:lnTo>
                      <a:pt x="7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538" name="Freeform 2391"/>
              <p:cNvSpPr>
                <a:spLocks/>
              </p:cNvSpPr>
              <p:nvPr/>
            </p:nvSpPr>
            <p:spPr bwMode="auto">
              <a:xfrm>
                <a:off x="1311" y="1348"/>
                <a:ext cx="10" cy="10"/>
              </a:xfrm>
              <a:custGeom>
                <a:avLst/>
                <a:gdLst>
                  <a:gd name="T0" fmla="*/ 10 w 10"/>
                  <a:gd name="T1" fmla="*/ 0 h 10"/>
                  <a:gd name="T2" fmla="*/ 8 w 10"/>
                  <a:gd name="T3" fmla="*/ 5 h 10"/>
                  <a:gd name="T4" fmla="*/ 7 w 10"/>
                  <a:gd name="T5" fmla="*/ 8 h 10"/>
                  <a:gd name="T6" fmla="*/ 3 w 10"/>
                  <a:gd name="T7" fmla="*/ 10 h 10"/>
                  <a:gd name="T8" fmla="*/ 0 w 10"/>
                  <a:gd name="T9" fmla="*/ 5 h 10"/>
                  <a:gd name="T10" fmla="*/ 2 w 10"/>
                  <a:gd name="T11" fmla="*/ 3 h 10"/>
                  <a:gd name="T12" fmla="*/ 3 w 10"/>
                  <a:gd name="T13" fmla="*/ 1 h 10"/>
                  <a:gd name="T14" fmla="*/ 3 w 10"/>
                  <a:gd name="T15" fmla="*/ 0 h 10"/>
                  <a:gd name="T16" fmla="*/ 10 w 10"/>
                  <a:gd name="T17" fmla="*/ 0 h 1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0"/>
                  <a:gd name="T28" fmla="*/ 0 h 10"/>
                  <a:gd name="T29" fmla="*/ 10 w 10"/>
                  <a:gd name="T30" fmla="*/ 10 h 1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0" h="10">
                    <a:moveTo>
                      <a:pt x="10" y="0"/>
                    </a:moveTo>
                    <a:lnTo>
                      <a:pt x="8" y="5"/>
                    </a:lnTo>
                    <a:lnTo>
                      <a:pt x="7" y="8"/>
                    </a:lnTo>
                    <a:lnTo>
                      <a:pt x="3" y="10"/>
                    </a:lnTo>
                    <a:lnTo>
                      <a:pt x="0" y="5"/>
                    </a:lnTo>
                    <a:lnTo>
                      <a:pt x="2" y="3"/>
                    </a:lnTo>
                    <a:lnTo>
                      <a:pt x="3" y="1"/>
                    </a:lnTo>
                    <a:lnTo>
                      <a:pt x="3" y="0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539" name="Freeform 2392"/>
              <p:cNvSpPr>
                <a:spLocks/>
              </p:cNvSpPr>
              <p:nvPr/>
            </p:nvSpPr>
            <p:spPr bwMode="auto">
              <a:xfrm>
                <a:off x="1314" y="1348"/>
                <a:ext cx="7" cy="1"/>
              </a:xfrm>
              <a:custGeom>
                <a:avLst/>
                <a:gdLst>
                  <a:gd name="T0" fmla="*/ 7 w 7"/>
                  <a:gd name="T1" fmla="*/ 0 h 1"/>
                  <a:gd name="T2" fmla="*/ 0 w 7"/>
                  <a:gd name="T3" fmla="*/ 0 h 1"/>
                  <a:gd name="T4" fmla="*/ 7 w 7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1"/>
                  <a:gd name="T11" fmla="*/ 7 w 7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1">
                    <a:moveTo>
                      <a:pt x="7" y="0"/>
                    </a:moveTo>
                    <a:lnTo>
                      <a:pt x="0" y="0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540" name="Freeform 2393"/>
              <p:cNvSpPr>
                <a:spLocks/>
              </p:cNvSpPr>
              <p:nvPr/>
            </p:nvSpPr>
            <p:spPr bwMode="auto">
              <a:xfrm>
                <a:off x="1289" y="1353"/>
                <a:ext cx="25" cy="11"/>
              </a:xfrm>
              <a:custGeom>
                <a:avLst/>
                <a:gdLst>
                  <a:gd name="T0" fmla="*/ 25 w 25"/>
                  <a:gd name="T1" fmla="*/ 6 h 11"/>
                  <a:gd name="T2" fmla="*/ 22 w 25"/>
                  <a:gd name="T3" fmla="*/ 0 h 11"/>
                  <a:gd name="T4" fmla="*/ 0 w 25"/>
                  <a:gd name="T5" fmla="*/ 5 h 11"/>
                  <a:gd name="T6" fmla="*/ 4 w 25"/>
                  <a:gd name="T7" fmla="*/ 11 h 11"/>
                  <a:gd name="T8" fmla="*/ 25 w 25"/>
                  <a:gd name="T9" fmla="*/ 6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5"/>
                  <a:gd name="T16" fmla="*/ 0 h 11"/>
                  <a:gd name="T17" fmla="*/ 25 w 25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5" h="11">
                    <a:moveTo>
                      <a:pt x="25" y="6"/>
                    </a:moveTo>
                    <a:lnTo>
                      <a:pt x="22" y="0"/>
                    </a:lnTo>
                    <a:lnTo>
                      <a:pt x="0" y="5"/>
                    </a:lnTo>
                    <a:lnTo>
                      <a:pt x="4" y="11"/>
                    </a:lnTo>
                    <a:lnTo>
                      <a:pt x="25" y="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541" name="Freeform 2394"/>
              <p:cNvSpPr>
                <a:spLocks/>
              </p:cNvSpPr>
              <p:nvPr/>
            </p:nvSpPr>
            <p:spPr bwMode="auto">
              <a:xfrm>
                <a:off x="1311" y="1353"/>
                <a:ext cx="3" cy="6"/>
              </a:xfrm>
              <a:custGeom>
                <a:avLst/>
                <a:gdLst>
                  <a:gd name="T0" fmla="*/ 3 w 3"/>
                  <a:gd name="T1" fmla="*/ 5 h 6"/>
                  <a:gd name="T2" fmla="*/ 3 w 3"/>
                  <a:gd name="T3" fmla="*/ 6 h 6"/>
                  <a:gd name="T4" fmla="*/ 0 w 3"/>
                  <a:gd name="T5" fmla="*/ 0 h 6"/>
                  <a:gd name="T6" fmla="*/ 3 w 3"/>
                  <a:gd name="T7" fmla="*/ 5 h 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6"/>
                  <a:gd name="T14" fmla="*/ 3 w 3"/>
                  <a:gd name="T15" fmla="*/ 6 h 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6">
                    <a:moveTo>
                      <a:pt x="3" y="5"/>
                    </a:moveTo>
                    <a:lnTo>
                      <a:pt x="3" y="6"/>
                    </a:lnTo>
                    <a:lnTo>
                      <a:pt x="0" y="0"/>
                    </a:lnTo>
                    <a:lnTo>
                      <a:pt x="3" y="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542" name="Freeform 2395"/>
              <p:cNvSpPr>
                <a:spLocks/>
              </p:cNvSpPr>
              <p:nvPr/>
            </p:nvSpPr>
            <p:spPr bwMode="auto">
              <a:xfrm>
                <a:off x="1288" y="1361"/>
                <a:ext cx="8" cy="7"/>
              </a:xfrm>
              <a:custGeom>
                <a:avLst/>
                <a:gdLst>
                  <a:gd name="T0" fmla="*/ 6 w 8"/>
                  <a:gd name="T1" fmla="*/ 0 h 7"/>
                  <a:gd name="T2" fmla="*/ 0 w 8"/>
                  <a:gd name="T3" fmla="*/ 2 h 7"/>
                  <a:gd name="T4" fmla="*/ 1 w 8"/>
                  <a:gd name="T5" fmla="*/ 7 h 7"/>
                  <a:gd name="T6" fmla="*/ 8 w 8"/>
                  <a:gd name="T7" fmla="*/ 5 h 7"/>
                  <a:gd name="T8" fmla="*/ 6 w 8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"/>
                  <a:gd name="T16" fmla="*/ 0 h 7"/>
                  <a:gd name="T17" fmla="*/ 8 w 8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" h="7">
                    <a:moveTo>
                      <a:pt x="6" y="0"/>
                    </a:moveTo>
                    <a:lnTo>
                      <a:pt x="0" y="2"/>
                    </a:lnTo>
                    <a:lnTo>
                      <a:pt x="1" y="7"/>
                    </a:lnTo>
                    <a:lnTo>
                      <a:pt x="8" y="5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543" name="Freeform 2396"/>
              <p:cNvSpPr>
                <a:spLocks/>
              </p:cNvSpPr>
              <p:nvPr/>
            </p:nvSpPr>
            <p:spPr bwMode="auto">
              <a:xfrm>
                <a:off x="1288" y="1358"/>
                <a:ext cx="6" cy="6"/>
              </a:xfrm>
              <a:custGeom>
                <a:avLst/>
                <a:gdLst>
                  <a:gd name="T0" fmla="*/ 1 w 6"/>
                  <a:gd name="T1" fmla="*/ 0 h 6"/>
                  <a:gd name="T2" fmla="*/ 0 w 6"/>
                  <a:gd name="T3" fmla="*/ 1 h 6"/>
                  <a:gd name="T4" fmla="*/ 0 w 6"/>
                  <a:gd name="T5" fmla="*/ 5 h 6"/>
                  <a:gd name="T6" fmla="*/ 6 w 6"/>
                  <a:gd name="T7" fmla="*/ 3 h 6"/>
                  <a:gd name="T8" fmla="*/ 5 w 6"/>
                  <a:gd name="T9" fmla="*/ 6 h 6"/>
                  <a:gd name="T10" fmla="*/ 1 w 6"/>
                  <a:gd name="T11" fmla="*/ 0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6"/>
                  <a:gd name="T20" fmla="*/ 6 w 6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6">
                    <a:moveTo>
                      <a:pt x="1" y="0"/>
                    </a:moveTo>
                    <a:lnTo>
                      <a:pt x="0" y="1"/>
                    </a:lnTo>
                    <a:lnTo>
                      <a:pt x="0" y="5"/>
                    </a:lnTo>
                    <a:lnTo>
                      <a:pt x="6" y="3"/>
                    </a:lnTo>
                    <a:lnTo>
                      <a:pt x="5" y="6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544" name="Freeform 2397"/>
              <p:cNvSpPr>
                <a:spLocks/>
              </p:cNvSpPr>
              <p:nvPr/>
            </p:nvSpPr>
            <p:spPr bwMode="auto">
              <a:xfrm>
                <a:off x="1291" y="1358"/>
                <a:ext cx="23" cy="11"/>
              </a:xfrm>
              <a:custGeom>
                <a:avLst/>
                <a:gdLst>
                  <a:gd name="T0" fmla="*/ 0 w 23"/>
                  <a:gd name="T1" fmla="*/ 5 h 11"/>
                  <a:gd name="T2" fmla="*/ 2 w 23"/>
                  <a:gd name="T3" fmla="*/ 11 h 11"/>
                  <a:gd name="T4" fmla="*/ 23 w 23"/>
                  <a:gd name="T5" fmla="*/ 6 h 11"/>
                  <a:gd name="T6" fmla="*/ 22 w 23"/>
                  <a:gd name="T7" fmla="*/ 0 h 11"/>
                  <a:gd name="T8" fmla="*/ 0 w 23"/>
                  <a:gd name="T9" fmla="*/ 5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"/>
                  <a:gd name="T16" fmla="*/ 0 h 11"/>
                  <a:gd name="T17" fmla="*/ 23 w 23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" h="11">
                    <a:moveTo>
                      <a:pt x="0" y="5"/>
                    </a:moveTo>
                    <a:lnTo>
                      <a:pt x="2" y="11"/>
                    </a:lnTo>
                    <a:lnTo>
                      <a:pt x="23" y="6"/>
                    </a:lnTo>
                    <a:lnTo>
                      <a:pt x="22" y="0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545" name="Freeform 2398"/>
              <p:cNvSpPr>
                <a:spLocks/>
              </p:cNvSpPr>
              <p:nvPr/>
            </p:nvSpPr>
            <p:spPr bwMode="auto">
              <a:xfrm>
                <a:off x="1289" y="1363"/>
                <a:ext cx="7" cy="8"/>
              </a:xfrm>
              <a:custGeom>
                <a:avLst/>
                <a:gdLst>
                  <a:gd name="T0" fmla="*/ 0 w 7"/>
                  <a:gd name="T1" fmla="*/ 5 h 8"/>
                  <a:gd name="T2" fmla="*/ 0 w 7"/>
                  <a:gd name="T3" fmla="*/ 8 h 8"/>
                  <a:gd name="T4" fmla="*/ 4 w 7"/>
                  <a:gd name="T5" fmla="*/ 6 h 8"/>
                  <a:gd name="T6" fmla="*/ 2 w 7"/>
                  <a:gd name="T7" fmla="*/ 0 h 8"/>
                  <a:gd name="T8" fmla="*/ 7 w 7"/>
                  <a:gd name="T9" fmla="*/ 3 h 8"/>
                  <a:gd name="T10" fmla="*/ 0 w 7"/>
                  <a:gd name="T11" fmla="*/ 5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"/>
                  <a:gd name="T19" fmla="*/ 0 h 8"/>
                  <a:gd name="T20" fmla="*/ 7 w 7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" h="8">
                    <a:moveTo>
                      <a:pt x="0" y="5"/>
                    </a:moveTo>
                    <a:lnTo>
                      <a:pt x="0" y="8"/>
                    </a:lnTo>
                    <a:lnTo>
                      <a:pt x="4" y="6"/>
                    </a:lnTo>
                    <a:lnTo>
                      <a:pt x="2" y="0"/>
                    </a:lnTo>
                    <a:lnTo>
                      <a:pt x="7" y="3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546" name="Freeform 2399"/>
              <p:cNvSpPr>
                <a:spLocks/>
              </p:cNvSpPr>
              <p:nvPr/>
            </p:nvSpPr>
            <p:spPr bwMode="auto">
              <a:xfrm>
                <a:off x="1313" y="1349"/>
                <a:ext cx="13" cy="14"/>
              </a:xfrm>
              <a:custGeom>
                <a:avLst/>
                <a:gdLst>
                  <a:gd name="T0" fmla="*/ 0 w 13"/>
                  <a:gd name="T1" fmla="*/ 9 h 14"/>
                  <a:gd name="T2" fmla="*/ 3 w 13"/>
                  <a:gd name="T3" fmla="*/ 7 h 14"/>
                  <a:gd name="T4" fmla="*/ 6 w 13"/>
                  <a:gd name="T5" fmla="*/ 4 h 14"/>
                  <a:gd name="T6" fmla="*/ 6 w 13"/>
                  <a:gd name="T7" fmla="*/ 2 h 14"/>
                  <a:gd name="T8" fmla="*/ 6 w 13"/>
                  <a:gd name="T9" fmla="*/ 0 h 14"/>
                  <a:gd name="T10" fmla="*/ 13 w 13"/>
                  <a:gd name="T11" fmla="*/ 0 h 14"/>
                  <a:gd name="T12" fmla="*/ 13 w 13"/>
                  <a:gd name="T13" fmla="*/ 4 h 14"/>
                  <a:gd name="T14" fmla="*/ 11 w 13"/>
                  <a:gd name="T15" fmla="*/ 7 h 14"/>
                  <a:gd name="T16" fmla="*/ 8 w 13"/>
                  <a:gd name="T17" fmla="*/ 12 h 14"/>
                  <a:gd name="T18" fmla="*/ 3 w 13"/>
                  <a:gd name="T19" fmla="*/ 14 h 14"/>
                  <a:gd name="T20" fmla="*/ 0 w 13"/>
                  <a:gd name="T21" fmla="*/ 9 h 14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3"/>
                  <a:gd name="T34" fmla="*/ 0 h 14"/>
                  <a:gd name="T35" fmla="*/ 13 w 13"/>
                  <a:gd name="T36" fmla="*/ 14 h 14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3" h="14">
                    <a:moveTo>
                      <a:pt x="0" y="9"/>
                    </a:moveTo>
                    <a:lnTo>
                      <a:pt x="3" y="7"/>
                    </a:lnTo>
                    <a:lnTo>
                      <a:pt x="6" y="4"/>
                    </a:lnTo>
                    <a:lnTo>
                      <a:pt x="6" y="2"/>
                    </a:lnTo>
                    <a:lnTo>
                      <a:pt x="6" y="0"/>
                    </a:lnTo>
                    <a:lnTo>
                      <a:pt x="13" y="0"/>
                    </a:lnTo>
                    <a:lnTo>
                      <a:pt x="13" y="4"/>
                    </a:lnTo>
                    <a:lnTo>
                      <a:pt x="11" y="7"/>
                    </a:lnTo>
                    <a:lnTo>
                      <a:pt x="8" y="12"/>
                    </a:lnTo>
                    <a:lnTo>
                      <a:pt x="3" y="14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547" name="Freeform 2400"/>
              <p:cNvSpPr>
                <a:spLocks/>
              </p:cNvSpPr>
              <p:nvPr/>
            </p:nvSpPr>
            <p:spPr bwMode="auto">
              <a:xfrm>
                <a:off x="1313" y="1358"/>
                <a:ext cx="3" cy="6"/>
              </a:xfrm>
              <a:custGeom>
                <a:avLst/>
                <a:gdLst>
                  <a:gd name="T0" fmla="*/ 1 w 3"/>
                  <a:gd name="T1" fmla="*/ 6 h 6"/>
                  <a:gd name="T2" fmla="*/ 3 w 3"/>
                  <a:gd name="T3" fmla="*/ 5 h 6"/>
                  <a:gd name="T4" fmla="*/ 0 w 3"/>
                  <a:gd name="T5" fmla="*/ 0 h 6"/>
                  <a:gd name="T6" fmla="*/ 1 w 3"/>
                  <a:gd name="T7" fmla="*/ 6 h 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6"/>
                  <a:gd name="T14" fmla="*/ 3 w 3"/>
                  <a:gd name="T15" fmla="*/ 6 h 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6">
                    <a:moveTo>
                      <a:pt x="1" y="6"/>
                    </a:moveTo>
                    <a:lnTo>
                      <a:pt x="3" y="5"/>
                    </a:lnTo>
                    <a:lnTo>
                      <a:pt x="0" y="0"/>
                    </a:lnTo>
                    <a:lnTo>
                      <a:pt x="1" y="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548" name="Rectangle 2401"/>
              <p:cNvSpPr>
                <a:spLocks noChangeArrowheads="1"/>
              </p:cNvSpPr>
              <p:nvPr/>
            </p:nvSpPr>
            <p:spPr bwMode="auto">
              <a:xfrm>
                <a:off x="1319" y="1313"/>
                <a:ext cx="7" cy="36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549" name="Freeform 2402"/>
              <p:cNvSpPr>
                <a:spLocks/>
              </p:cNvSpPr>
              <p:nvPr/>
            </p:nvSpPr>
            <p:spPr bwMode="auto">
              <a:xfrm>
                <a:off x="1319" y="1348"/>
                <a:ext cx="7" cy="1"/>
              </a:xfrm>
              <a:custGeom>
                <a:avLst/>
                <a:gdLst>
                  <a:gd name="T0" fmla="*/ 7 w 7"/>
                  <a:gd name="T1" fmla="*/ 1 h 1"/>
                  <a:gd name="T2" fmla="*/ 7 w 7"/>
                  <a:gd name="T3" fmla="*/ 0 h 1"/>
                  <a:gd name="T4" fmla="*/ 7 w 7"/>
                  <a:gd name="T5" fmla="*/ 1 h 1"/>
                  <a:gd name="T6" fmla="*/ 0 w 7"/>
                  <a:gd name="T7" fmla="*/ 1 h 1"/>
                  <a:gd name="T8" fmla="*/ 7 w 7"/>
                  <a:gd name="T9" fmla="*/ 1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"/>
                  <a:gd name="T17" fmla="*/ 7 w 7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">
                    <a:moveTo>
                      <a:pt x="7" y="1"/>
                    </a:moveTo>
                    <a:lnTo>
                      <a:pt x="7" y="0"/>
                    </a:lnTo>
                    <a:lnTo>
                      <a:pt x="7" y="1"/>
                    </a:lnTo>
                    <a:lnTo>
                      <a:pt x="0" y="1"/>
                    </a:lnTo>
                    <a:lnTo>
                      <a:pt x="7" y="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550" name="Freeform 2403"/>
              <p:cNvSpPr>
                <a:spLocks/>
              </p:cNvSpPr>
              <p:nvPr/>
            </p:nvSpPr>
            <p:spPr bwMode="auto">
              <a:xfrm>
                <a:off x="1319" y="1303"/>
                <a:ext cx="10" cy="11"/>
              </a:xfrm>
              <a:custGeom>
                <a:avLst/>
                <a:gdLst>
                  <a:gd name="T0" fmla="*/ 0 w 10"/>
                  <a:gd name="T1" fmla="*/ 8 h 11"/>
                  <a:gd name="T2" fmla="*/ 2 w 10"/>
                  <a:gd name="T3" fmla="*/ 5 h 11"/>
                  <a:gd name="T4" fmla="*/ 5 w 10"/>
                  <a:gd name="T5" fmla="*/ 3 h 11"/>
                  <a:gd name="T6" fmla="*/ 8 w 10"/>
                  <a:gd name="T7" fmla="*/ 0 h 11"/>
                  <a:gd name="T8" fmla="*/ 10 w 10"/>
                  <a:gd name="T9" fmla="*/ 6 h 11"/>
                  <a:gd name="T10" fmla="*/ 8 w 10"/>
                  <a:gd name="T11" fmla="*/ 8 h 11"/>
                  <a:gd name="T12" fmla="*/ 7 w 10"/>
                  <a:gd name="T13" fmla="*/ 8 h 11"/>
                  <a:gd name="T14" fmla="*/ 7 w 10"/>
                  <a:gd name="T15" fmla="*/ 11 h 11"/>
                  <a:gd name="T16" fmla="*/ 0 w 10"/>
                  <a:gd name="T17" fmla="*/ 8 h 1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0"/>
                  <a:gd name="T28" fmla="*/ 0 h 11"/>
                  <a:gd name="T29" fmla="*/ 10 w 10"/>
                  <a:gd name="T30" fmla="*/ 11 h 11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0" h="11">
                    <a:moveTo>
                      <a:pt x="0" y="8"/>
                    </a:moveTo>
                    <a:lnTo>
                      <a:pt x="2" y="5"/>
                    </a:lnTo>
                    <a:lnTo>
                      <a:pt x="5" y="3"/>
                    </a:lnTo>
                    <a:lnTo>
                      <a:pt x="8" y="0"/>
                    </a:lnTo>
                    <a:lnTo>
                      <a:pt x="10" y="6"/>
                    </a:lnTo>
                    <a:lnTo>
                      <a:pt x="8" y="8"/>
                    </a:lnTo>
                    <a:lnTo>
                      <a:pt x="7" y="8"/>
                    </a:lnTo>
                    <a:lnTo>
                      <a:pt x="7" y="11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551" name="Freeform 2404"/>
              <p:cNvSpPr>
                <a:spLocks/>
              </p:cNvSpPr>
              <p:nvPr/>
            </p:nvSpPr>
            <p:spPr bwMode="auto">
              <a:xfrm>
                <a:off x="1319" y="1311"/>
                <a:ext cx="7" cy="3"/>
              </a:xfrm>
              <a:custGeom>
                <a:avLst/>
                <a:gdLst>
                  <a:gd name="T0" fmla="*/ 0 w 7"/>
                  <a:gd name="T1" fmla="*/ 2 h 3"/>
                  <a:gd name="T2" fmla="*/ 0 w 7"/>
                  <a:gd name="T3" fmla="*/ 0 h 3"/>
                  <a:gd name="T4" fmla="*/ 7 w 7"/>
                  <a:gd name="T5" fmla="*/ 3 h 3"/>
                  <a:gd name="T6" fmla="*/ 7 w 7"/>
                  <a:gd name="T7" fmla="*/ 2 h 3"/>
                  <a:gd name="T8" fmla="*/ 0 w 7"/>
                  <a:gd name="T9" fmla="*/ 2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3"/>
                  <a:gd name="T17" fmla="*/ 7 w 7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3">
                    <a:moveTo>
                      <a:pt x="0" y="2"/>
                    </a:moveTo>
                    <a:lnTo>
                      <a:pt x="0" y="0"/>
                    </a:lnTo>
                    <a:lnTo>
                      <a:pt x="7" y="3"/>
                    </a:lnTo>
                    <a:lnTo>
                      <a:pt x="7" y="2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552" name="Freeform 2405"/>
              <p:cNvSpPr>
                <a:spLocks/>
              </p:cNvSpPr>
              <p:nvPr/>
            </p:nvSpPr>
            <p:spPr bwMode="auto">
              <a:xfrm>
                <a:off x="1327" y="1273"/>
                <a:ext cx="114" cy="36"/>
              </a:xfrm>
              <a:custGeom>
                <a:avLst/>
                <a:gdLst>
                  <a:gd name="T0" fmla="*/ 0 w 114"/>
                  <a:gd name="T1" fmla="*/ 30 h 36"/>
                  <a:gd name="T2" fmla="*/ 2 w 114"/>
                  <a:gd name="T3" fmla="*/ 36 h 36"/>
                  <a:gd name="T4" fmla="*/ 114 w 114"/>
                  <a:gd name="T5" fmla="*/ 7 h 36"/>
                  <a:gd name="T6" fmla="*/ 112 w 114"/>
                  <a:gd name="T7" fmla="*/ 0 h 36"/>
                  <a:gd name="T8" fmla="*/ 0 w 114"/>
                  <a:gd name="T9" fmla="*/ 3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14"/>
                  <a:gd name="T16" fmla="*/ 0 h 36"/>
                  <a:gd name="T17" fmla="*/ 114 w 114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14" h="36">
                    <a:moveTo>
                      <a:pt x="0" y="30"/>
                    </a:moveTo>
                    <a:lnTo>
                      <a:pt x="2" y="36"/>
                    </a:lnTo>
                    <a:lnTo>
                      <a:pt x="114" y="7"/>
                    </a:lnTo>
                    <a:lnTo>
                      <a:pt x="112" y="0"/>
                    </a:lnTo>
                    <a:lnTo>
                      <a:pt x="0" y="3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553" name="Freeform 2406"/>
              <p:cNvSpPr>
                <a:spLocks/>
              </p:cNvSpPr>
              <p:nvPr/>
            </p:nvSpPr>
            <p:spPr bwMode="auto">
              <a:xfrm>
                <a:off x="1327" y="1303"/>
                <a:ext cx="2" cy="6"/>
              </a:xfrm>
              <a:custGeom>
                <a:avLst/>
                <a:gdLst>
                  <a:gd name="T0" fmla="*/ 0 w 2"/>
                  <a:gd name="T1" fmla="*/ 0 h 6"/>
                  <a:gd name="T2" fmla="*/ 2 w 2"/>
                  <a:gd name="T3" fmla="*/ 6 h 6"/>
                  <a:gd name="T4" fmla="*/ 0 w 2"/>
                  <a:gd name="T5" fmla="*/ 0 h 6"/>
                  <a:gd name="T6" fmla="*/ 0 60000 65536"/>
                  <a:gd name="T7" fmla="*/ 0 60000 65536"/>
                  <a:gd name="T8" fmla="*/ 0 60000 65536"/>
                  <a:gd name="T9" fmla="*/ 0 w 2"/>
                  <a:gd name="T10" fmla="*/ 0 h 6"/>
                  <a:gd name="T11" fmla="*/ 2 w 2"/>
                  <a:gd name="T12" fmla="*/ 6 h 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" h="6">
                    <a:moveTo>
                      <a:pt x="0" y="0"/>
                    </a:moveTo>
                    <a:lnTo>
                      <a:pt x="2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554" name="Freeform 2407"/>
              <p:cNvSpPr>
                <a:spLocks/>
              </p:cNvSpPr>
              <p:nvPr/>
            </p:nvSpPr>
            <p:spPr bwMode="auto">
              <a:xfrm>
                <a:off x="1441" y="1273"/>
                <a:ext cx="10" cy="10"/>
              </a:xfrm>
              <a:custGeom>
                <a:avLst/>
                <a:gdLst>
                  <a:gd name="T0" fmla="*/ 0 w 10"/>
                  <a:gd name="T1" fmla="*/ 0 h 10"/>
                  <a:gd name="T2" fmla="*/ 3 w 10"/>
                  <a:gd name="T3" fmla="*/ 0 h 10"/>
                  <a:gd name="T4" fmla="*/ 6 w 10"/>
                  <a:gd name="T5" fmla="*/ 2 h 10"/>
                  <a:gd name="T6" fmla="*/ 10 w 10"/>
                  <a:gd name="T7" fmla="*/ 5 h 10"/>
                  <a:gd name="T8" fmla="*/ 5 w 10"/>
                  <a:gd name="T9" fmla="*/ 10 h 10"/>
                  <a:gd name="T10" fmla="*/ 3 w 10"/>
                  <a:gd name="T11" fmla="*/ 7 h 10"/>
                  <a:gd name="T12" fmla="*/ 1 w 10"/>
                  <a:gd name="T13" fmla="*/ 7 h 10"/>
                  <a:gd name="T14" fmla="*/ 0 w 10"/>
                  <a:gd name="T15" fmla="*/ 7 h 10"/>
                  <a:gd name="T16" fmla="*/ 0 w 10"/>
                  <a:gd name="T17" fmla="*/ 0 h 1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0"/>
                  <a:gd name="T28" fmla="*/ 0 h 10"/>
                  <a:gd name="T29" fmla="*/ 10 w 10"/>
                  <a:gd name="T30" fmla="*/ 10 h 1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0" h="10">
                    <a:moveTo>
                      <a:pt x="0" y="0"/>
                    </a:moveTo>
                    <a:lnTo>
                      <a:pt x="3" y="0"/>
                    </a:lnTo>
                    <a:lnTo>
                      <a:pt x="6" y="2"/>
                    </a:lnTo>
                    <a:lnTo>
                      <a:pt x="10" y="5"/>
                    </a:lnTo>
                    <a:lnTo>
                      <a:pt x="5" y="10"/>
                    </a:lnTo>
                    <a:lnTo>
                      <a:pt x="3" y="7"/>
                    </a:lnTo>
                    <a:lnTo>
                      <a:pt x="1" y="7"/>
                    </a:lnTo>
                    <a:lnTo>
                      <a:pt x="0" y="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555" name="Freeform 2408"/>
              <p:cNvSpPr>
                <a:spLocks/>
              </p:cNvSpPr>
              <p:nvPr/>
            </p:nvSpPr>
            <p:spPr bwMode="auto">
              <a:xfrm>
                <a:off x="1439" y="1273"/>
                <a:ext cx="2" cy="7"/>
              </a:xfrm>
              <a:custGeom>
                <a:avLst/>
                <a:gdLst>
                  <a:gd name="T0" fmla="*/ 0 w 2"/>
                  <a:gd name="T1" fmla="*/ 0 h 7"/>
                  <a:gd name="T2" fmla="*/ 2 w 2"/>
                  <a:gd name="T3" fmla="*/ 0 h 7"/>
                  <a:gd name="T4" fmla="*/ 2 w 2"/>
                  <a:gd name="T5" fmla="*/ 7 h 7"/>
                  <a:gd name="T6" fmla="*/ 0 w 2"/>
                  <a:gd name="T7" fmla="*/ 0 h 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"/>
                  <a:gd name="T13" fmla="*/ 0 h 7"/>
                  <a:gd name="T14" fmla="*/ 2 w 2"/>
                  <a:gd name="T15" fmla="*/ 7 h 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" h="7">
                    <a:moveTo>
                      <a:pt x="0" y="0"/>
                    </a:moveTo>
                    <a:lnTo>
                      <a:pt x="2" y="0"/>
                    </a:lnTo>
                    <a:lnTo>
                      <a:pt x="2" y="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556" name="Freeform 2409"/>
              <p:cNvSpPr>
                <a:spLocks/>
              </p:cNvSpPr>
              <p:nvPr/>
            </p:nvSpPr>
            <p:spPr bwMode="auto">
              <a:xfrm>
                <a:off x="1446" y="1278"/>
                <a:ext cx="23" cy="35"/>
              </a:xfrm>
              <a:custGeom>
                <a:avLst/>
                <a:gdLst>
                  <a:gd name="T0" fmla="*/ 5 w 23"/>
                  <a:gd name="T1" fmla="*/ 0 h 35"/>
                  <a:gd name="T2" fmla="*/ 0 w 23"/>
                  <a:gd name="T3" fmla="*/ 3 h 35"/>
                  <a:gd name="T4" fmla="*/ 16 w 23"/>
                  <a:gd name="T5" fmla="*/ 35 h 35"/>
                  <a:gd name="T6" fmla="*/ 23 w 23"/>
                  <a:gd name="T7" fmla="*/ 31 h 35"/>
                  <a:gd name="T8" fmla="*/ 5 w 23"/>
                  <a:gd name="T9" fmla="*/ 0 h 3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"/>
                  <a:gd name="T16" fmla="*/ 0 h 35"/>
                  <a:gd name="T17" fmla="*/ 23 w 23"/>
                  <a:gd name="T18" fmla="*/ 35 h 3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" h="35">
                    <a:moveTo>
                      <a:pt x="5" y="0"/>
                    </a:moveTo>
                    <a:lnTo>
                      <a:pt x="0" y="3"/>
                    </a:lnTo>
                    <a:lnTo>
                      <a:pt x="16" y="35"/>
                    </a:lnTo>
                    <a:lnTo>
                      <a:pt x="23" y="31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557" name="Freeform 2410"/>
              <p:cNvSpPr>
                <a:spLocks/>
              </p:cNvSpPr>
              <p:nvPr/>
            </p:nvSpPr>
            <p:spPr bwMode="auto">
              <a:xfrm>
                <a:off x="1446" y="1278"/>
                <a:ext cx="5" cy="5"/>
              </a:xfrm>
              <a:custGeom>
                <a:avLst/>
                <a:gdLst>
                  <a:gd name="T0" fmla="*/ 5 w 5"/>
                  <a:gd name="T1" fmla="*/ 0 h 5"/>
                  <a:gd name="T2" fmla="*/ 0 w 5"/>
                  <a:gd name="T3" fmla="*/ 3 h 5"/>
                  <a:gd name="T4" fmla="*/ 0 w 5"/>
                  <a:gd name="T5" fmla="*/ 5 h 5"/>
                  <a:gd name="T6" fmla="*/ 5 w 5"/>
                  <a:gd name="T7" fmla="*/ 0 h 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5"/>
                  <a:gd name="T14" fmla="*/ 5 w 5"/>
                  <a:gd name="T15" fmla="*/ 5 h 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5">
                    <a:moveTo>
                      <a:pt x="5" y="0"/>
                    </a:moveTo>
                    <a:lnTo>
                      <a:pt x="0" y="3"/>
                    </a:lnTo>
                    <a:lnTo>
                      <a:pt x="0" y="5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558" name="Freeform 2411"/>
              <p:cNvSpPr>
                <a:spLocks/>
              </p:cNvSpPr>
              <p:nvPr/>
            </p:nvSpPr>
            <p:spPr bwMode="auto">
              <a:xfrm>
                <a:off x="1462" y="1309"/>
                <a:ext cx="20" cy="10"/>
              </a:xfrm>
              <a:custGeom>
                <a:avLst/>
                <a:gdLst>
                  <a:gd name="T0" fmla="*/ 7 w 20"/>
                  <a:gd name="T1" fmla="*/ 0 h 10"/>
                  <a:gd name="T2" fmla="*/ 7 w 20"/>
                  <a:gd name="T3" fmla="*/ 0 h 10"/>
                  <a:gd name="T4" fmla="*/ 9 w 20"/>
                  <a:gd name="T5" fmla="*/ 2 h 10"/>
                  <a:gd name="T6" fmla="*/ 14 w 20"/>
                  <a:gd name="T7" fmla="*/ 4 h 10"/>
                  <a:gd name="T8" fmla="*/ 15 w 20"/>
                  <a:gd name="T9" fmla="*/ 4 h 10"/>
                  <a:gd name="T10" fmla="*/ 20 w 20"/>
                  <a:gd name="T11" fmla="*/ 4 h 10"/>
                  <a:gd name="T12" fmla="*/ 20 w 20"/>
                  <a:gd name="T13" fmla="*/ 10 h 10"/>
                  <a:gd name="T14" fmla="*/ 17 w 20"/>
                  <a:gd name="T15" fmla="*/ 10 h 10"/>
                  <a:gd name="T16" fmla="*/ 12 w 20"/>
                  <a:gd name="T17" fmla="*/ 10 h 10"/>
                  <a:gd name="T18" fmla="*/ 5 w 20"/>
                  <a:gd name="T19" fmla="*/ 9 h 10"/>
                  <a:gd name="T20" fmla="*/ 2 w 20"/>
                  <a:gd name="T21" fmla="*/ 5 h 10"/>
                  <a:gd name="T22" fmla="*/ 0 w 20"/>
                  <a:gd name="T23" fmla="*/ 4 h 10"/>
                  <a:gd name="T24" fmla="*/ 7 w 20"/>
                  <a:gd name="T25" fmla="*/ 0 h 10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0"/>
                  <a:gd name="T40" fmla="*/ 0 h 10"/>
                  <a:gd name="T41" fmla="*/ 20 w 20"/>
                  <a:gd name="T42" fmla="*/ 10 h 10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0" h="10">
                    <a:moveTo>
                      <a:pt x="7" y="0"/>
                    </a:moveTo>
                    <a:lnTo>
                      <a:pt x="7" y="0"/>
                    </a:lnTo>
                    <a:lnTo>
                      <a:pt x="9" y="2"/>
                    </a:lnTo>
                    <a:lnTo>
                      <a:pt x="14" y="4"/>
                    </a:lnTo>
                    <a:lnTo>
                      <a:pt x="15" y="4"/>
                    </a:lnTo>
                    <a:lnTo>
                      <a:pt x="20" y="4"/>
                    </a:lnTo>
                    <a:lnTo>
                      <a:pt x="20" y="10"/>
                    </a:lnTo>
                    <a:lnTo>
                      <a:pt x="17" y="10"/>
                    </a:lnTo>
                    <a:lnTo>
                      <a:pt x="12" y="10"/>
                    </a:lnTo>
                    <a:lnTo>
                      <a:pt x="5" y="9"/>
                    </a:lnTo>
                    <a:lnTo>
                      <a:pt x="2" y="5"/>
                    </a:lnTo>
                    <a:lnTo>
                      <a:pt x="0" y="4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559" name="Freeform 2412"/>
              <p:cNvSpPr>
                <a:spLocks/>
              </p:cNvSpPr>
              <p:nvPr/>
            </p:nvSpPr>
            <p:spPr bwMode="auto">
              <a:xfrm>
                <a:off x="1462" y="1309"/>
                <a:ext cx="7" cy="4"/>
              </a:xfrm>
              <a:custGeom>
                <a:avLst/>
                <a:gdLst>
                  <a:gd name="T0" fmla="*/ 0 w 7"/>
                  <a:gd name="T1" fmla="*/ 4 h 4"/>
                  <a:gd name="T2" fmla="*/ 7 w 7"/>
                  <a:gd name="T3" fmla="*/ 0 h 4"/>
                  <a:gd name="T4" fmla="*/ 0 w 7"/>
                  <a:gd name="T5" fmla="*/ 4 h 4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4"/>
                  <a:gd name="T11" fmla="*/ 7 w 7"/>
                  <a:gd name="T12" fmla="*/ 4 h 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4">
                    <a:moveTo>
                      <a:pt x="0" y="4"/>
                    </a:moveTo>
                    <a:lnTo>
                      <a:pt x="7" y="0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560" name="Freeform 2413"/>
              <p:cNvSpPr>
                <a:spLocks/>
              </p:cNvSpPr>
              <p:nvPr/>
            </p:nvSpPr>
            <p:spPr bwMode="auto">
              <a:xfrm>
                <a:off x="1481" y="1308"/>
                <a:ext cx="21" cy="11"/>
              </a:xfrm>
              <a:custGeom>
                <a:avLst/>
                <a:gdLst>
                  <a:gd name="T0" fmla="*/ 0 w 21"/>
                  <a:gd name="T1" fmla="*/ 5 h 11"/>
                  <a:gd name="T2" fmla="*/ 1 w 21"/>
                  <a:gd name="T3" fmla="*/ 11 h 11"/>
                  <a:gd name="T4" fmla="*/ 21 w 21"/>
                  <a:gd name="T5" fmla="*/ 6 h 11"/>
                  <a:gd name="T6" fmla="*/ 18 w 21"/>
                  <a:gd name="T7" fmla="*/ 0 h 11"/>
                  <a:gd name="T8" fmla="*/ 0 w 21"/>
                  <a:gd name="T9" fmla="*/ 5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1"/>
                  <a:gd name="T16" fmla="*/ 0 h 11"/>
                  <a:gd name="T17" fmla="*/ 21 w 21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1" h="11">
                    <a:moveTo>
                      <a:pt x="0" y="5"/>
                    </a:moveTo>
                    <a:lnTo>
                      <a:pt x="1" y="11"/>
                    </a:lnTo>
                    <a:lnTo>
                      <a:pt x="21" y="6"/>
                    </a:lnTo>
                    <a:lnTo>
                      <a:pt x="18" y="0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561" name="Freeform 2414"/>
              <p:cNvSpPr>
                <a:spLocks/>
              </p:cNvSpPr>
              <p:nvPr/>
            </p:nvSpPr>
            <p:spPr bwMode="auto">
              <a:xfrm>
                <a:off x="1481" y="1313"/>
                <a:ext cx="1" cy="6"/>
              </a:xfrm>
              <a:custGeom>
                <a:avLst/>
                <a:gdLst>
                  <a:gd name="T0" fmla="*/ 1 w 1"/>
                  <a:gd name="T1" fmla="*/ 6 h 6"/>
                  <a:gd name="T2" fmla="*/ 0 w 1"/>
                  <a:gd name="T3" fmla="*/ 0 h 6"/>
                  <a:gd name="T4" fmla="*/ 1 w 1"/>
                  <a:gd name="T5" fmla="*/ 0 h 6"/>
                  <a:gd name="T6" fmla="*/ 1 w 1"/>
                  <a:gd name="T7" fmla="*/ 6 h 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"/>
                  <a:gd name="T13" fmla="*/ 0 h 6"/>
                  <a:gd name="T14" fmla="*/ 1 w 1"/>
                  <a:gd name="T15" fmla="*/ 6 h 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" h="6">
                    <a:moveTo>
                      <a:pt x="1" y="6"/>
                    </a:moveTo>
                    <a:lnTo>
                      <a:pt x="0" y="0"/>
                    </a:lnTo>
                    <a:lnTo>
                      <a:pt x="1" y="0"/>
                    </a:lnTo>
                    <a:lnTo>
                      <a:pt x="1" y="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562" name="Freeform 2415"/>
              <p:cNvSpPr>
                <a:spLocks/>
              </p:cNvSpPr>
              <p:nvPr/>
            </p:nvSpPr>
            <p:spPr bwMode="auto">
              <a:xfrm>
                <a:off x="1496" y="1304"/>
                <a:ext cx="8" cy="7"/>
              </a:xfrm>
              <a:custGeom>
                <a:avLst/>
                <a:gdLst>
                  <a:gd name="T0" fmla="*/ 1 w 8"/>
                  <a:gd name="T1" fmla="*/ 7 h 7"/>
                  <a:gd name="T2" fmla="*/ 8 w 8"/>
                  <a:gd name="T3" fmla="*/ 5 h 7"/>
                  <a:gd name="T4" fmla="*/ 6 w 8"/>
                  <a:gd name="T5" fmla="*/ 0 h 7"/>
                  <a:gd name="T6" fmla="*/ 0 w 8"/>
                  <a:gd name="T7" fmla="*/ 2 h 7"/>
                  <a:gd name="T8" fmla="*/ 1 w 8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"/>
                  <a:gd name="T16" fmla="*/ 0 h 7"/>
                  <a:gd name="T17" fmla="*/ 8 w 8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" h="7">
                    <a:moveTo>
                      <a:pt x="1" y="7"/>
                    </a:moveTo>
                    <a:lnTo>
                      <a:pt x="8" y="5"/>
                    </a:lnTo>
                    <a:lnTo>
                      <a:pt x="6" y="0"/>
                    </a:lnTo>
                    <a:lnTo>
                      <a:pt x="0" y="2"/>
                    </a:lnTo>
                    <a:lnTo>
                      <a:pt x="1" y="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563" name="Freeform 2416"/>
              <p:cNvSpPr>
                <a:spLocks/>
              </p:cNvSpPr>
              <p:nvPr/>
            </p:nvSpPr>
            <p:spPr bwMode="auto">
              <a:xfrm>
                <a:off x="1497" y="1308"/>
                <a:ext cx="7" cy="6"/>
              </a:xfrm>
              <a:custGeom>
                <a:avLst/>
                <a:gdLst>
                  <a:gd name="T0" fmla="*/ 5 w 7"/>
                  <a:gd name="T1" fmla="*/ 6 h 6"/>
                  <a:gd name="T2" fmla="*/ 7 w 7"/>
                  <a:gd name="T3" fmla="*/ 5 h 6"/>
                  <a:gd name="T4" fmla="*/ 7 w 7"/>
                  <a:gd name="T5" fmla="*/ 1 h 6"/>
                  <a:gd name="T6" fmla="*/ 0 w 7"/>
                  <a:gd name="T7" fmla="*/ 3 h 6"/>
                  <a:gd name="T8" fmla="*/ 2 w 7"/>
                  <a:gd name="T9" fmla="*/ 0 h 6"/>
                  <a:gd name="T10" fmla="*/ 5 w 7"/>
                  <a:gd name="T11" fmla="*/ 6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"/>
                  <a:gd name="T19" fmla="*/ 0 h 6"/>
                  <a:gd name="T20" fmla="*/ 7 w 7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" h="6">
                    <a:moveTo>
                      <a:pt x="5" y="6"/>
                    </a:moveTo>
                    <a:lnTo>
                      <a:pt x="7" y="5"/>
                    </a:lnTo>
                    <a:lnTo>
                      <a:pt x="7" y="1"/>
                    </a:lnTo>
                    <a:lnTo>
                      <a:pt x="0" y="3"/>
                    </a:lnTo>
                    <a:lnTo>
                      <a:pt x="2" y="0"/>
                    </a:lnTo>
                    <a:lnTo>
                      <a:pt x="5" y="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564" name="Freeform 2417"/>
              <p:cNvSpPr>
                <a:spLocks/>
              </p:cNvSpPr>
              <p:nvPr/>
            </p:nvSpPr>
            <p:spPr bwMode="auto">
              <a:xfrm>
                <a:off x="1477" y="1303"/>
                <a:ext cx="24" cy="11"/>
              </a:xfrm>
              <a:custGeom>
                <a:avLst/>
                <a:gdLst>
                  <a:gd name="T0" fmla="*/ 24 w 24"/>
                  <a:gd name="T1" fmla="*/ 6 h 11"/>
                  <a:gd name="T2" fmla="*/ 20 w 24"/>
                  <a:gd name="T3" fmla="*/ 0 h 11"/>
                  <a:gd name="T4" fmla="*/ 0 w 24"/>
                  <a:gd name="T5" fmla="*/ 5 h 11"/>
                  <a:gd name="T6" fmla="*/ 2 w 24"/>
                  <a:gd name="T7" fmla="*/ 11 h 11"/>
                  <a:gd name="T8" fmla="*/ 24 w 24"/>
                  <a:gd name="T9" fmla="*/ 6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4"/>
                  <a:gd name="T16" fmla="*/ 0 h 11"/>
                  <a:gd name="T17" fmla="*/ 24 w 24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4" h="11">
                    <a:moveTo>
                      <a:pt x="24" y="6"/>
                    </a:moveTo>
                    <a:lnTo>
                      <a:pt x="20" y="0"/>
                    </a:lnTo>
                    <a:lnTo>
                      <a:pt x="0" y="5"/>
                    </a:lnTo>
                    <a:lnTo>
                      <a:pt x="2" y="11"/>
                    </a:lnTo>
                    <a:lnTo>
                      <a:pt x="24" y="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565" name="Freeform 2418"/>
              <p:cNvSpPr>
                <a:spLocks/>
              </p:cNvSpPr>
              <p:nvPr/>
            </p:nvSpPr>
            <p:spPr bwMode="auto">
              <a:xfrm>
                <a:off x="1496" y="1301"/>
                <a:ext cx="6" cy="8"/>
              </a:xfrm>
              <a:custGeom>
                <a:avLst/>
                <a:gdLst>
                  <a:gd name="T0" fmla="*/ 6 w 6"/>
                  <a:gd name="T1" fmla="*/ 3 h 8"/>
                  <a:gd name="T2" fmla="*/ 5 w 6"/>
                  <a:gd name="T3" fmla="*/ 0 h 8"/>
                  <a:gd name="T4" fmla="*/ 1 w 6"/>
                  <a:gd name="T5" fmla="*/ 2 h 8"/>
                  <a:gd name="T6" fmla="*/ 5 w 6"/>
                  <a:gd name="T7" fmla="*/ 8 h 8"/>
                  <a:gd name="T8" fmla="*/ 0 w 6"/>
                  <a:gd name="T9" fmla="*/ 5 h 8"/>
                  <a:gd name="T10" fmla="*/ 6 w 6"/>
                  <a:gd name="T11" fmla="*/ 3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8"/>
                  <a:gd name="T20" fmla="*/ 6 w 6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8">
                    <a:moveTo>
                      <a:pt x="6" y="3"/>
                    </a:moveTo>
                    <a:lnTo>
                      <a:pt x="5" y="0"/>
                    </a:lnTo>
                    <a:lnTo>
                      <a:pt x="1" y="2"/>
                    </a:lnTo>
                    <a:lnTo>
                      <a:pt x="5" y="8"/>
                    </a:lnTo>
                    <a:lnTo>
                      <a:pt x="0" y="5"/>
                    </a:lnTo>
                    <a:lnTo>
                      <a:pt x="6" y="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566" name="Freeform 2419"/>
              <p:cNvSpPr>
                <a:spLocks/>
              </p:cNvSpPr>
              <p:nvPr/>
            </p:nvSpPr>
            <p:spPr bwMode="auto">
              <a:xfrm>
                <a:off x="1477" y="1308"/>
                <a:ext cx="2" cy="6"/>
              </a:xfrm>
              <a:custGeom>
                <a:avLst/>
                <a:gdLst>
                  <a:gd name="T0" fmla="*/ 2 w 2"/>
                  <a:gd name="T1" fmla="*/ 6 h 6"/>
                  <a:gd name="T2" fmla="*/ 0 w 2"/>
                  <a:gd name="T3" fmla="*/ 6 h 6"/>
                  <a:gd name="T4" fmla="*/ 0 w 2"/>
                  <a:gd name="T5" fmla="*/ 0 h 6"/>
                  <a:gd name="T6" fmla="*/ 2 w 2"/>
                  <a:gd name="T7" fmla="*/ 6 h 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"/>
                  <a:gd name="T13" fmla="*/ 0 h 6"/>
                  <a:gd name="T14" fmla="*/ 2 w 2"/>
                  <a:gd name="T15" fmla="*/ 6 h 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" h="6">
                    <a:moveTo>
                      <a:pt x="2" y="6"/>
                    </a:moveTo>
                    <a:lnTo>
                      <a:pt x="0" y="6"/>
                    </a:lnTo>
                    <a:lnTo>
                      <a:pt x="0" y="0"/>
                    </a:lnTo>
                    <a:lnTo>
                      <a:pt x="2" y="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567" name="Freeform 2420"/>
              <p:cNvSpPr>
                <a:spLocks/>
              </p:cNvSpPr>
              <p:nvPr/>
            </p:nvSpPr>
            <p:spPr bwMode="auto">
              <a:xfrm>
                <a:off x="1354" y="1286"/>
                <a:ext cx="65" cy="33"/>
              </a:xfrm>
              <a:custGeom>
                <a:avLst/>
                <a:gdLst>
                  <a:gd name="T0" fmla="*/ 0 w 65"/>
                  <a:gd name="T1" fmla="*/ 15 h 33"/>
                  <a:gd name="T2" fmla="*/ 60 w 65"/>
                  <a:gd name="T3" fmla="*/ 0 h 33"/>
                  <a:gd name="T4" fmla="*/ 65 w 65"/>
                  <a:gd name="T5" fmla="*/ 18 h 33"/>
                  <a:gd name="T6" fmla="*/ 62 w 65"/>
                  <a:gd name="T7" fmla="*/ 20 h 33"/>
                  <a:gd name="T8" fmla="*/ 8 w 65"/>
                  <a:gd name="T9" fmla="*/ 33 h 33"/>
                  <a:gd name="T10" fmla="*/ 5 w 65"/>
                  <a:gd name="T11" fmla="*/ 33 h 33"/>
                  <a:gd name="T12" fmla="*/ 0 w 65"/>
                  <a:gd name="T13" fmla="*/ 15 h 3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5"/>
                  <a:gd name="T22" fmla="*/ 0 h 33"/>
                  <a:gd name="T23" fmla="*/ 65 w 65"/>
                  <a:gd name="T24" fmla="*/ 33 h 3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5" h="33">
                    <a:moveTo>
                      <a:pt x="0" y="15"/>
                    </a:moveTo>
                    <a:lnTo>
                      <a:pt x="60" y="0"/>
                    </a:lnTo>
                    <a:lnTo>
                      <a:pt x="65" y="18"/>
                    </a:lnTo>
                    <a:lnTo>
                      <a:pt x="62" y="20"/>
                    </a:lnTo>
                    <a:lnTo>
                      <a:pt x="8" y="33"/>
                    </a:lnTo>
                    <a:lnTo>
                      <a:pt x="5" y="33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D7D7D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568" name="Freeform 2421"/>
              <p:cNvSpPr>
                <a:spLocks/>
              </p:cNvSpPr>
              <p:nvPr/>
            </p:nvSpPr>
            <p:spPr bwMode="auto">
              <a:xfrm>
                <a:off x="1354" y="1283"/>
                <a:ext cx="62" cy="21"/>
              </a:xfrm>
              <a:custGeom>
                <a:avLst/>
                <a:gdLst>
                  <a:gd name="T0" fmla="*/ 0 w 62"/>
                  <a:gd name="T1" fmla="*/ 15 h 21"/>
                  <a:gd name="T2" fmla="*/ 2 w 62"/>
                  <a:gd name="T3" fmla="*/ 21 h 21"/>
                  <a:gd name="T4" fmla="*/ 62 w 62"/>
                  <a:gd name="T5" fmla="*/ 6 h 21"/>
                  <a:gd name="T6" fmla="*/ 60 w 62"/>
                  <a:gd name="T7" fmla="*/ 0 h 21"/>
                  <a:gd name="T8" fmla="*/ 0 w 62"/>
                  <a:gd name="T9" fmla="*/ 15 h 2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2"/>
                  <a:gd name="T16" fmla="*/ 0 h 21"/>
                  <a:gd name="T17" fmla="*/ 62 w 62"/>
                  <a:gd name="T18" fmla="*/ 21 h 2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2" h="21">
                    <a:moveTo>
                      <a:pt x="0" y="15"/>
                    </a:moveTo>
                    <a:lnTo>
                      <a:pt x="2" y="21"/>
                    </a:lnTo>
                    <a:lnTo>
                      <a:pt x="62" y="6"/>
                    </a:lnTo>
                    <a:lnTo>
                      <a:pt x="60" y="0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569" name="Freeform 2422"/>
              <p:cNvSpPr>
                <a:spLocks/>
              </p:cNvSpPr>
              <p:nvPr/>
            </p:nvSpPr>
            <p:spPr bwMode="auto">
              <a:xfrm>
                <a:off x="1411" y="1286"/>
                <a:ext cx="11" cy="20"/>
              </a:xfrm>
              <a:custGeom>
                <a:avLst/>
                <a:gdLst>
                  <a:gd name="T0" fmla="*/ 6 w 11"/>
                  <a:gd name="T1" fmla="*/ 0 h 20"/>
                  <a:gd name="T2" fmla="*/ 0 w 11"/>
                  <a:gd name="T3" fmla="*/ 2 h 20"/>
                  <a:gd name="T4" fmla="*/ 5 w 11"/>
                  <a:gd name="T5" fmla="*/ 20 h 20"/>
                  <a:gd name="T6" fmla="*/ 11 w 11"/>
                  <a:gd name="T7" fmla="*/ 18 h 20"/>
                  <a:gd name="T8" fmla="*/ 6 w 11"/>
                  <a:gd name="T9" fmla="*/ 0 h 2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1"/>
                  <a:gd name="T16" fmla="*/ 0 h 20"/>
                  <a:gd name="T17" fmla="*/ 11 w 11"/>
                  <a:gd name="T18" fmla="*/ 20 h 2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1" h="20">
                    <a:moveTo>
                      <a:pt x="6" y="0"/>
                    </a:moveTo>
                    <a:lnTo>
                      <a:pt x="0" y="2"/>
                    </a:lnTo>
                    <a:lnTo>
                      <a:pt x="5" y="20"/>
                    </a:lnTo>
                    <a:lnTo>
                      <a:pt x="11" y="18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570" name="Freeform 2423"/>
              <p:cNvSpPr>
                <a:spLocks/>
              </p:cNvSpPr>
              <p:nvPr/>
            </p:nvSpPr>
            <p:spPr bwMode="auto">
              <a:xfrm>
                <a:off x="1411" y="1283"/>
                <a:ext cx="6" cy="6"/>
              </a:xfrm>
              <a:custGeom>
                <a:avLst/>
                <a:gdLst>
                  <a:gd name="T0" fmla="*/ 3 w 6"/>
                  <a:gd name="T1" fmla="*/ 0 h 6"/>
                  <a:gd name="T2" fmla="*/ 5 w 6"/>
                  <a:gd name="T3" fmla="*/ 0 h 6"/>
                  <a:gd name="T4" fmla="*/ 6 w 6"/>
                  <a:gd name="T5" fmla="*/ 3 h 6"/>
                  <a:gd name="T6" fmla="*/ 0 w 6"/>
                  <a:gd name="T7" fmla="*/ 5 h 6"/>
                  <a:gd name="T8" fmla="*/ 5 w 6"/>
                  <a:gd name="T9" fmla="*/ 6 h 6"/>
                  <a:gd name="T10" fmla="*/ 3 w 6"/>
                  <a:gd name="T11" fmla="*/ 0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6"/>
                  <a:gd name="T20" fmla="*/ 6 w 6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6">
                    <a:moveTo>
                      <a:pt x="3" y="0"/>
                    </a:moveTo>
                    <a:lnTo>
                      <a:pt x="5" y="0"/>
                    </a:lnTo>
                    <a:lnTo>
                      <a:pt x="6" y="3"/>
                    </a:lnTo>
                    <a:lnTo>
                      <a:pt x="0" y="5"/>
                    </a:lnTo>
                    <a:lnTo>
                      <a:pt x="5" y="6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571" name="Freeform 2424"/>
              <p:cNvSpPr>
                <a:spLocks/>
              </p:cNvSpPr>
              <p:nvPr/>
            </p:nvSpPr>
            <p:spPr bwMode="auto">
              <a:xfrm>
                <a:off x="1412" y="1303"/>
                <a:ext cx="9" cy="6"/>
              </a:xfrm>
              <a:custGeom>
                <a:avLst/>
                <a:gdLst>
                  <a:gd name="T0" fmla="*/ 9 w 9"/>
                  <a:gd name="T1" fmla="*/ 5 h 6"/>
                  <a:gd name="T2" fmla="*/ 4 w 9"/>
                  <a:gd name="T3" fmla="*/ 0 h 6"/>
                  <a:gd name="T4" fmla="*/ 0 w 9"/>
                  <a:gd name="T5" fmla="*/ 1 h 6"/>
                  <a:gd name="T6" fmla="*/ 5 w 9"/>
                  <a:gd name="T7" fmla="*/ 6 h 6"/>
                  <a:gd name="T8" fmla="*/ 9 w 9"/>
                  <a:gd name="T9" fmla="*/ 5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6"/>
                  <a:gd name="T17" fmla="*/ 9 w 9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6">
                    <a:moveTo>
                      <a:pt x="9" y="5"/>
                    </a:moveTo>
                    <a:lnTo>
                      <a:pt x="4" y="0"/>
                    </a:lnTo>
                    <a:lnTo>
                      <a:pt x="0" y="1"/>
                    </a:lnTo>
                    <a:lnTo>
                      <a:pt x="5" y="6"/>
                    </a:lnTo>
                    <a:lnTo>
                      <a:pt x="9" y="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572" name="Freeform 2425"/>
              <p:cNvSpPr>
                <a:spLocks/>
              </p:cNvSpPr>
              <p:nvPr/>
            </p:nvSpPr>
            <p:spPr bwMode="auto">
              <a:xfrm>
                <a:off x="1416" y="1303"/>
                <a:ext cx="6" cy="5"/>
              </a:xfrm>
              <a:custGeom>
                <a:avLst/>
                <a:gdLst>
                  <a:gd name="T0" fmla="*/ 6 w 6"/>
                  <a:gd name="T1" fmla="*/ 1 h 5"/>
                  <a:gd name="T2" fmla="*/ 6 w 6"/>
                  <a:gd name="T3" fmla="*/ 3 h 5"/>
                  <a:gd name="T4" fmla="*/ 5 w 6"/>
                  <a:gd name="T5" fmla="*/ 5 h 5"/>
                  <a:gd name="T6" fmla="*/ 0 w 6"/>
                  <a:gd name="T7" fmla="*/ 0 h 5"/>
                  <a:gd name="T8" fmla="*/ 0 w 6"/>
                  <a:gd name="T9" fmla="*/ 3 h 5"/>
                  <a:gd name="T10" fmla="*/ 6 w 6"/>
                  <a:gd name="T11" fmla="*/ 1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5"/>
                  <a:gd name="T20" fmla="*/ 6 w 6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5">
                    <a:moveTo>
                      <a:pt x="6" y="1"/>
                    </a:moveTo>
                    <a:lnTo>
                      <a:pt x="6" y="3"/>
                    </a:lnTo>
                    <a:lnTo>
                      <a:pt x="5" y="5"/>
                    </a:lnTo>
                    <a:lnTo>
                      <a:pt x="0" y="0"/>
                    </a:lnTo>
                    <a:lnTo>
                      <a:pt x="0" y="3"/>
                    </a:lnTo>
                    <a:lnTo>
                      <a:pt x="6" y="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573" name="Freeform 2426"/>
              <p:cNvSpPr>
                <a:spLocks/>
              </p:cNvSpPr>
              <p:nvPr/>
            </p:nvSpPr>
            <p:spPr bwMode="auto">
              <a:xfrm>
                <a:off x="1361" y="1304"/>
                <a:ext cx="56" cy="19"/>
              </a:xfrm>
              <a:custGeom>
                <a:avLst/>
                <a:gdLst>
                  <a:gd name="T0" fmla="*/ 56 w 56"/>
                  <a:gd name="T1" fmla="*/ 5 h 19"/>
                  <a:gd name="T2" fmla="*/ 53 w 56"/>
                  <a:gd name="T3" fmla="*/ 0 h 19"/>
                  <a:gd name="T4" fmla="*/ 0 w 56"/>
                  <a:gd name="T5" fmla="*/ 14 h 19"/>
                  <a:gd name="T6" fmla="*/ 3 w 56"/>
                  <a:gd name="T7" fmla="*/ 19 h 19"/>
                  <a:gd name="T8" fmla="*/ 56 w 56"/>
                  <a:gd name="T9" fmla="*/ 5 h 1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6"/>
                  <a:gd name="T16" fmla="*/ 0 h 19"/>
                  <a:gd name="T17" fmla="*/ 56 w 56"/>
                  <a:gd name="T18" fmla="*/ 19 h 1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6" h="19">
                    <a:moveTo>
                      <a:pt x="56" y="5"/>
                    </a:moveTo>
                    <a:lnTo>
                      <a:pt x="53" y="0"/>
                    </a:lnTo>
                    <a:lnTo>
                      <a:pt x="0" y="14"/>
                    </a:lnTo>
                    <a:lnTo>
                      <a:pt x="3" y="19"/>
                    </a:lnTo>
                    <a:lnTo>
                      <a:pt x="56" y="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574" name="Freeform 2427"/>
              <p:cNvSpPr>
                <a:spLocks/>
              </p:cNvSpPr>
              <p:nvPr/>
            </p:nvSpPr>
            <p:spPr bwMode="auto">
              <a:xfrm>
                <a:off x="1412" y="1304"/>
                <a:ext cx="5" cy="5"/>
              </a:xfrm>
              <a:custGeom>
                <a:avLst/>
                <a:gdLst>
                  <a:gd name="T0" fmla="*/ 5 w 5"/>
                  <a:gd name="T1" fmla="*/ 5 h 5"/>
                  <a:gd name="T2" fmla="*/ 2 w 5"/>
                  <a:gd name="T3" fmla="*/ 0 h 5"/>
                  <a:gd name="T4" fmla="*/ 0 w 5"/>
                  <a:gd name="T5" fmla="*/ 0 h 5"/>
                  <a:gd name="T6" fmla="*/ 5 w 5"/>
                  <a:gd name="T7" fmla="*/ 5 h 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5"/>
                  <a:gd name="T14" fmla="*/ 5 w 5"/>
                  <a:gd name="T15" fmla="*/ 5 h 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5">
                    <a:moveTo>
                      <a:pt x="5" y="5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5" y="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575" name="Rectangle 2428"/>
              <p:cNvSpPr>
                <a:spLocks noChangeArrowheads="1"/>
              </p:cNvSpPr>
              <p:nvPr/>
            </p:nvSpPr>
            <p:spPr bwMode="auto">
              <a:xfrm>
                <a:off x="1359" y="1318"/>
                <a:ext cx="3" cy="5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576" name="Freeform 2429"/>
              <p:cNvSpPr>
                <a:spLocks/>
              </p:cNvSpPr>
              <p:nvPr/>
            </p:nvSpPr>
            <p:spPr bwMode="auto">
              <a:xfrm>
                <a:off x="1361" y="1318"/>
                <a:ext cx="3" cy="5"/>
              </a:xfrm>
              <a:custGeom>
                <a:avLst/>
                <a:gdLst>
                  <a:gd name="T0" fmla="*/ 3 w 3"/>
                  <a:gd name="T1" fmla="*/ 5 h 5"/>
                  <a:gd name="T2" fmla="*/ 1 w 3"/>
                  <a:gd name="T3" fmla="*/ 5 h 5"/>
                  <a:gd name="T4" fmla="*/ 1 w 3"/>
                  <a:gd name="T5" fmla="*/ 0 h 5"/>
                  <a:gd name="T6" fmla="*/ 0 w 3"/>
                  <a:gd name="T7" fmla="*/ 0 h 5"/>
                  <a:gd name="T8" fmla="*/ 3 w 3"/>
                  <a:gd name="T9" fmla="*/ 5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5"/>
                  <a:gd name="T17" fmla="*/ 3 w 3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5">
                    <a:moveTo>
                      <a:pt x="3" y="5"/>
                    </a:moveTo>
                    <a:lnTo>
                      <a:pt x="1" y="5"/>
                    </a:lnTo>
                    <a:lnTo>
                      <a:pt x="1" y="0"/>
                    </a:lnTo>
                    <a:lnTo>
                      <a:pt x="0" y="0"/>
                    </a:lnTo>
                    <a:lnTo>
                      <a:pt x="3" y="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577" name="Freeform 2430"/>
              <p:cNvSpPr>
                <a:spLocks/>
              </p:cNvSpPr>
              <p:nvPr/>
            </p:nvSpPr>
            <p:spPr bwMode="auto">
              <a:xfrm>
                <a:off x="1351" y="1299"/>
                <a:ext cx="10" cy="22"/>
              </a:xfrm>
              <a:custGeom>
                <a:avLst/>
                <a:gdLst>
                  <a:gd name="T0" fmla="*/ 5 w 10"/>
                  <a:gd name="T1" fmla="*/ 22 h 22"/>
                  <a:gd name="T2" fmla="*/ 10 w 10"/>
                  <a:gd name="T3" fmla="*/ 19 h 22"/>
                  <a:gd name="T4" fmla="*/ 5 w 10"/>
                  <a:gd name="T5" fmla="*/ 0 h 22"/>
                  <a:gd name="T6" fmla="*/ 0 w 10"/>
                  <a:gd name="T7" fmla="*/ 4 h 22"/>
                  <a:gd name="T8" fmla="*/ 5 w 10"/>
                  <a:gd name="T9" fmla="*/ 22 h 2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22"/>
                  <a:gd name="T17" fmla="*/ 10 w 10"/>
                  <a:gd name="T18" fmla="*/ 22 h 2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22">
                    <a:moveTo>
                      <a:pt x="5" y="22"/>
                    </a:moveTo>
                    <a:lnTo>
                      <a:pt x="10" y="19"/>
                    </a:lnTo>
                    <a:lnTo>
                      <a:pt x="5" y="0"/>
                    </a:lnTo>
                    <a:lnTo>
                      <a:pt x="0" y="4"/>
                    </a:lnTo>
                    <a:lnTo>
                      <a:pt x="5" y="2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578" name="Freeform 2431"/>
              <p:cNvSpPr>
                <a:spLocks/>
              </p:cNvSpPr>
              <p:nvPr/>
            </p:nvSpPr>
            <p:spPr bwMode="auto">
              <a:xfrm>
                <a:off x="1356" y="1318"/>
                <a:ext cx="5" cy="5"/>
              </a:xfrm>
              <a:custGeom>
                <a:avLst/>
                <a:gdLst>
                  <a:gd name="T0" fmla="*/ 3 w 5"/>
                  <a:gd name="T1" fmla="*/ 5 h 5"/>
                  <a:gd name="T2" fmla="*/ 0 w 5"/>
                  <a:gd name="T3" fmla="*/ 5 h 5"/>
                  <a:gd name="T4" fmla="*/ 0 w 5"/>
                  <a:gd name="T5" fmla="*/ 3 h 5"/>
                  <a:gd name="T6" fmla="*/ 5 w 5"/>
                  <a:gd name="T7" fmla="*/ 0 h 5"/>
                  <a:gd name="T8" fmla="*/ 3 w 5"/>
                  <a:gd name="T9" fmla="*/ 0 h 5"/>
                  <a:gd name="T10" fmla="*/ 3 w 5"/>
                  <a:gd name="T11" fmla="*/ 5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5"/>
                  <a:gd name="T20" fmla="*/ 5 w 5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5">
                    <a:moveTo>
                      <a:pt x="3" y="5"/>
                    </a:moveTo>
                    <a:lnTo>
                      <a:pt x="0" y="5"/>
                    </a:lnTo>
                    <a:lnTo>
                      <a:pt x="0" y="3"/>
                    </a:lnTo>
                    <a:lnTo>
                      <a:pt x="5" y="0"/>
                    </a:lnTo>
                    <a:lnTo>
                      <a:pt x="3" y="0"/>
                    </a:lnTo>
                    <a:lnTo>
                      <a:pt x="3" y="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579" name="Freeform 2432"/>
              <p:cNvSpPr>
                <a:spLocks/>
              </p:cNvSpPr>
              <p:nvPr/>
            </p:nvSpPr>
            <p:spPr bwMode="auto">
              <a:xfrm>
                <a:off x="1349" y="1298"/>
                <a:ext cx="7" cy="6"/>
              </a:xfrm>
              <a:custGeom>
                <a:avLst/>
                <a:gdLst>
                  <a:gd name="T0" fmla="*/ 2 w 7"/>
                  <a:gd name="T1" fmla="*/ 5 h 6"/>
                  <a:gd name="T2" fmla="*/ 0 w 7"/>
                  <a:gd name="T3" fmla="*/ 1 h 6"/>
                  <a:gd name="T4" fmla="*/ 5 w 7"/>
                  <a:gd name="T5" fmla="*/ 0 h 6"/>
                  <a:gd name="T6" fmla="*/ 7 w 7"/>
                  <a:gd name="T7" fmla="*/ 6 h 6"/>
                  <a:gd name="T8" fmla="*/ 7 w 7"/>
                  <a:gd name="T9" fmla="*/ 1 h 6"/>
                  <a:gd name="T10" fmla="*/ 2 w 7"/>
                  <a:gd name="T11" fmla="*/ 5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"/>
                  <a:gd name="T19" fmla="*/ 0 h 6"/>
                  <a:gd name="T20" fmla="*/ 7 w 7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" h="6">
                    <a:moveTo>
                      <a:pt x="2" y="5"/>
                    </a:moveTo>
                    <a:lnTo>
                      <a:pt x="0" y="1"/>
                    </a:lnTo>
                    <a:lnTo>
                      <a:pt x="5" y="0"/>
                    </a:lnTo>
                    <a:lnTo>
                      <a:pt x="7" y="6"/>
                    </a:lnTo>
                    <a:lnTo>
                      <a:pt x="7" y="1"/>
                    </a:lnTo>
                    <a:lnTo>
                      <a:pt x="2" y="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580" name="Freeform 2433"/>
              <p:cNvSpPr>
                <a:spLocks/>
              </p:cNvSpPr>
              <p:nvPr/>
            </p:nvSpPr>
            <p:spPr bwMode="auto">
              <a:xfrm>
                <a:off x="1366" y="1298"/>
                <a:ext cx="11" cy="20"/>
              </a:xfrm>
              <a:custGeom>
                <a:avLst/>
                <a:gdLst>
                  <a:gd name="T0" fmla="*/ 6 w 11"/>
                  <a:gd name="T1" fmla="*/ 0 h 20"/>
                  <a:gd name="T2" fmla="*/ 0 w 11"/>
                  <a:gd name="T3" fmla="*/ 1 h 20"/>
                  <a:gd name="T4" fmla="*/ 5 w 11"/>
                  <a:gd name="T5" fmla="*/ 20 h 20"/>
                  <a:gd name="T6" fmla="*/ 11 w 11"/>
                  <a:gd name="T7" fmla="*/ 18 h 20"/>
                  <a:gd name="T8" fmla="*/ 6 w 11"/>
                  <a:gd name="T9" fmla="*/ 0 h 2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1"/>
                  <a:gd name="T16" fmla="*/ 0 h 20"/>
                  <a:gd name="T17" fmla="*/ 11 w 11"/>
                  <a:gd name="T18" fmla="*/ 20 h 2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1" h="20">
                    <a:moveTo>
                      <a:pt x="6" y="0"/>
                    </a:moveTo>
                    <a:lnTo>
                      <a:pt x="0" y="1"/>
                    </a:lnTo>
                    <a:lnTo>
                      <a:pt x="5" y="20"/>
                    </a:lnTo>
                    <a:lnTo>
                      <a:pt x="11" y="18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581" name="Freeform 2434"/>
              <p:cNvSpPr>
                <a:spLocks/>
              </p:cNvSpPr>
              <p:nvPr/>
            </p:nvSpPr>
            <p:spPr bwMode="auto">
              <a:xfrm>
                <a:off x="1396" y="1291"/>
                <a:ext cx="11" cy="20"/>
              </a:xfrm>
              <a:custGeom>
                <a:avLst/>
                <a:gdLst>
                  <a:gd name="T0" fmla="*/ 6 w 11"/>
                  <a:gd name="T1" fmla="*/ 0 h 20"/>
                  <a:gd name="T2" fmla="*/ 0 w 11"/>
                  <a:gd name="T3" fmla="*/ 2 h 20"/>
                  <a:gd name="T4" fmla="*/ 5 w 11"/>
                  <a:gd name="T5" fmla="*/ 20 h 20"/>
                  <a:gd name="T6" fmla="*/ 11 w 11"/>
                  <a:gd name="T7" fmla="*/ 18 h 20"/>
                  <a:gd name="T8" fmla="*/ 6 w 11"/>
                  <a:gd name="T9" fmla="*/ 0 h 2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1"/>
                  <a:gd name="T16" fmla="*/ 0 h 20"/>
                  <a:gd name="T17" fmla="*/ 11 w 11"/>
                  <a:gd name="T18" fmla="*/ 20 h 2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1" h="20">
                    <a:moveTo>
                      <a:pt x="6" y="0"/>
                    </a:moveTo>
                    <a:lnTo>
                      <a:pt x="0" y="2"/>
                    </a:lnTo>
                    <a:lnTo>
                      <a:pt x="5" y="20"/>
                    </a:lnTo>
                    <a:lnTo>
                      <a:pt x="11" y="18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582" name="Freeform 2435"/>
              <p:cNvSpPr>
                <a:spLocks/>
              </p:cNvSpPr>
              <p:nvPr/>
            </p:nvSpPr>
            <p:spPr bwMode="auto">
              <a:xfrm>
                <a:off x="1404" y="1299"/>
                <a:ext cx="7" cy="9"/>
              </a:xfrm>
              <a:custGeom>
                <a:avLst/>
                <a:gdLst>
                  <a:gd name="T0" fmla="*/ 2 w 7"/>
                  <a:gd name="T1" fmla="*/ 9 h 9"/>
                  <a:gd name="T2" fmla="*/ 7 w 7"/>
                  <a:gd name="T3" fmla="*/ 9 h 9"/>
                  <a:gd name="T4" fmla="*/ 5 w 7"/>
                  <a:gd name="T5" fmla="*/ 0 h 9"/>
                  <a:gd name="T6" fmla="*/ 0 w 7"/>
                  <a:gd name="T7" fmla="*/ 0 h 9"/>
                  <a:gd name="T8" fmla="*/ 2 w 7"/>
                  <a:gd name="T9" fmla="*/ 9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2" y="9"/>
                    </a:moveTo>
                    <a:lnTo>
                      <a:pt x="7" y="9"/>
                    </a:lnTo>
                    <a:lnTo>
                      <a:pt x="5" y="0"/>
                    </a:lnTo>
                    <a:lnTo>
                      <a:pt x="0" y="0"/>
                    </a:lnTo>
                    <a:lnTo>
                      <a:pt x="2" y="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583" name="Freeform 2436"/>
              <p:cNvSpPr>
                <a:spLocks/>
              </p:cNvSpPr>
              <p:nvPr/>
            </p:nvSpPr>
            <p:spPr bwMode="auto">
              <a:xfrm>
                <a:off x="1407" y="1294"/>
                <a:ext cx="7" cy="9"/>
              </a:xfrm>
              <a:custGeom>
                <a:avLst/>
                <a:gdLst>
                  <a:gd name="T0" fmla="*/ 0 w 7"/>
                  <a:gd name="T1" fmla="*/ 2 h 9"/>
                  <a:gd name="T2" fmla="*/ 2 w 7"/>
                  <a:gd name="T3" fmla="*/ 9 h 9"/>
                  <a:gd name="T4" fmla="*/ 7 w 7"/>
                  <a:gd name="T5" fmla="*/ 7 h 9"/>
                  <a:gd name="T6" fmla="*/ 5 w 7"/>
                  <a:gd name="T7" fmla="*/ 0 h 9"/>
                  <a:gd name="T8" fmla="*/ 0 w 7"/>
                  <a:gd name="T9" fmla="*/ 2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0" y="2"/>
                    </a:moveTo>
                    <a:lnTo>
                      <a:pt x="2" y="9"/>
                    </a:lnTo>
                    <a:lnTo>
                      <a:pt x="7" y="7"/>
                    </a:lnTo>
                    <a:lnTo>
                      <a:pt x="5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584" name="Freeform 2437"/>
              <p:cNvSpPr>
                <a:spLocks/>
              </p:cNvSpPr>
              <p:nvPr/>
            </p:nvSpPr>
            <p:spPr bwMode="auto">
              <a:xfrm>
                <a:off x="1404" y="1296"/>
                <a:ext cx="5" cy="7"/>
              </a:xfrm>
              <a:custGeom>
                <a:avLst/>
                <a:gdLst>
                  <a:gd name="T0" fmla="*/ 0 w 5"/>
                  <a:gd name="T1" fmla="*/ 3 h 7"/>
                  <a:gd name="T2" fmla="*/ 0 w 5"/>
                  <a:gd name="T3" fmla="*/ 2 h 7"/>
                  <a:gd name="T4" fmla="*/ 3 w 5"/>
                  <a:gd name="T5" fmla="*/ 0 h 7"/>
                  <a:gd name="T6" fmla="*/ 5 w 5"/>
                  <a:gd name="T7" fmla="*/ 7 h 7"/>
                  <a:gd name="T8" fmla="*/ 5 w 5"/>
                  <a:gd name="T9" fmla="*/ 3 h 7"/>
                  <a:gd name="T10" fmla="*/ 0 w 5"/>
                  <a:gd name="T11" fmla="*/ 3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7"/>
                  <a:gd name="T20" fmla="*/ 5 w 5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7">
                    <a:moveTo>
                      <a:pt x="0" y="3"/>
                    </a:moveTo>
                    <a:lnTo>
                      <a:pt x="0" y="2"/>
                    </a:lnTo>
                    <a:lnTo>
                      <a:pt x="3" y="0"/>
                    </a:lnTo>
                    <a:lnTo>
                      <a:pt x="5" y="7"/>
                    </a:lnTo>
                    <a:lnTo>
                      <a:pt x="5" y="3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585" name="Freeform 2438"/>
              <p:cNvSpPr>
                <a:spLocks/>
              </p:cNvSpPr>
              <p:nvPr/>
            </p:nvSpPr>
            <p:spPr bwMode="auto">
              <a:xfrm>
                <a:off x="1409" y="1298"/>
                <a:ext cx="8" cy="10"/>
              </a:xfrm>
              <a:custGeom>
                <a:avLst/>
                <a:gdLst>
                  <a:gd name="T0" fmla="*/ 7 w 8"/>
                  <a:gd name="T1" fmla="*/ 0 h 10"/>
                  <a:gd name="T2" fmla="*/ 0 w 8"/>
                  <a:gd name="T3" fmla="*/ 1 h 10"/>
                  <a:gd name="T4" fmla="*/ 2 w 8"/>
                  <a:gd name="T5" fmla="*/ 10 h 10"/>
                  <a:gd name="T6" fmla="*/ 8 w 8"/>
                  <a:gd name="T7" fmla="*/ 8 h 10"/>
                  <a:gd name="T8" fmla="*/ 7 w 8"/>
                  <a:gd name="T9" fmla="*/ 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"/>
                  <a:gd name="T16" fmla="*/ 0 h 10"/>
                  <a:gd name="T17" fmla="*/ 8 w 8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" h="10">
                    <a:moveTo>
                      <a:pt x="7" y="0"/>
                    </a:moveTo>
                    <a:lnTo>
                      <a:pt x="0" y="1"/>
                    </a:lnTo>
                    <a:lnTo>
                      <a:pt x="2" y="10"/>
                    </a:lnTo>
                    <a:lnTo>
                      <a:pt x="8" y="8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586" name="Freeform 2439"/>
              <p:cNvSpPr>
                <a:spLocks/>
              </p:cNvSpPr>
              <p:nvPr/>
            </p:nvSpPr>
            <p:spPr bwMode="auto">
              <a:xfrm>
                <a:off x="1409" y="1294"/>
                <a:ext cx="7" cy="7"/>
              </a:xfrm>
              <a:custGeom>
                <a:avLst/>
                <a:gdLst>
                  <a:gd name="T0" fmla="*/ 3 w 7"/>
                  <a:gd name="T1" fmla="*/ 0 h 7"/>
                  <a:gd name="T2" fmla="*/ 5 w 7"/>
                  <a:gd name="T3" fmla="*/ 0 h 7"/>
                  <a:gd name="T4" fmla="*/ 7 w 7"/>
                  <a:gd name="T5" fmla="*/ 4 h 7"/>
                  <a:gd name="T6" fmla="*/ 0 w 7"/>
                  <a:gd name="T7" fmla="*/ 5 h 7"/>
                  <a:gd name="T8" fmla="*/ 5 w 7"/>
                  <a:gd name="T9" fmla="*/ 7 h 7"/>
                  <a:gd name="T10" fmla="*/ 3 w 7"/>
                  <a:gd name="T11" fmla="*/ 0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"/>
                  <a:gd name="T19" fmla="*/ 0 h 7"/>
                  <a:gd name="T20" fmla="*/ 7 w 7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" h="7">
                    <a:moveTo>
                      <a:pt x="3" y="0"/>
                    </a:moveTo>
                    <a:lnTo>
                      <a:pt x="5" y="0"/>
                    </a:lnTo>
                    <a:lnTo>
                      <a:pt x="7" y="4"/>
                    </a:lnTo>
                    <a:lnTo>
                      <a:pt x="0" y="5"/>
                    </a:lnTo>
                    <a:lnTo>
                      <a:pt x="5" y="7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587" name="Rectangle 2440"/>
              <p:cNvSpPr>
                <a:spLocks noChangeArrowheads="1"/>
              </p:cNvSpPr>
              <p:nvPr/>
            </p:nvSpPr>
            <p:spPr bwMode="auto">
              <a:xfrm>
                <a:off x="1288" y="1359"/>
                <a:ext cx="5" cy="2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588" name="Freeform 2441"/>
              <p:cNvSpPr>
                <a:spLocks/>
              </p:cNvSpPr>
              <p:nvPr/>
            </p:nvSpPr>
            <p:spPr bwMode="auto">
              <a:xfrm>
                <a:off x="1291" y="1349"/>
                <a:ext cx="23" cy="14"/>
              </a:xfrm>
              <a:custGeom>
                <a:avLst/>
                <a:gdLst>
                  <a:gd name="T0" fmla="*/ 0 w 23"/>
                  <a:gd name="T1" fmla="*/ 7 h 14"/>
                  <a:gd name="T2" fmla="*/ 2 w 23"/>
                  <a:gd name="T3" fmla="*/ 14 h 14"/>
                  <a:gd name="T4" fmla="*/ 23 w 23"/>
                  <a:gd name="T5" fmla="*/ 7 h 14"/>
                  <a:gd name="T6" fmla="*/ 22 w 23"/>
                  <a:gd name="T7" fmla="*/ 0 h 14"/>
                  <a:gd name="T8" fmla="*/ 0 w 23"/>
                  <a:gd name="T9" fmla="*/ 7 h 1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"/>
                  <a:gd name="T16" fmla="*/ 0 h 14"/>
                  <a:gd name="T17" fmla="*/ 23 w 23"/>
                  <a:gd name="T18" fmla="*/ 14 h 1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" h="14">
                    <a:moveTo>
                      <a:pt x="0" y="7"/>
                    </a:moveTo>
                    <a:lnTo>
                      <a:pt x="2" y="14"/>
                    </a:lnTo>
                    <a:lnTo>
                      <a:pt x="23" y="7"/>
                    </a:lnTo>
                    <a:lnTo>
                      <a:pt x="22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589" name="Freeform 2442"/>
              <p:cNvSpPr>
                <a:spLocks/>
              </p:cNvSpPr>
              <p:nvPr/>
            </p:nvSpPr>
            <p:spPr bwMode="auto">
              <a:xfrm>
                <a:off x="1288" y="1356"/>
                <a:ext cx="5" cy="7"/>
              </a:xfrm>
              <a:custGeom>
                <a:avLst/>
                <a:gdLst>
                  <a:gd name="T0" fmla="*/ 0 w 5"/>
                  <a:gd name="T1" fmla="*/ 3 h 7"/>
                  <a:gd name="T2" fmla="*/ 0 w 5"/>
                  <a:gd name="T3" fmla="*/ 2 h 7"/>
                  <a:gd name="T4" fmla="*/ 3 w 5"/>
                  <a:gd name="T5" fmla="*/ 0 h 7"/>
                  <a:gd name="T6" fmla="*/ 5 w 5"/>
                  <a:gd name="T7" fmla="*/ 7 h 7"/>
                  <a:gd name="T8" fmla="*/ 5 w 5"/>
                  <a:gd name="T9" fmla="*/ 3 h 7"/>
                  <a:gd name="T10" fmla="*/ 0 w 5"/>
                  <a:gd name="T11" fmla="*/ 3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7"/>
                  <a:gd name="T20" fmla="*/ 5 w 5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7">
                    <a:moveTo>
                      <a:pt x="0" y="3"/>
                    </a:moveTo>
                    <a:lnTo>
                      <a:pt x="0" y="2"/>
                    </a:lnTo>
                    <a:lnTo>
                      <a:pt x="3" y="0"/>
                    </a:lnTo>
                    <a:lnTo>
                      <a:pt x="5" y="7"/>
                    </a:lnTo>
                    <a:lnTo>
                      <a:pt x="5" y="3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590" name="Freeform 2443"/>
              <p:cNvSpPr>
                <a:spLocks/>
              </p:cNvSpPr>
              <p:nvPr/>
            </p:nvSpPr>
            <p:spPr bwMode="auto">
              <a:xfrm>
                <a:off x="1309" y="1346"/>
                <a:ext cx="9" cy="10"/>
              </a:xfrm>
              <a:custGeom>
                <a:avLst/>
                <a:gdLst>
                  <a:gd name="T0" fmla="*/ 0 w 9"/>
                  <a:gd name="T1" fmla="*/ 5 h 10"/>
                  <a:gd name="T2" fmla="*/ 2 w 9"/>
                  <a:gd name="T3" fmla="*/ 5 h 10"/>
                  <a:gd name="T4" fmla="*/ 4 w 9"/>
                  <a:gd name="T5" fmla="*/ 0 h 10"/>
                  <a:gd name="T6" fmla="*/ 9 w 9"/>
                  <a:gd name="T7" fmla="*/ 5 h 10"/>
                  <a:gd name="T8" fmla="*/ 7 w 9"/>
                  <a:gd name="T9" fmla="*/ 10 h 10"/>
                  <a:gd name="T10" fmla="*/ 5 w 9"/>
                  <a:gd name="T11" fmla="*/ 10 h 10"/>
                  <a:gd name="T12" fmla="*/ 0 w 9"/>
                  <a:gd name="T13" fmla="*/ 5 h 1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9"/>
                  <a:gd name="T22" fmla="*/ 0 h 10"/>
                  <a:gd name="T23" fmla="*/ 9 w 9"/>
                  <a:gd name="T24" fmla="*/ 10 h 10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9" h="10">
                    <a:moveTo>
                      <a:pt x="0" y="5"/>
                    </a:moveTo>
                    <a:lnTo>
                      <a:pt x="2" y="5"/>
                    </a:lnTo>
                    <a:lnTo>
                      <a:pt x="4" y="0"/>
                    </a:lnTo>
                    <a:lnTo>
                      <a:pt x="9" y="5"/>
                    </a:lnTo>
                    <a:lnTo>
                      <a:pt x="7" y="10"/>
                    </a:lnTo>
                    <a:lnTo>
                      <a:pt x="5" y="10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591" name="Freeform 2444"/>
              <p:cNvSpPr>
                <a:spLocks/>
              </p:cNvSpPr>
              <p:nvPr/>
            </p:nvSpPr>
            <p:spPr bwMode="auto">
              <a:xfrm>
                <a:off x="1309" y="1349"/>
                <a:ext cx="5" cy="7"/>
              </a:xfrm>
              <a:custGeom>
                <a:avLst/>
                <a:gdLst>
                  <a:gd name="T0" fmla="*/ 5 w 5"/>
                  <a:gd name="T1" fmla="*/ 7 h 7"/>
                  <a:gd name="T2" fmla="*/ 0 w 5"/>
                  <a:gd name="T3" fmla="*/ 2 h 7"/>
                  <a:gd name="T4" fmla="*/ 4 w 5"/>
                  <a:gd name="T5" fmla="*/ 0 h 7"/>
                  <a:gd name="T6" fmla="*/ 5 w 5"/>
                  <a:gd name="T7" fmla="*/ 7 h 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7"/>
                  <a:gd name="T14" fmla="*/ 5 w 5"/>
                  <a:gd name="T15" fmla="*/ 7 h 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7">
                    <a:moveTo>
                      <a:pt x="5" y="7"/>
                    </a:moveTo>
                    <a:lnTo>
                      <a:pt x="0" y="2"/>
                    </a:lnTo>
                    <a:lnTo>
                      <a:pt x="4" y="0"/>
                    </a:lnTo>
                    <a:lnTo>
                      <a:pt x="5" y="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592" name="Rectangle 2445"/>
              <p:cNvSpPr>
                <a:spLocks noChangeArrowheads="1"/>
              </p:cNvSpPr>
              <p:nvPr/>
            </p:nvSpPr>
            <p:spPr bwMode="auto">
              <a:xfrm>
                <a:off x="1313" y="1313"/>
                <a:ext cx="6" cy="35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593" name="Freeform 2446"/>
              <p:cNvSpPr>
                <a:spLocks/>
              </p:cNvSpPr>
              <p:nvPr/>
            </p:nvSpPr>
            <p:spPr bwMode="auto">
              <a:xfrm>
                <a:off x="1313" y="1346"/>
                <a:ext cx="6" cy="5"/>
              </a:xfrm>
              <a:custGeom>
                <a:avLst/>
                <a:gdLst>
                  <a:gd name="T0" fmla="*/ 5 w 6"/>
                  <a:gd name="T1" fmla="*/ 5 h 5"/>
                  <a:gd name="T2" fmla="*/ 6 w 6"/>
                  <a:gd name="T3" fmla="*/ 3 h 5"/>
                  <a:gd name="T4" fmla="*/ 6 w 6"/>
                  <a:gd name="T5" fmla="*/ 2 h 5"/>
                  <a:gd name="T6" fmla="*/ 0 w 6"/>
                  <a:gd name="T7" fmla="*/ 2 h 5"/>
                  <a:gd name="T8" fmla="*/ 0 w 6"/>
                  <a:gd name="T9" fmla="*/ 0 h 5"/>
                  <a:gd name="T10" fmla="*/ 5 w 6"/>
                  <a:gd name="T11" fmla="*/ 5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5"/>
                  <a:gd name="T20" fmla="*/ 6 w 6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5">
                    <a:moveTo>
                      <a:pt x="5" y="5"/>
                    </a:moveTo>
                    <a:lnTo>
                      <a:pt x="6" y="3"/>
                    </a:lnTo>
                    <a:lnTo>
                      <a:pt x="6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5" y="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594" name="Freeform 2447"/>
              <p:cNvSpPr>
                <a:spLocks/>
              </p:cNvSpPr>
              <p:nvPr/>
            </p:nvSpPr>
            <p:spPr bwMode="auto">
              <a:xfrm>
                <a:off x="1313" y="1299"/>
                <a:ext cx="13" cy="15"/>
              </a:xfrm>
              <a:custGeom>
                <a:avLst/>
                <a:gdLst>
                  <a:gd name="T0" fmla="*/ 0 w 13"/>
                  <a:gd name="T1" fmla="*/ 12 h 15"/>
                  <a:gd name="T2" fmla="*/ 0 w 13"/>
                  <a:gd name="T3" fmla="*/ 7 h 15"/>
                  <a:gd name="T4" fmla="*/ 8 w 13"/>
                  <a:gd name="T5" fmla="*/ 0 h 15"/>
                  <a:gd name="T6" fmla="*/ 13 w 13"/>
                  <a:gd name="T7" fmla="*/ 5 h 15"/>
                  <a:gd name="T8" fmla="*/ 5 w 13"/>
                  <a:gd name="T9" fmla="*/ 12 h 15"/>
                  <a:gd name="T10" fmla="*/ 5 w 13"/>
                  <a:gd name="T11" fmla="*/ 15 h 15"/>
                  <a:gd name="T12" fmla="*/ 0 w 13"/>
                  <a:gd name="T13" fmla="*/ 12 h 1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3"/>
                  <a:gd name="T22" fmla="*/ 0 h 15"/>
                  <a:gd name="T23" fmla="*/ 13 w 13"/>
                  <a:gd name="T24" fmla="*/ 15 h 15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3" h="15">
                    <a:moveTo>
                      <a:pt x="0" y="12"/>
                    </a:moveTo>
                    <a:lnTo>
                      <a:pt x="0" y="7"/>
                    </a:lnTo>
                    <a:lnTo>
                      <a:pt x="8" y="0"/>
                    </a:lnTo>
                    <a:lnTo>
                      <a:pt x="13" y="5"/>
                    </a:lnTo>
                    <a:lnTo>
                      <a:pt x="5" y="12"/>
                    </a:lnTo>
                    <a:lnTo>
                      <a:pt x="5" y="15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595" name="Freeform 2448"/>
              <p:cNvSpPr>
                <a:spLocks/>
              </p:cNvSpPr>
              <p:nvPr/>
            </p:nvSpPr>
            <p:spPr bwMode="auto">
              <a:xfrm>
                <a:off x="1313" y="1311"/>
                <a:ext cx="6" cy="3"/>
              </a:xfrm>
              <a:custGeom>
                <a:avLst/>
                <a:gdLst>
                  <a:gd name="T0" fmla="*/ 0 w 6"/>
                  <a:gd name="T1" fmla="*/ 2 h 3"/>
                  <a:gd name="T2" fmla="*/ 0 w 6"/>
                  <a:gd name="T3" fmla="*/ 0 h 3"/>
                  <a:gd name="T4" fmla="*/ 5 w 6"/>
                  <a:gd name="T5" fmla="*/ 3 h 3"/>
                  <a:gd name="T6" fmla="*/ 6 w 6"/>
                  <a:gd name="T7" fmla="*/ 2 h 3"/>
                  <a:gd name="T8" fmla="*/ 0 w 6"/>
                  <a:gd name="T9" fmla="*/ 2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3"/>
                  <a:gd name="T17" fmla="*/ 6 w 6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3">
                    <a:moveTo>
                      <a:pt x="0" y="2"/>
                    </a:moveTo>
                    <a:lnTo>
                      <a:pt x="0" y="0"/>
                    </a:lnTo>
                    <a:lnTo>
                      <a:pt x="5" y="3"/>
                    </a:lnTo>
                    <a:lnTo>
                      <a:pt x="6" y="2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596" name="Freeform 2449"/>
              <p:cNvSpPr>
                <a:spLocks/>
              </p:cNvSpPr>
              <p:nvPr/>
            </p:nvSpPr>
            <p:spPr bwMode="auto">
              <a:xfrm>
                <a:off x="1324" y="1268"/>
                <a:ext cx="118" cy="36"/>
              </a:xfrm>
              <a:custGeom>
                <a:avLst/>
                <a:gdLst>
                  <a:gd name="T0" fmla="*/ 0 w 118"/>
                  <a:gd name="T1" fmla="*/ 30 h 36"/>
                  <a:gd name="T2" fmla="*/ 2 w 118"/>
                  <a:gd name="T3" fmla="*/ 36 h 36"/>
                  <a:gd name="T4" fmla="*/ 118 w 118"/>
                  <a:gd name="T5" fmla="*/ 7 h 36"/>
                  <a:gd name="T6" fmla="*/ 117 w 118"/>
                  <a:gd name="T7" fmla="*/ 0 h 36"/>
                  <a:gd name="T8" fmla="*/ 0 w 118"/>
                  <a:gd name="T9" fmla="*/ 3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18"/>
                  <a:gd name="T16" fmla="*/ 0 h 36"/>
                  <a:gd name="T17" fmla="*/ 118 w 118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18" h="36">
                    <a:moveTo>
                      <a:pt x="0" y="30"/>
                    </a:moveTo>
                    <a:lnTo>
                      <a:pt x="2" y="36"/>
                    </a:lnTo>
                    <a:lnTo>
                      <a:pt x="118" y="7"/>
                    </a:lnTo>
                    <a:lnTo>
                      <a:pt x="117" y="0"/>
                    </a:lnTo>
                    <a:lnTo>
                      <a:pt x="0" y="3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597" name="Freeform 2450"/>
              <p:cNvSpPr>
                <a:spLocks/>
              </p:cNvSpPr>
              <p:nvPr/>
            </p:nvSpPr>
            <p:spPr bwMode="auto">
              <a:xfrm>
                <a:off x="1321" y="1298"/>
                <a:ext cx="5" cy="6"/>
              </a:xfrm>
              <a:custGeom>
                <a:avLst/>
                <a:gdLst>
                  <a:gd name="T0" fmla="*/ 0 w 5"/>
                  <a:gd name="T1" fmla="*/ 1 h 6"/>
                  <a:gd name="T2" fmla="*/ 1 w 5"/>
                  <a:gd name="T3" fmla="*/ 0 h 6"/>
                  <a:gd name="T4" fmla="*/ 3 w 5"/>
                  <a:gd name="T5" fmla="*/ 0 h 6"/>
                  <a:gd name="T6" fmla="*/ 5 w 5"/>
                  <a:gd name="T7" fmla="*/ 6 h 6"/>
                  <a:gd name="T8" fmla="*/ 0 w 5"/>
                  <a:gd name="T9" fmla="*/ 1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6"/>
                  <a:gd name="T17" fmla="*/ 5 w 5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6">
                    <a:moveTo>
                      <a:pt x="0" y="1"/>
                    </a:moveTo>
                    <a:lnTo>
                      <a:pt x="1" y="0"/>
                    </a:lnTo>
                    <a:lnTo>
                      <a:pt x="3" y="0"/>
                    </a:lnTo>
                    <a:lnTo>
                      <a:pt x="5" y="6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598" name="Freeform 2451"/>
              <p:cNvSpPr>
                <a:spLocks/>
              </p:cNvSpPr>
              <p:nvPr/>
            </p:nvSpPr>
            <p:spPr bwMode="auto">
              <a:xfrm>
                <a:off x="1441" y="1266"/>
                <a:ext cx="15" cy="14"/>
              </a:xfrm>
              <a:custGeom>
                <a:avLst/>
                <a:gdLst>
                  <a:gd name="T0" fmla="*/ 0 w 15"/>
                  <a:gd name="T1" fmla="*/ 2 h 14"/>
                  <a:gd name="T2" fmla="*/ 5 w 15"/>
                  <a:gd name="T3" fmla="*/ 0 h 14"/>
                  <a:gd name="T4" fmla="*/ 10 w 15"/>
                  <a:gd name="T5" fmla="*/ 5 h 14"/>
                  <a:gd name="T6" fmla="*/ 15 w 15"/>
                  <a:gd name="T7" fmla="*/ 9 h 14"/>
                  <a:gd name="T8" fmla="*/ 10 w 15"/>
                  <a:gd name="T9" fmla="*/ 14 h 14"/>
                  <a:gd name="T10" fmla="*/ 5 w 15"/>
                  <a:gd name="T11" fmla="*/ 10 h 14"/>
                  <a:gd name="T12" fmla="*/ 3 w 15"/>
                  <a:gd name="T13" fmla="*/ 7 h 14"/>
                  <a:gd name="T14" fmla="*/ 0 w 15"/>
                  <a:gd name="T15" fmla="*/ 9 h 14"/>
                  <a:gd name="T16" fmla="*/ 0 w 15"/>
                  <a:gd name="T17" fmla="*/ 2 h 1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5"/>
                  <a:gd name="T28" fmla="*/ 0 h 14"/>
                  <a:gd name="T29" fmla="*/ 15 w 15"/>
                  <a:gd name="T30" fmla="*/ 14 h 1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5" h="14">
                    <a:moveTo>
                      <a:pt x="0" y="2"/>
                    </a:moveTo>
                    <a:lnTo>
                      <a:pt x="5" y="0"/>
                    </a:lnTo>
                    <a:lnTo>
                      <a:pt x="10" y="5"/>
                    </a:lnTo>
                    <a:lnTo>
                      <a:pt x="15" y="9"/>
                    </a:lnTo>
                    <a:lnTo>
                      <a:pt x="10" y="14"/>
                    </a:lnTo>
                    <a:lnTo>
                      <a:pt x="5" y="10"/>
                    </a:lnTo>
                    <a:lnTo>
                      <a:pt x="3" y="7"/>
                    </a:lnTo>
                    <a:lnTo>
                      <a:pt x="0" y="9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599" name="Freeform 2452"/>
              <p:cNvSpPr>
                <a:spLocks/>
              </p:cNvSpPr>
              <p:nvPr/>
            </p:nvSpPr>
            <p:spPr bwMode="auto">
              <a:xfrm>
                <a:off x="1441" y="1268"/>
                <a:ext cx="1" cy="7"/>
              </a:xfrm>
              <a:custGeom>
                <a:avLst/>
                <a:gdLst>
                  <a:gd name="T0" fmla="*/ 0 w 1"/>
                  <a:gd name="T1" fmla="*/ 0 h 7"/>
                  <a:gd name="T2" fmla="*/ 0 w 1"/>
                  <a:gd name="T3" fmla="*/ 7 h 7"/>
                  <a:gd name="T4" fmla="*/ 1 w 1"/>
                  <a:gd name="T5" fmla="*/ 7 h 7"/>
                  <a:gd name="T6" fmla="*/ 0 w 1"/>
                  <a:gd name="T7" fmla="*/ 0 h 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"/>
                  <a:gd name="T13" fmla="*/ 0 h 7"/>
                  <a:gd name="T14" fmla="*/ 1 w 1"/>
                  <a:gd name="T15" fmla="*/ 7 h 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" h="7">
                    <a:moveTo>
                      <a:pt x="0" y="0"/>
                    </a:moveTo>
                    <a:lnTo>
                      <a:pt x="0" y="7"/>
                    </a:lnTo>
                    <a:lnTo>
                      <a:pt x="1" y="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600" name="Freeform 2453"/>
              <p:cNvSpPr>
                <a:spLocks/>
              </p:cNvSpPr>
              <p:nvPr/>
            </p:nvSpPr>
            <p:spPr bwMode="auto">
              <a:xfrm>
                <a:off x="1451" y="1275"/>
                <a:ext cx="21" cy="34"/>
              </a:xfrm>
              <a:custGeom>
                <a:avLst/>
                <a:gdLst>
                  <a:gd name="T0" fmla="*/ 5 w 21"/>
                  <a:gd name="T1" fmla="*/ 0 h 34"/>
                  <a:gd name="T2" fmla="*/ 0 w 21"/>
                  <a:gd name="T3" fmla="*/ 5 h 34"/>
                  <a:gd name="T4" fmla="*/ 16 w 21"/>
                  <a:gd name="T5" fmla="*/ 34 h 34"/>
                  <a:gd name="T6" fmla="*/ 21 w 21"/>
                  <a:gd name="T7" fmla="*/ 29 h 34"/>
                  <a:gd name="T8" fmla="*/ 5 w 21"/>
                  <a:gd name="T9" fmla="*/ 0 h 3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1"/>
                  <a:gd name="T16" fmla="*/ 0 h 34"/>
                  <a:gd name="T17" fmla="*/ 21 w 21"/>
                  <a:gd name="T18" fmla="*/ 34 h 3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1" h="34">
                    <a:moveTo>
                      <a:pt x="5" y="0"/>
                    </a:moveTo>
                    <a:lnTo>
                      <a:pt x="0" y="5"/>
                    </a:lnTo>
                    <a:lnTo>
                      <a:pt x="16" y="34"/>
                    </a:lnTo>
                    <a:lnTo>
                      <a:pt x="21" y="29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601" name="Freeform 2454"/>
              <p:cNvSpPr>
                <a:spLocks/>
              </p:cNvSpPr>
              <p:nvPr/>
            </p:nvSpPr>
            <p:spPr bwMode="auto">
              <a:xfrm>
                <a:off x="1451" y="1275"/>
                <a:ext cx="5" cy="5"/>
              </a:xfrm>
              <a:custGeom>
                <a:avLst/>
                <a:gdLst>
                  <a:gd name="T0" fmla="*/ 5 w 5"/>
                  <a:gd name="T1" fmla="*/ 0 h 5"/>
                  <a:gd name="T2" fmla="*/ 0 w 5"/>
                  <a:gd name="T3" fmla="*/ 5 h 5"/>
                  <a:gd name="T4" fmla="*/ 5 w 5"/>
                  <a:gd name="T5" fmla="*/ 0 h 5"/>
                  <a:gd name="T6" fmla="*/ 0 60000 65536"/>
                  <a:gd name="T7" fmla="*/ 0 60000 65536"/>
                  <a:gd name="T8" fmla="*/ 0 60000 65536"/>
                  <a:gd name="T9" fmla="*/ 0 w 5"/>
                  <a:gd name="T10" fmla="*/ 0 h 5"/>
                  <a:gd name="T11" fmla="*/ 5 w 5"/>
                  <a:gd name="T12" fmla="*/ 5 h 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5" h="5">
                    <a:moveTo>
                      <a:pt x="5" y="0"/>
                    </a:moveTo>
                    <a:lnTo>
                      <a:pt x="0" y="5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602" name="Freeform 2455"/>
              <p:cNvSpPr>
                <a:spLocks/>
              </p:cNvSpPr>
              <p:nvPr/>
            </p:nvSpPr>
            <p:spPr bwMode="auto">
              <a:xfrm>
                <a:off x="1467" y="1304"/>
                <a:ext cx="12" cy="9"/>
              </a:xfrm>
              <a:custGeom>
                <a:avLst/>
                <a:gdLst>
                  <a:gd name="T0" fmla="*/ 5 w 12"/>
                  <a:gd name="T1" fmla="*/ 0 h 9"/>
                  <a:gd name="T2" fmla="*/ 5 w 12"/>
                  <a:gd name="T3" fmla="*/ 0 h 9"/>
                  <a:gd name="T4" fmla="*/ 12 w 12"/>
                  <a:gd name="T5" fmla="*/ 2 h 9"/>
                  <a:gd name="T6" fmla="*/ 10 w 12"/>
                  <a:gd name="T7" fmla="*/ 9 h 9"/>
                  <a:gd name="T8" fmla="*/ 4 w 12"/>
                  <a:gd name="T9" fmla="*/ 7 h 9"/>
                  <a:gd name="T10" fmla="*/ 0 w 12"/>
                  <a:gd name="T11" fmla="*/ 5 h 9"/>
                  <a:gd name="T12" fmla="*/ 5 w 12"/>
                  <a:gd name="T13" fmla="*/ 0 h 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2"/>
                  <a:gd name="T22" fmla="*/ 0 h 9"/>
                  <a:gd name="T23" fmla="*/ 12 w 12"/>
                  <a:gd name="T24" fmla="*/ 9 h 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2" h="9">
                    <a:moveTo>
                      <a:pt x="5" y="0"/>
                    </a:moveTo>
                    <a:lnTo>
                      <a:pt x="5" y="0"/>
                    </a:lnTo>
                    <a:lnTo>
                      <a:pt x="12" y="2"/>
                    </a:lnTo>
                    <a:lnTo>
                      <a:pt x="10" y="9"/>
                    </a:lnTo>
                    <a:lnTo>
                      <a:pt x="4" y="7"/>
                    </a:lnTo>
                    <a:lnTo>
                      <a:pt x="0" y="5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603" name="Freeform 2456"/>
              <p:cNvSpPr>
                <a:spLocks/>
              </p:cNvSpPr>
              <p:nvPr/>
            </p:nvSpPr>
            <p:spPr bwMode="auto">
              <a:xfrm>
                <a:off x="1467" y="1304"/>
                <a:ext cx="5" cy="5"/>
              </a:xfrm>
              <a:custGeom>
                <a:avLst/>
                <a:gdLst>
                  <a:gd name="T0" fmla="*/ 0 w 5"/>
                  <a:gd name="T1" fmla="*/ 5 h 5"/>
                  <a:gd name="T2" fmla="*/ 5 w 5"/>
                  <a:gd name="T3" fmla="*/ 0 h 5"/>
                  <a:gd name="T4" fmla="*/ 0 w 5"/>
                  <a:gd name="T5" fmla="*/ 5 h 5"/>
                  <a:gd name="T6" fmla="*/ 0 60000 65536"/>
                  <a:gd name="T7" fmla="*/ 0 60000 65536"/>
                  <a:gd name="T8" fmla="*/ 0 60000 65536"/>
                  <a:gd name="T9" fmla="*/ 0 w 5"/>
                  <a:gd name="T10" fmla="*/ 0 h 5"/>
                  <a:gd name="T11" fmla="*/ 5 w 5"/>
                  <a:gd name="T12" fmla="*/ 5 h 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5" h="5">
                    <a:moveTo>
                      <a:pt x="0" y="5"/>
                    </a:moveTo>
                    <a:lnTo>
                      <a:pt x="5" y="0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604" name="Freeform 2457"/>
              <p:cNvSpPr>
                <a:spLocks/>
              </p:cNvSpPr>
              <p:nvPr/>
            </p:nvSpPr>
            <p:spPr bwMode="auto">
              <a:xfrm>
                <a:off x="1479" y="1138"/>
                <a:ext cx="626" cy="175"/>
              </a:xfrm>
              <a:custGeom>
                <a:avLst/>
                <a:gdLst>
                  <a:gd name="T0" fmla="*/ 0 w 626"/>
                  <a:gd name="T1" fmla="*/ 168 h 175"/>
                  <a:gd name="T2" fmla="*/ 2 w 626"/>
                  <a:gd name="T3" fmla="*/ 175 h 175"/>
                  <a:gd name="T4" fmla="*/ 626 w 626"/>
                  <a:gd name="T5" fmla="*/ 7 h 175"/>
                  <a:gd name="T6" fmla="*/ 625 w 626"/>
                  <a:gd name="T7" fmla="*/ 0 h 175"/>
                  <a:gd name="T8" fmla="*/ 0 w 626"/>
                  <a:gd name="T9" fmla="*/ 168 h 17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26"/>
                  <a:gd name="T16" fmla="*/ 0 h 175"/>
                  <a:gd name="T17" fmla="*/ 626 w 626"/>
                  <a:gd name="T18" fmla="*/ 175 h 17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26" h="175">
                    <a:moveTo>
                      <a:pt x="0" y="168"/>
                    </a:moveTo>
                    <a:lnTo>
                      <a:pt x="2" y="175"/>
                    </a:lnTo>
                    <a:lnTo>
                      <a:pt x="626" y="7"/>
                    </a:lnTo>
                    <a:lnTo>
                      <a:pt x="625" y="0"/>
                    </a:lnTo>
                    <a:lnTo>
                      <a:pt x="0" y="16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605" name="Freeform 2458"/>
              <p:cNvSpPr>
                <a:spLocks/>
              </p:cNvSpPr>
              <p:nvPr/>
            </p:nvSpPr>
            <p:spPr bwMode="auto">
              <a:xfrm>
                <a:off x="1477" y="1306"/>
                <a:ext cx="4" cy="7"/>
              </a:xfrm>
              <a:custGeom>
                <a:avLst/>
                <a:gdLst>
                  <a:gd name="T0" fmla="*/ 0 w 4"/>
                  <a:gd name="T1" fmla="*/ 7 h 7"/>
                  <a:gd name="T2" fmla="*/ 2 w 4"/>
                  <a:gd name="T3" fmla="*/ 7 h 7"/>
                  <a:gd name="T4" fmla="*/ 4 w 4"/>
                  <a:gd name="T5" fmla="*/ 7 h 7"/>
                  <a:gd name="T6" fmla="*/ 2 w 4"/>
                  <a:gd name="T7" fmla="*/ 0 h 7"/>
                  <a:gd name="T8" fmla="*/ 0 w 4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7"/>
                  <a:gd name="T17" fmla="*/ 4 w 4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7">
                    <a:moveTo>
                      <a:pt x="0" y="7"/>
                    </a:moveTo>
                    <a:lnTo>
                      <a:pt x="2" y="7"/>
                    </a:lnTo>
                    <a:lnTo>
                      <a:pt x="4" y="7"/>
                    </a:lnTo>
                    <a:lnTo>
                      <a:pt x="2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606" name="Freeform 2459"/>
              <p:cNvSpPr>
                <a:spLocks/>
              </p:cNvSpPr>
              <p:nvPr/>
            </p:nvSpPr>
            <p:spPr bwMode="auto">
              <a:xfrm>
                <a:off x="2102" y="1138"/>
                <a:ext cx="5" cy="8"/>
              </a:xfrm>
              <a:custGeom>
                <a:avLst/>
                <a:gdLst>
                  <a:gd name="T0" fmla="*/ 2 w 5"/>
                  <a:gd name="T1" fmla="*/ 0 h 8"/>
                  <a:gd name="T2" fmla="*/ 0 w 5"/>
                  <a:gd name="T3" fmla="*/ 7 h 8"/>
                  <a:gd name="T4" fmla="*/ 3 w 5"/>
                  <a:gd name="T5" fmla="*/ 8 h 8"/>
                  <a:gd name="T6" fmla="*/ 5 w 5"/>
                  <a:gd name="T7" fmla="*/ 2 h 8"/>
                  <a:gd name="T8" fmla="*/ 2 w 5"/>
                  <a:gd name="T9" fmla="*/ 0 h 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8"/>
                  <a:gd name="T17" fmla="*/ 5 w 5"/>
                  <a:gd name="T18" fmla="*/ 8 h 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8">
                    <a:moveTo>
                      <a:pt x="2" y="0"/>
                    </a:moveTo>
                    <a:lnTo>
                      <a:pt x="0" y="7"/>
                    </a:lnTo>
                    <a:lnTo>
                      <a:pt x="3" y="8"/>
                    </a:lnTo>
                    <a:lnTo>
                      <a:pt x="5" y="2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607" name="Freeform 2460"/>
              <p:cNvSpPr>
                <a:spLocks/>
              </p:cNvSpPr>
              <p:nvPr/>
            </p:nvSpPr>
            <p:spPr bwMode="auto">
              <a:xfrm>
                <a:off x="2102" y="1138"/>
                <a:ext cx="3" cy="7"/>
              </a:xfrm>
              <a:custGeom>
                <a:avLst/>
                <a:gdLst>
                  <a:gd name="T0" fmla="*/ 2 w 3"/>
                  <a:gd name="T1" fmla="*/ 0 h 7"/>
                  <a:gd name="T2" fmla="*/ 0 w 3"/>
                  <a:gd name="T3" fmla="*/ 7 h 7"/>
                  <a:gd name="T4" fmla="*/ 3 w 3"/>
                  <a:gd name="T5" fmla="*/ 7 h 7"/>
                  <a:gd name="T6" fmla="*/ 2 w 3"/>
                  <a:gd name="T7" fmla="*/ 0 h 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7"/>
                  <a:gd name="T14" fmla="*/ 3 w 3"/>
                  <a:gd name="T15" fmla="*/ 7 h 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7">
                    <a:moveTo>
                      <a:pt x="2" y="0"/>
                    </a:moveTo>
                    <a:lnTo>
                      <a:pt x="0" y="7"/>
                    </a:lnTo>
                    <a:lnTo>
                      <a:pt x="3" y="7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608" name="Freeform 2461"/>
              <p:cNvSpPr>
                <a:spLocks/>
              </p:cNvSpPr>
              <p:nvPr/>
            </p:nvSpPr>
            <p:spPr bwMode="auto">
              <a:xfrm>
                <a:off x="1499" y="1141"/>
                <a:ext cx="610" cy="167"/>
              </a:xfrm>
              <a:custGeom>
                <a:avLst/>
                <a:gdLst>
                  <a:gd name="T0" fmla="*/ 610 w 610"/>
                  <a:gd name="T1" fmla="*/ 5 h 167"/>
                  <a:gd name="T2" fmla="*/ 606 w 610"/>
                  <a:gd name="T3" fmla="*/ 0 h 167"/>
                  <a:gd name="T4" fmla="*/ 0 w 610"/>
                  <a:gd name="T5" fmla="*/ 162 h 167"/>
                  <a:gd name="T6" fmla="*/ 3 w 610"/>
                  <a:gd name="T7" fmla="*/ 167 h 167"/>
                  <a:gd name="T8" fmla="*/ 610 w 610"/>
                  <a:gd name="T9" fmla="*/ 5 h 16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10"/>
                  <a:gd name="T16" fmla="*/ 0 h 167"/>
                  <a:gd name="T17" fmla="*/ 610 w 610"/>
                  <a:gd name="T18" fmla="*/ 167 h 16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10" h="167">
                    <a:moveTo>
                      <a:pt x="610" y="5"/>
                    </a:moveTo>
                    <a:lnTo>
                      <a:pt x="606" y="0"/>
                    </a:lnTo>
                    <a:lnTo>
                      <a:pt x="0" y="162"/>
                    </a:lnTo>
                    <a:lnTo>
                      <a:pt x="3" y="167"/>
                    </a:lnTo>
                    <a:lnTo>
                      <a:pt x="610" y="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609" name="Freeform 2462"/>
              <p:cNvSpPr>
                <a:spLocks/>
              </p:cNvSpPr>
              <p:nvPr/>
            </p:nvSpPr>
            <p:spPr bwMode="auto">
              <a:xfrm>
                <a:off x="2105" y="1140"/>
                <a:ext cx="14" cy="6"/>
              </a:xfrm>
              <a:custGeom>
                <a:avLst/>
                <a:gdLst>
                  <a:gd name="T0" fmla="*/ 2 w 14"/>
                  <a:gd name="T1" fmla="*/ 0 h 6"/>
                  <a:gd name="T2" fmla="*/ 14 w 14"/>
                  <a:gd name="T3" fmla="*/ 3 h 6"/>
                  <a:gd name="T4" fmla="*/ 4 w 14"/>
                  <a:gd name="T5" fmla="*/ 6 h 6"/>
                  <a:gd name="T6" fmla="*/ 0 w 14"/>
                  <a:gd name="T7" fmla="*/ 1 h 6"/>
                  <a:gd name="T8" fmla="*/ 0 w 14"/>
                  <a:gd name="T9" fmla="*/ 6 h 6"/>
                  <a:gd name="T10" fmla="*/ 2 w 14"/>
                  <a:gd name="T11" fmla="*/ 0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"/>
                  <a:gd name="T19" fmla="*/ 0 h 6"/>
                  <a:gd name="T20" fmla="*/ 14 w 1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" h="6">
                    <a:moveTo>
                      <a:pt x="2" y="0"/>
                    </a:moveTo>
                    <a:lnTo>
                      <a:pt x="14" y="3"/>
                    </a:lnTo>
                    <a:lnTo>
                      <a:pt x="4" y="6"/>
                    </a:lnTo>
                    <a:lnTo>
                      <a:pt x="0" y="1"/>
                    </a:lnTo>
                    <a:lnTo>
                      <a:pt x="0" y="6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610" name="Freeform 2463"/>
              <p:cNvSpPr>
                <a:spLocks/>
              </p:cNvSpPr>
              <p:nvPr/>
            </p:nvSpPr>
            <p:spPr bwMode="auto">
              <a:xfrm>
                <a:off x="1299" y="1135"/>
                <a:ext cx="140" cy="168"/>
              </a:xfrm>
              <a:custGeom>
                <a:avLst/>
                <a:gdLst>
                  <a:gd name="T0" fmla="*/ 25 w 140"/>
                  <a:gd name="T1" fmla="*/ 168 h 168"/>
                  <a:gd name="T2" fmla="*/ 22 w 140"/>
                  <a:gd name="T3" fmla="*/ 149 h 168"/>
                  <a:gd name="T4" fmla="*/ 19 w 140"/>
                  <a:gd name="T5" fmla="*/ 136 h 168"/>
                  <a:gd name="T6" fmla="*/ 0 w 140"/>
                  <a:gd name="T7" fmla="*/ 26 h 168"/>
                  <a:gd name="T8" fmla="*/ 93 w 140"/>
                  <a:gd name="T9" fmla="*/ 0 h 168"/>
                  <a:gd name="T10" fmla="*/ 133 w 140"/>
                  <a:gd name="T11" fmla="*/ 113 h 168"/>
                  <a:gd name="T12" fmla="*/ 137 w 140"/>
                  <a:gd name="T13" fmla="*/ 123 h 168"/>
                  <a:gd name="T14" fmla="*/ 140 w 140"/>
                  <a:gd name="T15" fmla="*/ 136 h 168"/>
                  <a:gd name="T16" fmla="*/ 25 w 140"/>
                  <a:gd name="T17" fmla="*/ 168 h 16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40"/>
                  <a:gd name="T28" fmla="*/ 0 h 168"/>
                  <a:gd name="T29" fmla="*/ 140 w 140"/>
                  <a:gd name="T30" fmla="*/ 168 h 16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40" h="168">
                    <a:moveTo>
                      <a:pt x="25" y="168"/>
                    </a:moveTo>
                    <a:lnTo>
                      <a:pt x="22" y="149"/>
                    </a:lnTo>
                    <a:lnTo>
                      <a:pt x="19" y="136"/>
                    </a:lnTo>
                    <a:lnTo>
                      <a:pt x="0" y="26"/>
                    </a:lnTo>
                    <a:lnTo>
                      <a:pt x="93" y="0"/>
                    </a:lnTo>
                    <a:lnTo>
                      <a:pt x="133" y="113"/>
                    </a:lnTo>
                    <a:lnTo>
                      <a:pt x="137" y="123"/>
                    </a:lnTo>
                    <a:lnTo>
                      <a:pt x="140" y="136"/>
                    </a:lnTo>
                    <a:lnTo>
                      <a:pt x="25" y="168"/>
                    </a:lnTo>
                    <a:close/>
                  </a:path>
                </a:pathLst>
              </a:custGeom>
              <a:solidFill>
                <a:srgbClr val="D7D7D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611" name="Freeform 2464"/>
              <p:cNvSpPr>
                <a:spLocks/>
              </p:cNvSpPr>
              <p:nvPr/>
            </p:nvSpPr>
            <p:spPr bwMode="auto">
              <a:xfrm>
                <a:off x="1318" y="1283"/>
                <a:ext cx="9" cy="20"/>
              </a:xfrm>
              <a:custGeom>
                <a:avLst/>
                <a:gdLst>
                  <a:gd name="T0" fmla="*/ 3 w 9"/>
                  <a:gd name="T1" fmla="*/ 20 h 20"/>
                  <a:gd name="T2" fmla="*/ 9 w 9"/>
                  <a:gd name="T3" fmla="*/ 18 h 20"/>
                  <a:gd name="T4" fmla="*/ 4 w 9"/>
                  <a:gd name="T5" fmla="*/ 0 h 20"/>
                  <a:gd name="T6" fmla="*/ 0 w 9"/>
                  <a:gd name="T7" fmla="*/ 3 h 20"/>
                  <a:gd name="T8" fmla="*/ 3 w 9"/>
                  <a:gd name="T9" fmla="*/ 20 h 2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20"/>
                  <a:gd name="T17" fmla="*/ 9 w 9"/>
                  <a:gd name="T18" fmla="*/ 20 h 2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20">
                    <a:moveTo>
                      <a:pt x="3" y="20"/>
                    </a:moveTo>
                    <a:lnTo>
                      <a:pt x="9" y="18"/>
                    </a:lnTo>
                    <a:lnTo>
                      <a:pt x="4" y="0"/>
                    </a:lnTo>
                    <a:lnTo>
                      <a:pt x="0" y="3"/>
                    </a:lnTo>
                    <a:lnTo>
                      <a:pt x="3" y="2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612" name="Freeform 2465"/>
              <p:cNvSpPr>
                <a:spLocks/>
              </p:cNvSpPr>
              <p:nvPr/>
            </p:nvSpPr>
            <p:spPr bwMode="auto">
              <a:xfrm>
                <a:off x="1314" y="1271"/>
                <a:ext cx="8" cy="13"/>
              </a:xfrm>
              <a:custGeom>
                <a:avLst/>
                <a:gdLst>
                  <a:gd name="T0" fmla="*/ 4 w 8"/>
                  <a:gd name="T1" fmla="*/ 13 h 13"/>
                  <a:gd name="T2" fmla="*/ 0 w 8"/>
                  <a:gd name="T3" fmla="*/ 2 h 13"/>
                  <a:gd name="T4" fmla="*/ 7 w 8"/>
                  <a:gd name="T5" fmla="*/ 0 h 13"/>
                  <a:gd name="T6" fmla="*/ 8 w 8"/>
                  <a:gd name="T7" fmla="*/ 13 h 13"/>
                  <a:gd name="T8" fmla="*/ 4 w 8"/>
                  <a:gd name="T9" fmla="*/ 13 h 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"/>
                  <a:gd name="T16" fmla="*/ 0 h 13"/>
                  <a:gd name="T17" fmla="*/ 8 w 8"/>
                  <a:gd name="T18" fmla="*/ 13 h 1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" h="13">
                    <a:moveTo>
                      <a:pt x="4" y="13"/>
                    </a:moveTo>
                    <a:lnTo>
                      <a:pt x="0" y="2"/>
                    </a:lnTo>
                    <a:lnTo>
                      <a:pt x="7" y="0"/>
                    </a:lnTo>
                    <a:lnTo>
                      <a:pt x="8" y="13"/>
                    </a:lnTo>
                    <a:lnTo>
                      <a:pt x="4" y="1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613" name="Freeform 2466"/>
              <p:cNvSpPr>
                <a:spLocks/>
              </p:cNvSpPr>
              <p:nvPr/>
            </p:nvSpPr>
            <p:spPr bwMode="auto">
              <a:xfrm>
                <a:off x="1318" y="1283"/>
                <a:ext cx="4" cy="3"/>
              </a:xfrm>
              <a:custGeom>
                <a:avLst/>
                <a:gdLst>
                  <a:gd name="T0" fmla="*/ 0 w 4"/>
                  <a:gd name="T1" fmla="*/ 3 h 3"/>
                  <a:gd name="T2" fmla="*/ 0 w 4"/>
                  <a:gd name="T3" fmla="*/ 1 h 3"/>
                  <a:gd name="T4" fmla="*/ 4 w 4"/>
                  <a:gd name="T5" fmla="*/ 1 h 3"/>
                  <a:gd name="T6" fmla="*/ 4 w 4"/>
                  <a:gd name="T7" fmla="*/ 0 h 3"/>
                  <a:gd name="T8" fmla="*/ 0 w 4"/>
                  <a:gd name="T9" fmla="*/ 3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3"/>
                  <a:gd name="T17" fmla="*/ 4 w 4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3">
                    <a:moveTo>
                      <a:pt x="0" y="3"/>
                    </a:moveTo>
                    <a:lnTo>
                      <a:pt x="0" y="1"/>
                    </a:lnTo>
                    <a:lnTo>
                      <a:pt x="4" y="1"/>
                    </a:lnTo>
                    <a:lnTo>
                      <a:pt x="4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614" name="Freeform 2467"/>
              <p:cNvSpPr>
                <a:spLocks/>
              </p:cNvSpPr>
              <p:nvPr/>
            </p:nvSpPr>
            <p:spPr bwMode="auto">
              <a:xfrm>
                <a:off x="1296" y="1160"/>
                <a:ext cx="25" cy="113"/>
              </a:xfrm>
              <a:custGeom>
                <a:avLst/>
                <a:gdLst>
                  <a:gd name="T0" fmla="*/ 18 w 25"/>
                  <a:gd name="T1" fmla="*/ 113 h 113"/>
                  <a:gd name="T2" fmla="*/ 25 w 25"/>
                  <a:gd name="T3" fmla="*/ 111 h 113"/>
                  <a:gd name="T4" fmla="*/ 5 w 25"/>
                  <a:gd name="T5" fmla="*/ 0 h 113"/>
                  <a:gd name="T6" fmla="*/ 0 w 25"/>
                  <a:gd name="T7" fmla="*/ 1 h 113"/>
                  <a:gd name="T8" fmla="*/ 18 w 25"/>
                  <a:gd name="T9" fmla="*/ 113 h 1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5"/>
                  <a:gd name="T16" fmla="*/ 0 h 113"/>
                  <a:gd name="T17" fmla="*/ 25 w 25"/>
                  <a:gd name="T18" fmla="*/ 113 h 11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5" h="113">
                    <a:moveTo>
                      <a:pt x="18" y="113"/>
                    </a:moveTo>
                    <a:lnTo>
                      <a:pt x="25" y="111"/>
                    </a:lnTo>
                    <a:lnTo>
                      <a:pt x="5" y="0"/>
                    </a:lnTo>
                    <a:lnTo>
                      <a:pt x="0" y="1"/>
                    </a:lnTo>
                    <a:lnTo>
                      <a:pt x="18" y="11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615" name="Freeform 2468"/>
              <p:cNvSpPr>
                <a:spLocks/>
              </p:cNvSpPr>
              <p:nvPr/>
            </p:nvSpPr>
            <p:spPr bwMode="auto">
              <a:xfrm>
                <a:off x="1314" y="1271"/>
                <a:ext cx="7" cy="2"/>
              </a:xfrm>
              <a:custGeom>
                <a:avLst/>
                <a:gdLst>
                  <a:gd name="T0" fmla="*/ 0 w 7"/>
                  <a:gd name="T1" fmla="*/ 2 h 2"/>
                  <a:gd name="T2" fmla="*/ 7 w 7"/>
                  <a:gd name="T3" fmla="*/ 0 h 2"/>
                  <a:gd name="T4" fmla="*/ 0 w 7"/>
                  <a:gd name="T5" fmla="*/ 2 h 2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2"/>
                  <a:gd name="T11" fmla="*/ 7 w 7"/>
                  <a:gd name="T12" fmla="*/ 2 h 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2">
                    <a:moveTo>
                      <a:pt x="0" y="2"/>
                    </a:moveTo>
                    <a:lnTo>
                      <a:pt x="7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616" name="Freeform 2469"/>
              <p:cNvSpPr>
                <a:spLocks/>
              </p:cNvSpPr>
              <p:nvPr/>
            </p:nvSpPr>
            <p:spPr bwMode="auto">
              <a:xfrm>
                <a:off x="1298" y="1133"/>
                <a:ext cx="94" cy="32"/>
              </a:xfrm>
              <a:custGeom>
                <a:avLst/>
                <a:gdLst>
                  <a:gd name="T0" fmla="*/ 0 w 94"/>
                  <a:gd name="T1" fmla="*/ 25 h 32"/>
                  <a:gd name="T2" fmla="*/ 1 w 94"/>
                  <a:gd name="T3" fmla="*/ 32 h 32"/>
                  <a:gd name="T4" fmla="*/ 94 w 94"/>
                  <a:gd name="T5" fmla="*/ 5 h 32"/>
                  <a:gd name="T6" fmla="*/ 93 w 94"/>
                  <a:gd name="T7" fmla="*/ 0 h 32"/>
                  <a:gd name="T8" fmla="*/ 0 w 94"/>
                  <a:gd name="T9" fmla="*/ 25 h 3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4"/>
                  <a:gd name="T16" fmla="*/ 0 h 32"/>
                  <a:gd name="T17" fmla="*/ 94 w 94"/>
                  <a:gd name="T18" fmla="*/ 32 h 3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4" h="32">
                    <a:moveTo>
                      <a:pt x="0" y="25"/>
                    </a:moveTo>
                    <a:lnTo>
                      <a:pt x="1" y="32"/>
                    </a:lnTo>
                    <a:lnTo>
                      <a:pt x="94" y="5"/>
                    </a:lnTo>
                    <a:lnTo>
                      <a:pt x="93" y="0"/>
                    </a:lnTo>
                    <a:lnTo>
                      <a:pt x="0" y="2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617" name="Freeform 2470"/>
              <p:cNvSpPr>
                <a:spLocks/>
              </p:cNvSpPr>
              <p:nvPr/>
            </p:nvSpPr>
            <p:spPr bwMode="auto">
              <a:xfrm>
                <a:off x="1294" y="1158"/>
                <a:ext cx="7" cy="7"/>
              </a:xfrm>
              <a:custGeom>
                <a:avLst/>
                <a:gdLst>
                  <a:gd name="T0" fmla="*/ 2 w 7"/>
                  <a:gd name="T1" fmla="*/ 3 h 7"/>
                  <a:gd name="T2" fmla="*/ 0 w 7"/>
                  <a:gd name="T3" fmla="*/ 0 h 7"/>
                  <a:gd name="T4" fmla="*/ 4 w 7"/>
                  <a:gd name="T5" fmla="*/ 0 h 7"/>
                  <a:gd name="T6" fmla="*/ 5 w 7"/>
                  <a:gd name="T7" fmla="*/ 7 h 7"/>
                  <a:gd name="T8" fmla="*/ 7 w 7"/>
                  <a:gd name="T9" fmla="*/ 2 h 7"/>
                  <a:gd name="T10" fmla="*/ 2 w 7"/>
                  <a:gd name="T11" fmla="*/ 3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"/>
                  <a:gd name="T19" fmla="*/ 0 h 7"/>
                  <a:gd name="T20" fmla="*/ 7 w 7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" h="7">
                    <a:moveTo>
                      <a:pt x="2" y="3"/>
                    </a:moveTo>
                    <a:lnTo>
                      <a:pt x="0" y="0"/>
                    </a:lnTo>
                    <a:lnTo>
                      <a:pt x="4" y="0"/>
                    </a:lnTo>
                    <a:lnTo>
                      <a:pt x="5" y="7"/>
                    </a:lnTo>
                    <a:lnTo>
                      <a:pt x="7" y="2"/>
                    </a:lnTo>
                    <a:lnTo>
                      <a:pt x="2" y="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618" name="Freeform 2471"/>
              <p:cNvSpPr>
                <a:spLocks/>
              </p:cNvSpPr>
              <p:nvPr/>
            </p:nvSpPr>
            <p:spPr bwMode="auto">
              <a:xfrm>
                <a:off x="1389" y="1135"/>
                <a:ext cx="47" cy="113"/>
              </a:xfrm>
              <a:custGeom>
                <a:avLst/>
                <a:gdLst>
                  <a:gd name="T0" fmla="*/ 7 w 47"/>
                  <a:gd name="T1" fmla="*/ 0 h 113"/>
                  <a:gd name="T2" fmla="*/ 0 w 47"/>
                  <a:gd name="T3" fmla="*/ 1 h 113"/>
                  <a:gd name="T4" fmla="*/ 40 w 47"/>
                  <a:gd name="T5" fmla="*/ 113 h 113"/>
                  <a:gd name="T6" fmla="*/ 47 w 47"/>
                  <a:gd name="T7" fmla="*/ 111 h 113"/>
                  <a:gd name="T8" fmla="*/ 7 w 47"/>
                  <a:gd name="T9" fmla="*/ 0 h 1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7"/>
                  <a:gd name="T16" fmla="*/ 0 h 113"/>
                  <a:gd name="T17" fmla="*/ 47 w 47"/>
                  <a:gd name="T18" fmla="*/ 113 h 11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7" h="113">
                    <a:moveTo>
                      <a:pt x="7" y="0"/>
                    </a:moveTo>
                    <a:lnTo>
                      <a:pt x="0" y="1"/>
                    </a:lnTo>
                    <a:lnTo>
                      <a:pt x="40" y="113"/>
                    </a:lnTo>
                    <a:lnTo>
                      <a:pt x="47" y="111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619" name="Freeform 2472"/>
              <p:cNvSpPr>
                <a:spLocks/>
              </p:cNvSpPr>
              <p:nvPr/>
            </p:nvSpPr>
            <p:spPr bwMode="auto">
              <a:xfrm>
                <a:off x="1389" y="1131"/>
                <a:ext cx="7" cy="7"/>
              </a:xfrm>
              <a:custGeom>
                <a:avLst/>
                <a:gdLst>
                  <a:gd name="T0" fmla="*/ 2 w 7"/>
                  <a:gd name="T1" fmla="*/ 2 h 7"/>
                  <a:gd name="T2" fmla="*/ 5 w 7"/>
                  <a:gd name="T3" fmla="*/ 0 h 7"/>
                  <a:gd name="T4" fmla="*/ 7 w 7"/>
                  <a:gd name="T5" fmla="*/ 4 h 7"/>
                  <a:gd name="T6" fmla="*/ 0 w 7"/>
                  <a:gd name="T7" fmla="*/ 5 h 7"/>
                  <a:gd name="T8" fmla="*/ 3 w 7"/>
                  <a:gd name="T9" fmla="*/ 7 h 7"/>
                  <a:gd name="T10" fmla="*/ 2 w 7"/>
                  <a:gd name="T11" fmla="*/ 2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"/>
                  <a:gd name="T19" fmla="*/ 0 h 7"/>
                  <a:gd name="T20" fmla="*/ 7 w 7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" h="7">
                    <a:moveTo>
                      <a:pt x="2" y="2"/>
                    </a:moveTo>
                    <a:lnTo>
                      <a:pt x="5" y="0"/>
                    </a:lnTo>
                    <a:lnTo>
                      <a:pt x="7" y="4"/>
                    </a:lnTo>
                    <a:lnTo>
                      <a:pt x="0" y="5"/>
                    </a:lnTo>
                    <a:lnTo>
                      <a:pt x="3" y="7"/>
                    </a:ln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620" name="Freeform 2473"/>
              <p:cNvSpPr>
                <a:spLocks/>
              </p:cNvSpPr>
              <p:nvPr/>
            </p:nvSpPr>
            <p:spPr bwMode="auto">
              <a:xfrm>
                <a:off x="1429" y="1246"/>
                <a:ext cx="10" cy="14"/>
              </a:xfrm>
              <a:custGeom>
                <a:avLst/>
                <a:gdLst>
                  <a:gd name="T0" fmla="*/ 7 w 10"/>
                  <a:gd name="T1" fmla="*/ 0 h 14"/>
                  <a:gd name="T2" fmla="*/ 10 w 10"/>
                  <a:gd name="T3" fmla="*/ 12 h 14"/>
                  <a:gd name="T4" fmla="*/ 3 w 10"/>
                  <a:gd name="T5" fmla="*/ 14 h 14"/>
                  <a:gd name="T6" fmla="*/ 0 w 10"/>
                  <a:gd name="T7" fmla="*/ 2 h 14"/>
                  <a:gd name="T8" fmla="*/ 7 w 10"/>
                  <a:gd name="T9" fmla="*/ 0 h 1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14"/>
                  <a:gd name="T17" fmla="*/ 10 w 10"/>
                  <a:gd name="T18" fmla="*/ 14 h 1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14">
                    <a:moveTo>
                      <a:pt x="7" y="0"/>
                    </a:moveTo>
                    <a:lnTo>
                      <a:pt x="10" y="12"/>
                    </a:lnTo>
                    <a:lnTo>
                      <a:pt x="3" y="14"/>
                    </a:lnTo>
                    <a:lnTo>
                      <a:pt x="0" y="2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621" name="Freeform 2474"/>
              <p:cNvSpPr>
                <a:spLocks/>
              </p:cNvSpPr>
              <p:nvPr/>
            </p:nvSpPr>
            <p:spPr bwMode="auto">
              <a:xfrm>
                <a:off x="1429" y="1246"/>
                <a:ext cx="7" cy="2"/>
              </a:xfrm>
              <a:custGeom>
                <a:avLst/>
                <a:gdLst>
                  <a:gd name="T0" fmla="*/ 7 w 7"/>
                  <a:gd name="T1" fmla="*/ 0 h 2"/>
                  <a:gd name="T2" fmla="*/ 0 w 7"/>
                  <a:gd name="T3" fmla="*/ 2 h 2"/>
                  <a:gd name="T4" fmla="*/ 7 w 7"/>
                  <a:gd name="T5" fmla="*/ 0 h 2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2"/>
                  <a:gd name="T11" fmla="*/ 7 w 7"/>
                  <a:gd name="T12" fmla="*/ 2 h 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2">
                    <a:moveTo>
                      <a:pt x="7" y="0"/>
                    </a:moveTo>
                    <a:lnTo>
                      <a:pt x="0" y="2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622" name="Freeform 2475"/>
              <p:cNvSpPr>
                <a:spLocks/>
              </p:cNvSpPr>
              <p:nvPr/>
            </p:nvSpPr>
            <p:spPr bwMode="auto">
              <a:xfrm>
                <a:off x="1432" y="1258"/>
                <a:ext cx="10" cy="13"/>
              </a:xfrm>
              <a:custGeom>
                <a:avLst/>
                <a:gdLst>
                  <a:gd name="T0" fmla="*/ 7 w 10"/>
                  <a:gd name="T1" fmla="*/ 0 h 13"/>
                  <a:gd name="T2" fmla="*/ 0 w 10"/>
                  <a:gd name="T3" fmla="*/ 2 h 13"/>
                  <a:gd name="T4" fmla="*/ 4 w 10"/>
                  <a:gd name="T5" fmla="*/ 13 h 13"/>
                  <a:gd name="T6" fmla="*/ 10 w 10"/>
                  <a:gd name="T7" fmla="*/ 13 h 13"/>
                  <a:gd name="T8" fmla="*/ 7 w 10"/>
                  <a:gd name="T9" fmla="*/ 0 h 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13"/>
                  <a:gd name="T17" fmla="*/ 10 w 10"/>
                  <a:gd name="T18" fmla="*/ 13 h 1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13">
                    <a:moveTo>
                      <a:pt x="7" y="0"/>
                    </a:moveTo>
                    <a:lnTo>
                      <a:pt x="0" y="2"/>
                    </a:lnTo>
                    <a:lnTo>
                      <a:pt x="4" y="13"/>
                    </a:lnTo>
                    <a:lnTo>
                      <a:pt x="10" y="13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623" name="Freeform 2476"/>
              <p:cNvSpPr>
                <a:spLocks/>
              </p:cNvSpPr>
              <p:nvPr/>
            </p:nvSpPr>
            <p:spPr bwMode="auto">
              <a:xfrm>
                <a:off x="1432" y="1258"/>
                <a:ext cx="7" cy="2"/>
              </a:xfrm>
              <a:custGeom>
                <a:avLst/>
                <a:gdLst>
                  <a:gd name="T0" fmla="*/ 0 w 7"/>
                  <a:gd name="T1" fmla="*/ 2 h 2"/>
                  <a:gd name="T2" fmla="*/ 7 w 7"/>
                  <a:gd name="T3" fmla="*/ 0 h 2"/>
                  <a:gd name="T4" fmla="*/ 0 w 7"/>
                  <a:gd name="T5" fmla="*/ 2 h 2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2"/>
                  <a:gd name="T11" fmla="*/ 7 w 7"/>
                  <a:gd name="T12" fmla="*/ 2 h 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2">
                    <a:moveTo>
                      <a:pt x="0" y="2"/>
                    </a:moveTo>
                    <a:lnTo>
                      <a:pt x="7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624" name="Freeform 2477"/>
              <p:cNvSpPr>
                <a:spLocks/>
              </p:cNvSpPr>
              <p:nvPr/>
            </p:nvSpPr>
            <p:spPr bwMode="auto">
              <a:xfrm>
                <a:off x="1324" y="1268"/>
                <a:ext cx="117" cy="38"/>
              </a:xfrm>
              <a:custGeom>
                <a:avLst/>
                <a:gdLst>
                  <a:gd name="T0" fmla="*/ 117 w 117"/>
                  <a:gd name="T1" fmla="*/ 7 h 38"/>
                  <a:gd name="T2" fmla="*/ 113 w 117"/>
                  <a:gd name="T3" fmla="*/ 0 h 38"/>
                  <a:gd name="T4" fmla="*/ 0 w 117"/>
                  <a:gd name="T5" fmla="*/ 31 h 38"/>
                  <a:gd name="T6" fmla="*/ 2 w 117"/>
                  <a:gd name="T7" fmla="*/ 38 h 38"/>
                  <a:gd name="T8" fmla="*/ 117 w 117"/>
                  <a:gd name="T9" fmla="*/ 7 h 3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17"/>
                  <a:gd name="T16" fmla="*/ 0 h 38"/>
                  <a:gd name="T17" fmla="*/ 117 w 117"/>
                  <a:gd name="T18" fmla="*/ 38 h 3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17" h="38">
                    <a:moveTo>
                      <a:pt x="117" y="7"/>
                    </a:moveTo>
                    <a:lnTo>
                      <a:pt x="113" y="0"/>
                    </a:lnTo>
                    <a:lnTo>
                      <a:pt x="0" y="31"/>
                    </a:lnTo>
                    <a:lnTo>
                      <a:pt x="2" y="38"/>
                    </a:lnTo>
                    <a:lnTo>
                      <a:pt x="117" y="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625" name="Freeform 2478"/>
              <p:cNvSpPr>
                <a:spLocks/>
              </p:cNvSpPr>
              <p:nvPr/>
            </p:nvSpPr>
            <p:spPr bwMode="auto">
              <a:xfrm>
                <a:off x="1436" y="1268"/>
                <a:ext cx="8" cy="7"/>
              </a:xfrm>
              <a:custGeom>
                <a:avLst/>
                <a:gdLst>
                  <a:gd name="T0" fmla="*/ 6 w 8"/>
                  <a:gd name="T1" fmla="*/ 3 h 7"/>
                  <a:gd name="T2" fmla="*/ 8 w 8"/>
                  <a:gd name="T3" fmla="*/ 5 h 7"/>
                  <a:gd name="T4" fmla="*/ 5 w 8"/>
                  <a:gd name="T5" fmla="*/ 7 h 7"/>
                  <a:gd name="T6" fmla="*/ 1 w 8"/>
                  <a:gd name="T7" fmla="*/ 0 h 7"/>
                  <a:gd name="T8" fmla="*/ 0 w 8"/>
                  <a:gd name="T9" fmla="*/ 3 h 7"/>
                  <a:gd name="T10" fmla="*/ 6 w 8"/>
                  <a:gd name="T11" fmla="*/ 3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"/>
                  <a:gd name="T19" fmla="*/ 0 h 7"/>
                  <a:gd name="T20" fmla="*/ 8 w 8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" h="7">
                    <a:moveTo>
                      <a:pt x="6" y="3"/>
                    </a:moveTo>
                    <a:lnTo>
                      <a:pt x="8" y="5"/>
                    </a:lnTo>
                    <a:lnTo>
                      <a:pt x="5" y="7"/>
                    </a:lnTo>
                    <a:lnTo>
                      <a:pt x="1" y="0"/>
                    </a:lnTo>
                    <a:lnTo>
                      <a:pt x="0" y="3"/>
                    </a:lnTo>
                    <a:lnTo>
                      <a:pt x="6" y="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626" name="Freeform 2479"/>
              <p:cNvSpPr>
                <a:spLocks/>
              </p:cNvSpPr>
              <p:nvPr/>
            </p:nvSpPr>
            <p:spPr bwMode="auto">
              <a:xfrm>
                <a:off x="1321" y="1299"/>
                <a:ext cx="6" cy="7"/>
              </a:xfrm>
              <a:custGeom>
                <a:avLst/>
                <a:gdLst>
                  <a:gd name="T0" fmla="*/ 5 w 6"/>
                  <a:gd name="T1" fmla="*/ 7 h 7"/>
                  <a:gd name="T2" fmla="*/ 1 w 6"/>
                  <a:gd name="T3" fmla="*/ 7 h 7"/>
                  <a:gd name="T4" fmla="*/ 0 w 6"/>
                  <a:gd name="T5" fmla="*/ 4 h 7"/>
                  <a:gd name="T6" fmla="*/ 6 w 6"/>
                  <a:gd name="T7" fmla="*/ 2 h 7"/>
                  <a:gd name="T8" fmla="*/ 3 w 6"/>
                  <a:gd name="T9" fmla="*/ 0 h 7"/>
                  <a:gd name="T10" fmla="*/ 5 w 6"/>
                  <a:gd name="T11" fmla="*/ 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7"/>
                  <a:gd name="T20" fmla="*/ 6 w 6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7">
                    <a:moveTo>
                      <a:pt x="5" y="7"/>
                    </a:moveTo>
                    <a:lnTo>
                      <a:pt x="1" y="7"/>
                    </a:lnTo>
                    <a:lnTo>
                      <a:pt x="0" y="4"/>
                    </a:lnTo>
                    <a:lnTo>
                      <a:pt x="6" y="2"/>
                    </a:lnTo>
                    <a:lnTo>
                      <a:pt x="3" y="0"/>
                    </a:lnTo>
                    <a:lnTo>
                      <a:pt x="5" y="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627" name="Freeform 2480"/>
              <p:cNvSpPr>
                <a:spLocks/>
              </p:cNvSpPr>
              <p:nvPr/>
            </p:nvSpPr>
            <p:spPr bwMode="auto">
              <a:xfrm>
                <a:off x="1299" y="1135"/>
                <a:ext cx="140" cy="168"/>
              </a:xfrm>
              <a:custGeom>
                <a:avLst/>
                <a:gdLst>
                  <a:gd name="T0" fmla="*/ 88 w 140"/>
                  <a:gd name="T1" fmla="*/ 1 h 168"/>
                  <a:gd name="T2" fmla="*/ 118 w 140"/>
                  <a:gd name="T3" fmla="*/ 113 h 168"/>
                  <a:gd name="T4" fmla="*/ 118 w 140"/>
                  <a:gd name="T5" fmla="*/ 115 h 168"/>
                  <a:gd name="T6" fmla="*/ 120 w 140"/>
                  <a:gd name="T7" fmla="*/ 116 h 168"/>
                  <a:gd name="T8" fmla="*/ 122 w 140"/>
                  <a:gd name="T9" fmla="*/ 116 h 168"/>
                  <a:gd name="T10" fmla="*/ 132 w 140"/>
                  <a:gd name="T11" fmla="*/ 116 h 168"/>
                  <a:gd name="T12" fmla="*/ 133 w 140"/>
                  <a:gd name="T13" fmla="*/ 118 h 168"/>
                  <a:gd name="T14" fmla="*/ 135 w 140"/>
                  <a:gd name="T15" fmla="*/ 120 h 168"/>
                  <a:gd name="T16" fmla="*/ 137 w 140"/>
                  <a:gd name="T17" fmla="*/ 125 h 168"/>
                  <a:gd name="T18" fmla="*/ 133 w 140"/>
                  <a:gd name="T19" fmla="*/ 126 h 168"/>
                  <a:gd name="T20" fmla="*/ 128 w 140"/>
                  <a:gd name="T21" fmla="*/ 130 h 168"/>
                  <a:gd name="T22" fmla="*/ 118 w 140"/>
                  <a:gd name="T23" fmla="*/ 130 h 168"/>
                  <a:gd name="T24" fmla="*/ 108 w 140"/>
                  <a:gd name="T25" fmla="*/ 131 h 168"/>
                  <a:gd name="T26" fmla="*/ 97 w 140"/>
                  <a:gd name="T27" fmla="*/ 133 h 168"/>
                  <a:gd name="T28" fmla="*/ 85 w 140"/>
                  <a:gd name="T29" fmla="*/ 135 h 168"/>
                  <a:gd name="T30" fmla="*/ 52 w 140"/>
                  <a:gd name="T31" fmla="*/ 11 h 168"/>
                  <a:gd name="T32" fmla="*/ 42 w 140"/>
                  <a:gd name="T33" fmla="*/ 15 h 168"/>
                  <a:gd name="T34" fmla="*/ 73 w 140"/>
                  <a:gd name="T35" fmla="*/ 138 h 168"/>
                  <a:gd name="T36" fmla="*/ 60 w 140"/>
                  <a:gd name="T37" fmla="*/ 141 h 168"/>
                  <a:gd name="T38" fmla="*/ 42 w 140"/>
                  <a:gd name="T39" fmla="*/ 149 h 168"/>
                  <a:gd name="T40" fmla="*/ 30 w 140"/>
                  <a:gd name="T41" fmla="*/ 154 h 168"/>
                  <a:gd name="T42" fmla="*/ 25 w 140"/>
                  <a:gd name="T43" fmla="*/ 154 h 168"/>
                  <a:gd name="T44" fmla="*/ 22 w 140"/>
                  <a:gd name="T45" fmla="*/ 154 h 168"/>
                  <a:gd name="T46" fmla="*/ 22 w 140"/>
                  <a:gd name="T47" fmla="*/ 151 h 168"/>
                  <a:gd name="T48" fmla="*/ 22 w 140"/>
                  <a:gd name="T49" fmla="*/ 148 h 168"/>
                  <a:gd name="T50" fmla="*/ 23 w 140"/>
                  <a:gd name="T51" fmla="*/ 146 h 168"/>
                  <a:gd name="T52" fmla="*/ 25 w 140"/>
                  <a:gd name="T53" fmla="*/ 145 h 168"/>
                  <a:gd name="T54" fmla="*/ 32 w 140"/>
                  <a:gd name="T55" fmla="*/ 141 h 168"/>
                  <a:gd name="T56" fmla="*/ 35 w 140"/>
                  <a:gd name="T57" fmla="*/ 138 h 168"/>
                  <a:gd name="T58" fmla="*/ 35 w 140"/>
                  <a:gd name="T59" fmla="*/ 136 h 168"/>
                  <a:gd name="T60" fmla="*/ 35 w 140"/>
                  <a:gd name="T61" fmla="*/ 135 h 168"/>
                  <a:gd name="T62" fmla="*/ 5 w 140"/>
                  <a:gd name="T63" fmla="*/ 25 h 168"/>
                  <a:gd name="T64" fmla="*/ 0 w 140"/>
                  <a:gd name="T65" fmla="*/ 26 h 168"/>
                  <a:gd name="T66" fmla="*/ 19 w 140"/>
                  <a:gd name="T67" fmla="*/ 140 h 168"/>
                  <a:gd name="T68" fmla="*/ 22 w 140"/>
                  <a:gd name="T69" fmla="*/ 149 h 168"/>
                  <a:gd name="T70" fmla="*/ 27 w 140"/>
                  <a:gd name="T71" fmla="*/ 168 h 168"/>
                  <a:gd name="T72" fmla="*/ 140 w 140"/>
                  <a:gd name="T73" fmla="*/ 136 h 168"/>
                  <a:gd name="T74" fmla="*/ 137 w 140"/>
                  <a:gd name="T75" fmla="*/ 121 h 168"/>
                  <a:gd name="T76" fmla="*/ 135 w 140"/>
                  <a:gd name="T77" fmla="*/ 116 h 168"/>
                  <a:gd name="T78" fmla="*/ 132 w 140"/>
                  <a:gd name="T79" fmla="*/ 105 h 168"/>
                  <a:gd name="T80" fmla="*/ 93 w 140"/>
                  <a:gd name="T81" fmla="*/ 0 h 168"/>
                  <a:gd name="T82" fmla="*/ 88 w 140"/>
                  <a:gd name="T83" fmla="*/ 1 h 168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140"/>
                  <a:gd name="T127" fmla="*/ 0 h 168"/>
                  <a:gd name="T128" fmla="*/ 140 w 140"/>
                  <a:gd name="T129" fmla="*/ 168 h 168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140" h="168">
                    <a:moveTo>
                      <a:pt x="88" y="1"/>
                    </a:moveTo>
                    <a:lnTo>
                      <a:pt x="118" y="113"/>
                    </a:lnTo>
                    <a:lnTo>
                      <a:pt x="118" y="115"/>
                    </a:lnTo>
                    <a:lnTo>
                      <a:pt x="120" y="116"/>
                    </a:lnTo>
                    <a:lnTo>
                      <a:pt x="122" y="116"/>
                    </a:lnTo>
                    <a:lnTo>
                      <a:pt x="132" y="116"/>
                    </a:lnTo>
                    <a:lnTo>
                      <a:pt x="133" y="118"/>
                    </a:lnTo>
                    <a:lnTo>
                      <a:pt x="135" y="120"/>
                    </a:lnTo>
                    <a:lnTo>
                      <a:pt x="137" y="125"/>
                    </a:lnTo>
                    <a:lnTo>
                      <a:pt x="133" y="126"/>
                    </a:lnTo>
                    <a:lnTo>
                      <a:pt x="128" y="130"/>
                    </a:lnTo>
                    <a:lnTo>
                      <a:pt x="118" y="130"/>
                    </a:lnTo>
                    <a:lnTo>
                      <a:pt x="108" y="131"/>
                    </a:lnTo>
                    <a:lnTo>
                      <a:pt x="97" y="133"/>
                    </a:lnTo>
                    <a:lnTo>
                      <a:pt x="85" y="135"/>
                    </a:lnTo>
                    <a:lnTo>
                      <a:pt x="52" y="11"/>
                    </a:lnTo>
                    <a:lnTo>
                      <a:pt x="42" y="15"/>
                    </a:lnTo>
                    <a:lnTo>
                      <a:pt x="73" y="138"/>
                    </a:lnTo>
                    <a:lnTo>
                      <a:pt x="60" y="141"/>
                    </a:lnTo>
                    <a:lnTo>
                      <a:pt x="42" y="149"/>
                    </a:lnTo>
                    <a:lnTo>
                      <a:pt x="30" y="154"/>
                    </a:lnTo>
                    <a:lnTo>
                      <a:pt x="25" y="154"/>
                    </a:lnTo>
                    <a:lnTo>
                      <a:pt x="22" y="154"/>
                    </a:lnTo>
                    <a:lnTo>
                      <a:pt x="22" y="151"/>
                    </a:lnTo>
                    <a:lnTo>
                      <a:pt x="22" y="148"/>
                    </a:lnTo>
                    <a:lnTo>
                      <a:pt x="23" y="146"/>
                    </a:lnTo>
                    <a:lnTo>
                      <a:pt x="25" y="145"/>
                    </a:lnTo>
                    <a:lnTo>
                      <a:pt x="32" y="141"/>
                    </a:lnTo>
                    <a:lnTo>
                      <a:pt x="35" y="138"/>
                    </a:lnTo>
                    <a:lnTo>
                      <a:pt x="35" y="136"/>
                    </a:lnTo>
                    <a:lnTo>
                      <a:pt x="35" y="135"/>
                    </a:lnTo>
                    <a:lnTo>
                      <a:pt x="5" y="25"/>
                    </a:lnTo>
                    <a:lnTo>
                      <a:pt x="0" y="26"/>
                    </a:lnTo>
                    <a:lnTo>
                      <a:pt x="19" y="140"/>
                    </a:lnTo>
                    <a:lnTo>
                      <a:pt x="22" y="149"/>
                    </a:lnTo>
                    <a:lnTo>
                      <a:pt x="27" y="168"/>
                    </a:lnTo>
                    <a:lnTo>
                      <a:pt x="140" y="136"/>
                    </a:lnTo>
                    <a:lnTo>
                      <a:pt x="137" y="121"/>
                    </a:lnTo>
                    <a:lnTo>
                      <a:pt x="135" y="116"/>
                    </a:lnTo>
                    <a:lnTo>
                      <a:pt x="132" y="105"/>
                    </a:lnTo>
                    <a:lnTo>
                      <a:pt x="93" y="0"/>
                    </a:lnTo>
                    <a:lnTo>
                      <a:pt x="88" y="1"/>
                    </a:lnTo>
                    <a:close/>
                  </a:path>
                </a:pathLst>
              </a:custGeom>
              <a:solidFill>
                <a:srgbClr val="D7D7D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628" name="Freeform 2481"/>
              <p:cNvSpPr>
                <a:spLocks/>
              </p:cNvSpPr>
              <p:nvPr/>
            </p:nvSpPr>
            <p:spPr bwMode="auto">
              <a:xfrm>
                <a:off x="1384" y="1136"/>
                <a:ext cx="35" cy="114"/>
              </a:xfrm>
              <a:custGeom>
                <a:avLst/>
                <a:gdLst>
                  <a:gd name="T0" fmla="*/ 5 w 35"/>
                  <a:gd name="T1" fmla="*/ 0 h 114"/>
                  <a:gd name="T2" fmla="*/ 0 w 35"/>
                  <a:gd name="T3" fmla="*/ 2 h 114"/>
                  <a:gd name="T4" fmla="*/ 30 w 35"/>
                  <a:gd name="T5" fmla="*/ 114 h 114"/>
                  <a:gd name="T6" fmla="*/ 35 w 35"/>
                  <a:gd name="T7" fmla="*/ 112 h 114"/>
                  <a:gd name="T8" fmla="*/ 5 w 35"/>
                  <a:gd name="T9" fmla="*/ 0 h 11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5"/>
                  <a:gd name="T16" fmla="*/ 0 h 114"/>
                  <a:gd name="T17" fmla="*/ 35 w 35"/>
                  <a:gd name="T18" fmla="*/ 114 h 11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5" h="114">
                    <a:moveTo>
                      <a:pt x="5" y="0"/>
                    </a:moveTo>
                    <a:lnTo>
                      <a:pt x="0" y="2"/>
                    </a:lnTo>
                    <a:lnTo>
                      <a:pt x="30" y="114"/>
                    </a:lnTo>
                    <a:lnTo>
                      <a:pt x="35" y="112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629" name="Freeform 2482"/>
              <p:cNvSpPr>
                <a:spLocks/>
              </p:cNvSpPr>
              <p:nvPr/>
            </p:nvSpPr>
            <p:spPr bwMode="auto">
              <a:xfrm>
                <a:off x="1414" y="1248"/>
                <a:ext cx="7" cy="7"/>
              </a:xfrm>
              <a:custGeom>
                <a:avLst/>
                <a:gdLst>
                  <a:gd name="T0" fmla="*/ 7 w 7"/>
                  <a:gd name="T1" fmla="*/ 0 h 7"/>
                  <a:gd name="T2" fmla="*/ 7 w 7"/>
                  <a:gd name="T3" fmla="*/ 0 h 7"/>
                  <a:gd name="T4" fmla="*/ 5 w 7"/>
                  <a:gd name="T5" fmla="*/ 0 h 7"/>
                  <a:gd name="T6" fmla="*/ 7 w 7"/>
                  <a:gd name="T7" fmla="*/ 0 h 7"/>
                  <a:gd name="T8" fmla="*/ 7 w 7"/>
                  <a:gd name="T9" fmla="*/ 7 h 7"/>
                  <a:gd name="T10" fmla="*/ 3 w 7"/>
                  <a:gd name="T11" fmla="*/ 7 h 7"/>
                  <a:gd name="T12" fmla="*/ 0 w 7"/>
                  <a:gd name="T13" fmla="*/ 3 h 7"/>
                  <a:gd name="T14" fmla="*/ 0 w 7"/>
                  <a:gd name="T15" fmla="*/ 2 h 7"/>
                  <a:gd name="T16" fmla="*/ 7 w 7"/>
                  <a:gd name="T17" fmla="*/ 0 h 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"/>
                  <a:gd name="T28" fmla="*/ 0 h 7"/>
                  <a:gd name="T29" fmla="*/ 7 w 7"/>
                  <a:gd name="T30" fmla="*/ 7 h 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" h="7">
                    <a:moveTo>
                      <a:pt x="7" y="0"/>
                    </a:moveTo>
                    <a:lnTo>
                      <a:pt x="7" y="0"/>
                    </a:lnTo>
                    <a:lnTo>
                      <a:pt x="5" y="0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3" y="7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630" name="Freeform 2483"/>
              <p:cNvSpPr>
                <a:spLocks/>
              </p:cNvSpPr>
              <p:nvPr/>
            </p:nvSpPr>
            <p:spPr bwMode="auto">
              <a:xfrm>
                <a:off x="1414" y="1248"/>
                <a:ext cx="7" cy="2"/>
              </a:xfrm>
              <a:custGeom>
                <a:avLst/>
                <a:gdLst>
                  <a:gd name="T0" fmla="*/ 5 w 7"/>
                  <a:gd name="T1" fmla="*/ 0 h 2"/>
                  <a:gd name="T2" fmla="*/ 7 w 7"/>
                  <a:gd name="T3" fmla="*/ 0 h 2"/>
                  <a:gd name="T4" fmla="*/ 0 w 7"/>
                  <a:gd name="T5" fmla="*/ 2 h 2"/>
                  <a:gd name="T6" fmla="*/ 5 w 7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"/>
                  <a:gd name="T13" fmla="*/ 0 h 2"/>
                  <a:gd name="T14" fmla="*/ 7 w 7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" h="2">
                    <a:moveTo>
                      <a:pt x="5" y="0"/>
                    </a:moveTo>
                    <a:lnTo>
                      <a:pt x="7" y="0"/>
                    </a:lnTo>
                    <a:lnTo>
                      <a:pt x="0" y="2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631" name="Rectangle 2484"/>
              <p:cNvSpPr>
                <a:spLocks noChangeArrowheads="1"/>
              </p:cNvSpPr>
              <p:nvPr/>
            </p:nvSpPr>
            <p:spPr bwMode="auto">
              <a:xfrm>
                <a:off x="1421" y="1248"/>
                <a:ext cx="10" cy="7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632" name="Freeform 2485"/>
              <p:cNvSpPr>
                <a:spLocks/>
              </p:cNvSpPr>
              <p:nvPr/>
            </p:nvSpPr>
            <p:spPr bwMode="auto">
              <a:xfrm>
                <a:off x="1421" y="1248"/>
                <a:ext cx="1" cy="7"/>
              </a:xfrm>
              <a:custGeom>
                <a:avLst/>
                <a:gdLst>
                  <a:gd name="T0" fmla="*/ 0 w 1"/>
                  <a:gd name="T1" fmla="*/ 7 h 7"/>
                  <a:gd name="T2" fmla="*/ 0 w 1"/>
                  <a:gd name="T3" fmla="*/ 0 h 7"/>
                  <a:gd name="T4" fmla="*/ 0 w 1"/>
                  <a:gd name="T5" fmla="*/ 7 h 7"/>
                  <a:gd name="T6" fmla="*/ 0 60000 65536"/>
                  <a:gd name="T7" fmla="*/ 0 60000 65536"/>
                  <a:gd name="T8" fmla="*/ 0 60000 65536"/>
                  <a:gd name="T9" fmla="*/ 0 w 1"/>
                  <a:gd name="T10" fmla="*/ 0 h 7"/>
                  <a:gd name="T11" fmla="*/ 1 w 1"/>
                  <a:gd name="T12" fmla="*/ 7 h 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" h="7">
                    <a:moveTo>
                      <a:pt x="0" y="7"/>
                    </a:moveTo>
                    <a:lnTo>
                      <a:pt x="0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633" name="Freeform 2486"/>
              <p:cNvSpPr>
                <a:spLocks/>
              </p:cNvSpPr>
              <p:nvPr/>
            </p:nvSpPr>
            <p:spPr bwMode="auto">
              <a:xfrm>
                <a:off x="1431" y="1248"/>
                <a:ext cx="5" cy="8"/>
              </a:xfrm>
              <a:custGeom>
                <a:avLst/>
                <a:gdLst>
                  <a:gd name="T0" fmla="*/ 0 w 5"/>
                  <a:gd name="T1" fmla="*/ 0 h 8"/>
                  <a:gd name="T2" fmla="*/ 3 w 5"/>
                  <a:gd name="T3" fmla="*/ 2 h 8"/>
                  <a:gd name="T4" fmla="*/ 5 w 5"/>
                  <a:gd name="T5" fmla="*/ 3 h 8"/>
                  <a:gd name="T6" fmla="*/ 1 w 5"/>
                  <a:gd name="T7" fmla="*/ 8 h 8"/>
                  <a:gd name="T8" fmla="*/ 0 w 5"/>
                  <a:gd name="T9" fmla="*/ 7 h 8"/>
                  <a:gd name="T10" fmla="*/ 0 w 5"/>
                  <a:gd name="T11" fmla="*/ 7 h 8"/>
                  <a:gd name="T12" fmla="*/ 0 w 5"/>
                  <a:gd name="T13" fmla="*/ 0 h 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5"/>
                  <a:gd name="T22" fmla="*/ 0 h 8"/>
                  <a:gd name="T23" fmla="*/ 5 w 5"/>
                  <a:gd name="T24" fmla="*/ 8 h 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5" h="8">
                    <a:moveTo>
                      <a:pt x="0" y="0"/>
                    </a:moveTo>
                    <a:lnTo>
                      <a:pt x="3" y="2"/>
                    </a:lnTo>
                    <a:lnTo>
                      <a:pt x="5" y="3"/>
                    </a:lnTo>
                    <a:lnTo>
                      <a:pt x="1" y="8"/>
                    </a:lnTo>
                    <a:lnTo>
                      <a:pt x="0" y="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634" name="Freeform 2487"/>
              <p:cNvSpPr>
                <a:spLocks/>
              </p:cNvSpPr>
              <p:nvPr/>
            </p:nvSpPr>
            <p:spPr bwMode="auto">
              <a:xfrm>
                <a:off x="1431" y="1248"/>
                <a:ext cx="1" cy="7"/>
              </a:xfrm>
              <a:custGeom>
                <a:avLst/>
                <a:gdLst>
                  <a:gd name="T0" fmla="*/ 0 w 1"/>
                  <a:gd name="T1" fmla="*/ 0 h 7"/>
                  <a:gd name="T2" fmla="*/ 0 w 1"/>
                  <a:gd name="T3" fmla="*/ 7 h 7"/>
                  <a:gd name="T4" fmla="*/ 0 w 1"/>
                  <a:gd name="T5" fmla="*/ 0 h 7"/>
                  <a:gd name="T6" fmla="*/ 0 60000 65536"/>
                  <a:gd name="T7" fmla="*/ 0 60000 65536"/>
                  <a:gd name="T8" fmla="*/ 0 60000 65536"/>
                  <a:gd name="T9" fmla="*/ 0 w 1"/>
                  <a:gd name="T10" fmla="*/ 0 h 7"/>
                  <a:gd name="T11" fmla="*/ 1 w 1"/>
                  <a:gd name="T12" fmla="*/ 7 h 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" h="7">
                    <a:moveTo>
                      <a:pt x="0" y="0"/>
                    </a:moveTo>
                    <a:lnTo>
                      <a:pt x="0" y="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635" name="Freeform 2488"/>
              <p:cNvSpPr>
                <a:spLocks/>
              </p:cNvSpPr>
              <p:nvPr/>
            </p:nvSpPr>
            <p:spPr bwMode="auto">
              <a:xfrm>
                <a:off x="1431" y="1253"/>
                <a:ext cx="8" cy="8"/>
              </a:xfrm>
              <a:custGeom>
                <a:avLst/>
                <a:gdLst>
                  <a:gd name="T0" fmla="*/ 6 w 8"/>
                  <a:gd name="T1" fmla="*/ 0 h 8"/>
                  <a:gd name="T2" fmla="*/ 0 w 8"/>
                  <a:gd name="T3" fmla="*/ 2 h 8"/>
                  <a:gd name="T4" fmla="*/ 1 w 8"/>
                  <a:gd name="T5" fmla="*/ 8 h 8"/>
                  <a:gd name="T6" fmla="*/ 8 w 8"/>
                  <a:gd name="T7" fmla="*/ 7 h 8"/>
                  <a:gd name="T8" fmla="*/ 6 w 8"/>
                  <a:gd name="T9" fmla="*/ 0 h 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"/>
                  <a:gd name="T16" fmla="*/ 0 h 8"/>
                  <a:gd name="T17" fmla="*/ 8 w 8"/>
                  <a:gd name="T18" fmla="*/ 8 h 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" h="8">
                    <a:moveTo>
                      <a:pt x="6" y="0"/>
                    </a:moveTo>
                    <a:lnTo>
                      <a:pt x="0" y="2"/>
                    </a:lnTo>
                    <a:lnTo>
                      <a:pt x="1" y="8"/>
                    </a:lnTo>
                    <a:lnTo>
                      <a:pt x="8" y="7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636" name="Freeform 2489"/>
              <p:cNvSpPr>
                <a:spLocks/>
              </p:cNvSpPr>
              <p:nvPr/>
            </p:nvSpPr>
            <p:spPr bwMode="auto">
              <a:xfrm>
                <a:off x="1431" y="1251"/>
                <a:ext cx="6" cy="5"/>
              </a:xfrm>
              <a:custGeom>
                <a:avLst/>
                <a:gdLst>
                  <a:gd name="T0" fmla="*/ 5 w 6"/>
                  <a:gd name="T1" fmla="*/ 0 h 5"/>
                  <a:gd name="T2" fmla="*/ 6 w 6"/>
                  <a:gd name="T3" fmla="*/ 0 h 5"/>
                  <a:gd name="T4" fmla="*/ 6 w 6"/>
                  <a:gd name="T5" fmla="*/ 2 h 5"/>
                  <a:gd name="T6" fmla="*/ 0 w 6"/>
                  <a:gd name="T7" fmla="*/ 4 h 5"/>
                  <a:gd name="T8" fmla="*/ 1 w 6"/>
                  <a:gd name="T9" fmla="*/ 5 h 5"/>
                  <a:gd name="T10" fmla="*/ 5 w 6"/>
                  <a:gd name="T11" fmla="*/ 0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5"/>
                  <a:gd name="T20" fmla="*/ 6 w 6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5">
                    <a:moveTo>
                      <a:pt x="5" y="0"/>
                    </a:moveTo>
                    <a:lnTo>
                      <a:pt x="6" y="0"/>
                    </a:lnTo>
                    <a:lnTo>
                      <a:pt x="6" y="2"/>
                    </a:lnTo>
                    <a:lnTo>
                      <a:pt x="0" y="4"/>
                    </a:lnTo>
                    <a:lnTo>
                      <a:pt x="1" y="5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637" name="Freeform 2490"/>
              <p:cNvSpPr>
                <a:spLocks/>
              </p:cNvSpPr>
              <p:nvPr/>
            </p:nvSpPr>
            <p:spPr bwMode="auto">
              <a:xfrm>
                <a:off x="1417" y="1258"/>
                <a:ext cx="22" cy="10"/>
              </a:xfrm>
              <a:custGeom>
                <a:avLst/>
                <a:gdLst>
                  <a:gd name="T0" fmla="*/ 22 w 22"/>
                  <a:gd name="T1" fmla="*/ 5 h 10"/>
                  <a:gd name="T2" fmla="*/ 20 w 22"/>
                  <a:gd name="T3" fmla="*/ 5 h 10"/>
                  <a:gd name="T4" fmla="*/ 17 w 22"/>
                  <a:gd name="T5" fmla="*/ 7 h 10"/>
                  <a:gd name="T6" fmla="*/ 10 w 22"/>
                  <a:gd name="T7" fmla="*/ 10 h 10"/>
                  <a:gd name="T8" fmla="*/ 2 w 22"/>
                  <a:gd name="T9" fmla="*/ 10 h 10"/>
                  <a:gd name="T10" fmla="*/ 0 w 22"/>
                  <a:gd name="T11" fmla="*/ 3 h 10"/>
                  <a:gd name="T12" fmla="*/ 9 w 22"/>
                  <a:gd name="T13" fmla="*/ 3 h 10"/>
                  <a:gd name="T14" fmla="*/ 14 w 22"/>
                  <a:gd name="T15" fmla="*/ 2 h 10"/>
                  <a:gd name="T16" fmla="*/ 17 w 22"/>
                  <a:gd name="T17" fmla="*/ 0 h 10"/>
                  <a:gd name="T18" fmla="*/ 17 w 22"/>
                  <a:gd name="T19" fmla="*/ 0 h 10"/>
                  <a:gd name="T20" fmla="*/ 22 w 22"/>
                  <a:gd name="T21" fmla="*/ 5 h 10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22"/>
                  <a:gd name="T34" fmla="*/ 0 h 10"/>
                  <a:gd name="T35" fmla="*/ 22 w 22"/>
                  <a:gd name="T36" fmla="*/ 10 h 10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22" h="10">
                    <a:moveTo>
                      <a:pt x="22" y="5"/>
                    </a:moveTo>
                    <a:lnTo>
                      <a:pt x="20" y="5"/>
                    </a:lnTo>
                    <a:lnTo>
                      <a:pt x="17" y="7"/>
                    </a:lnTo>
                    <a:lnTo>
                      <a:pt x="10" y="10"/>
                    </a:lnTo>
                    <a:lnTo>
                      <a:pt x="2" y="10"/>
                    </a:lnTo>
                    <a:lnTo>
                      <a:pt x="0" y="3"/>
                    </a:lnTo>
                    <a:lnTo>
                      <a:pt x="9" y="3"/>
                    </a:lnTo>
                    <a:lnTo>
                      <a:pt x="14" y="2"/>
                    </a:lnTo>
                    <a:lnTo>
                      <a:pt x="17" y="0"/>
                    </a:lnTo>
                    <a:lnTo>
                      <a:pt x="22" y="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638" name="Freeform 2491"/>
              <p:cNvSpPr>
                <a:spLocks/>
              </p:cNvSpPr>
              <p:nvPr/>
            </p:nvSpPr>
            <p:spPr bwMode="auto">
              <a:xfrm>
                <a:off x="1432" y="1258"/>
                <a:ext cx="7" cy="5"/>
              </a:xfrm>
              <a:custGeom>
                <a:avLst/>
                <a:gdLst>
                  <a:gd name="T0" fmla="*/ 7 w 7"/>
                  <a:gd name="T1" fmla="*/ 2 h 5"/>
                  <a:gd name="T2" fmla="*/ 7 w 7"/>
                  <a:gd name="T3" fmla="*/ 3 h 5"/>
                  <a:gd name="T4" fmla="*/ 7 w 7"/>
                  <a:gd name="T5" fmla="*/ 5 h 5"/>
                  <a:gd name="T6" fmla="*/ 2 w 7"/>
                  <a:gd name="T7" fmla="*/ 0 h 5"/>
                  <a:gd name="T8" fmla="*/ 0 w 7"/>
                  <a:gd name="T9" fmla="*/ 3 h 5"/>
                  <a:gd name="T10" fmla="*/ 7 w 7"/>
                  <a:gd name="T11" fmla="*/ 2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"/>
                  <a:gd name="T19" fmla="*/ 0 h 5"/>
                  <a:gd name="T20" fmla="*/ 7 w 7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" h="5">
                    <a:moveTo>
                      <a:pt x="7" y="2"/>
                    </a:moveTo>
                    <a:lnTo>
                      <a:pt x="7" y="3"/>
                    </a:lnTo>
                    <a:lnTo>
                      <a:pt x="7" y="5"/>
                    </a:lnTo>
                    <a:lnTo>
                      <a:pt x="2" y="0"/>
                    </a:lnTo>
                    <a:lnTo>
                      <a:pt x="0" y="3"/>
                    </a:lnTo>
                    <a:lnTo>
                      <a:pt x="7" y="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639" name="Freeform 2492"/>
              <p:cNvSpPr>
                <a:spLocks/>
              </p:cNvSpPr>
              <p:nvPr/>
            </p:nvSpPr>
            <p:spPr bwMode="auto">
              <a:xfrm>
                <a:off x="1384" y="1261"/>
                <a:ext cx="35" cy="12"/>
              </a:xfrm>
              <a:custGeom>
                <a:avLst/>
                <a:gdLst>
                  <a:gd name="T0" fmla="*/ 35 w 35"/>
                  <a:gd name="T1" fmla="*/ 7 h 12"/>
                  <a:gd name="T2" fmla="*/ 23 w 35"/>
                  <a:gd name="T3" fmla="*/ 9 h 12"/>
                  <a:gd name="T4" fmla="*/ 12 w 35"/>
                  <a:gd name="T5" fmla="*/ 10 h 12"/>
                  <a:gd name="T6" fmla="*/ 2 w 35"/>
                  <a:gd name="T7" fmla="*/ 12 h 12"/>
                  <a:gd name="T8" fmla="*/ 0 w 35"/>
                  <a:gd name="T9" fmla="*/ 5 h 12"/>
                  <a:gd name="T10" fmla="*/ 10 w 35"/>
                  <a:gd name="T11" fmla="*/ 4 h 12"/>
                  <a:gd name="T12" fmla="*/ 22 w 35"/>
                  <a:gd name="T13" fmla="*/ 2 h 12"/>
                  <a:gd name="T14" fmla="*/ 33 w 35"/>
                  <a:gd name="T15" fmla="*/ 0 h 12"/>
                  <a:gd name="T16" fmla="*/ 35 w 35"/>
                  <a:gd name="T17" fmla="*/ 7 h 1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5"/>
                  <a:gd name="T28" fmla="*/ 0 h 12"/>
                  <a:gd name="T29" fmla="*/ 35 w 35"/>
                  <a:gd name="T30" fmla="*/ 12 h 12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5" h="12">
                    <a:moveTo>
                      <a:pt x="35" y="7"/>
                    </a:moveTo>
                    <a:lnTo>
                      <a:pt x="23" y="9"/>
                    </a:lnTo>
                    <a:lnTo>
                      <a:pt x="12" y="10"/>
                    </a:lnTo>
                    <a:lnTo>
                      <a:pt x="2" y="12"/>
                    </a:lnTo>
                    <a:lnTo>
                      <a:pt x="0" y="5"/>
                    </a:lnTo>
                    <a:lnTo>
                      <a:pt x="10" y="4"/>
                    </a:lnTo>
                    <a:lnTo>
                      <a:pt x="22" y="2"/>
                    </a:lnTo>
                    <a:lnTo>
                      <a:pt x="33" y="0"/>
                    </a:lnTo>
                    <a:lnTo>
                      <a:pt x="35" y="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640" name="Freeform 2493"/>
              <p:cNvSpPr>
                <a:spLocks/>
              </p:cNvSpPr>
              <p:nvPr/>
            </p:nvSpPr>
            <p:spPr bwMode="auto">
              <a:xfrm>
                <a:off x="1417" y="1261"/>
                <a:ext cx="2" cy="7"/>
              </a:xfrm>
              <a:custGeom>
                <a:avLst/>
                <a:gdLst>
                  <a:gd name="T0" fmla="*/ 2 w 2"/>
                  <a:gd name="T1" fmla="*/ 7 h 7"/>
                  <a:gd name="T2" fmla="*/ 0 w 2"/>
                  <a:gd name="T3" fmla="*/ 0 h 7"/>
                  <a:gd name="T4" fmla="*/ 2 w 2"/>
                  <a:gd name="T5" fmla="*/ 7 h 7"/>
                  <a:gd name="T6" fmla="*/ 0 60000 65536"/>
                  <a:gd name="T7" fmla="*/ 0 60000 65536"/>
                  <a:gd name="T8" fmla="*/ 0 60000 65536"/>
                  <a:gd name="T9" fmla="*/ 0 w 2"/>
                  <a:gd name="T10" fmla="*/ 0 h 7"/>
                  <a:gd name="T11" fmla="*/ 2 w 2"/>
                  <a:gd name="T12" fmla="*/ 7 h 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" h="7">
                    <a:moveTo>
                      <a:pt x="2" y="7"/>
                    </a:moveTo>
                    <a:lnTo>
                      <a:pt x="0" y="0"/>
                    </a:lnTo>
                    <a:lnTo>
                      <a:pt x="2" y="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641" name="Freeform 2494"/>
              <p:cNvSpPr>
                <a:spLocks/>
              </p:cNvSpPr>
              <p:nvPr/>
            </p:nvSpPr>
            <p:spPr bwMode="auto">
              <a:xfrm>
                <a:off x="1347" y="1146"/>
                <a:ext cx="40" cy="125"/>
              </a:xfrm>
              <a:custGeom>
                <a:avLst/>
                <a:gdLst>
                  <a:gd name="T0" fmla="*/ 34 w 40"/>
                  <a:gd name="T1" fmla="*/ 125 h 125"/>
                  <a:gd name="T2" fmla="*/ 40 w 40"/>
                  <a:gd name="T3" fmla="*/ 124 h 125"/>
                  <a:gd name="T4" fmla="*/ 7 w 40"/>
                  <a:gd name="T5" fmla="*/ 0 h 125"/>
                  <a:gd name="T6" fmla="*/ 0 w 40"/>
                  <a:gd name="T7" fmla="*/ 2 h 125"/>
                  <a:gd name="T8" fmla="*/ 34 w 40"/>
                  <a:gd name="T9" fmla="*/ 125 h 12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0"/>
                  <a:gd name="T16" fmla="*/ 0 h 125"/>
                  <a:gd name="T17" fmla="*/ 40 w 40"/>
                  <a:gd name="T18" fmla="*/ 125 h 12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0" h="125">
                    <a:moveTo>
                      <a:pt x="34" y="125"/>
                    </a:moveTo>
                    <a:lnTo>
                      <a:pt x="40" y="124"/>
                    </a:lnTo>
                    <a:lnTo>
                      <a:pt x="7" y="0"/>
                    </a:lnTo>
                    <a:lnTo>
                      <a:pt x="0" y="2"/>
                    </a:lnTo>
                    <a:lnTo>
                      <a:pt x="34" y="12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642" name="Freeform 2495"/>
              <p:cNvSpPr>
                <a:spLocks/>
              </p:cNvSpPr>
              <p:nvPr/>
            </p:nvSpPr>
            <p:spPr bwMode="auto">
              <a:xfrm>
                <a:off x="1381" y="1266"/>
                <a:ext cx="6" cy="9"/>
              </a:xfrm>
              <a:custGeom>
                <a:avLst/>
                <a:gdLst>
                  <a:gd name="T0" fmla="*/ 5 w 6"/>
                  <a:gd name="T1" fmla="*/ 7 h 9"/>
                  <a:gd name="T2" fmla="*/ 1 w 6"/>
                  <a:gd name="T3" fmla="*/ 9 h 9"/>
                  <a:gd name="T4" fmla="*/ 0 w 6"/>
                  <a:gd name="T5" fmla="*/ 5 h 9"/>
                  <a:gd name="T6" fmla="*/ 6 w 6"/>
                  <a:gd name="T7" fmla="*/ 4 h 9"/>
                  <a:gd name="T8" fmla="*/ 3 w 6"/>
                  <a:gd name="T9" fmla="*/ 0 h 9"/>
                  <a:gd name="T10" fmla="*/ 5 w 6"/>
                  <a:gd name="T11" fmla="*/ 7 h 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9"/>
                  <a:gd name="T20" fmla="*/ 6 w 6"/>
                  <a:gd name="T21" fmla="*/ 9 h 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9">
                    <a:moveTo>
                      <a:pt x="5" y="7"/>
                    </a:moveTo>
                    <a:lnTo>
                      <a:pt x="1" y="9"/>
                    </a:lnTo>
                    <a:lnTo>
                      <a:pt x="0" y="5"/>
                    </a:lnTo>
                    <a:lnTo>
                      <a:pt x="6" y="4"/>
                    </a:lnTo>
                    <a:lnTo>
                      <a:pt x="3" y="0"/>
                    </a:lnTo>
                    <a:lnTo>
                      <a:pt x="5" y="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643" name="Freeform 2496"/>
              <p:cNvSpPr>
                <a:spLocks/>
              </p:cNvSpPr>
              <p:nvPr/>
            </p:nvSpPr>
            <p:spPr bwMode="auto">
              <a:xfrm>
                <a:off x="1339" y="1145"/>
                <a:ext cx="12" cy="8"/>
              </a:xfrm>
              <a:custGeom>
                <a:avLst/>
                <a:gdLst>
                  <a:gd name="T0" fmla="*/ 12 w 12"/>
                  <a:gd name="T1" fmla="*/ 5 h 8"/>
                  <a:gd name="T2" fmla="*/ 10 w 12"/>
                  <a:gd name="T3" fmla="*/ 0 h 8"/>
                  <a:gd name="T4" fmla="*/ 0 w 12"/>
                  <a:gd name="T5" fmla="*/ 1 h 8"/>
                  <a:gd name="T6" fmla="*/ 2 w 12"/>
                  <a:gd name="T7" fmla="*/ 8 h 8"/>
                  <a:gd name="T8" fmla="*/ 12 w 12"/>
                  <a:gd name="T9" fmla="*/ 5 h 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"/>
                  <a:gd name="T16" fmla="*/ 0 h 8"/>
                  <a:gd name="T17" fmla="*/ 12 w 12"/>
                  <a:gd name="T18" fmla="*/ 8 h 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" h="8">
                    <a:moveTo>
                      <a:pt x="12" y="5"/>
                    </a:moveTo>
                    <a:lnTo>
                      <a:pt x="10" y="0"/>
                    </a:lnTo>
                    <a:lnTo>
                      <a:pt x="0" y="1"/>
                    </a:lnTo>
                    <a:lnTo>
                      <a:pt x="2" y="8"/>
                    </a:lnTo>
                    <a:lnTo>
                      <a:pt x="12" y="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644" name="Freeform 2497"/>
              <p:cNvSpPr>
                <a:spLocks/>
              </p:cNvSpPr>
              <p:nvPr/>
            </p:nvSpPr>
            <p:spPr bwMode="auto">
              <a:xfrm>
                <a:off x="1347" y="1143"/>
                <a:ext cx="7" cy="7"/>
              </a:xfrm>
              <a:custGeom>
                <a:avLst/>
                <a:gdLst>
                  <a:gd name="T0" fmla="*/ 7 w 7"/>
                  <a:gd name="T1" fmla="*/ 3 h 7"/>
                  <a:gd name="T2" fmla="*/ 5 w 7"/>
                  <a:gd name="T3" fmla="*/ 0 h 7"/>
                  <a:gd name="T4" fmla="*/ 2 w 7"/>
                  <a:gd name="T5" fmla="*/ 2 h 7"/>
                  <a:gd name="T6" fmla="*/ 4 w 7"/>
                  <a:gd name="T7" fmla="*/ 7 h 7"/>
                  <a:gd name="T8" fmla="*/ 0 w 7"/>
                  <a:gd name="T9" fmla="*/ 5 h 7"/>
                  <a:gd name="T10" fmla="*/ 7 w 7"/>
                  <a:gd name="T11" fmla="*/ 3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"/>
                  <a:gd name="T19" fmla="*/ 0 h 7"/>
                  <a:gd name="T20" fmla="*/ 7 w 7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" h="7">
                    <a:moveTo>
                      <a:pt x="7" y="3"/>
                    </a:moveTo>
                    <a:lnTo>
                      <a:pt x="5" y="0"/>
                    </a:lnTo>
                    <a:lnTo>
                      <a:pt x="2" y="2"/>
                    </a:lnTo>
                    <a:lnTo>
                      <a:pt x="4" y="7"/>
                    </a:lnTo>
                    <a:lnTo>
                      <a:pt x="0" y="5"/>
                    </a:lnTo>
                    <a:lnTo>
                      <a:pt x="7" y="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645" name="Freeform 2498"/>
              <p:cNvSpPr>
                <a:spLocks/>
              </p:cNvSpPr>
              <p:nvPr/>
            </p:nvSpPr>
            <p:spPr bwMode="auto">
              <a:xfrm>
                <a:off x="1337" y="1150"/>
                <a:ext cx="39" cy="123"/>
              </a:xfrm>
              <a:custGeom>
                <a:avLst/>
                <a:gdLst>
                  <a:gd name="T0" fmla="*/ 5 w 39"/>
                  <a:gd name="T1" fmla="*/ 0 h 123"/>
                  <a:gd name="T2" fmla="*/ 0 w 39"/>
                  <a:gd name="T3" fmla="*/ 1 h 123"/>
                  <a:gd name="T4" fmla="*/ 32 w 39"/>
                  <a:gd name="T5" fmla="*/ 123 h 123"/>
                  <a:gd name="T6" fmla="*/ 39 w 39"/>
                  <a:gd name="T7" fmla="*/ 121 h 123"/>
                  <a:gd name="T8" fmla="*/ 5 w 39"/>
                  <a:gd name="T9" fmla="*/ 0 h 12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9"/>
                  <a:gd name="T16" fmla="*/ 0 h 123"/>
                  <a:gd name="T17" fmla="*/ 39 w 39"/>
                  <a:gd name="T18" fmla="*/ 123 h 12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9" h="123">
                    <a:moveTo>
                      <a:pt x="5" y="0"/>
                    </a:moveTo>
                    <a:lnTo>
                      <a:pt x="0" y="1"/>
                    </a:lnTo>
                    <a:lnTo>
                      <a:pt x="32" y="123"/>
                    </a:lnTo>
                    <a:lnTo>
                      <a:pt x="39" y="121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646" name="Freeform 2499"/>
              <p:cNvSpPr>
                <a:spLocks/>
              </p:cNvSpPr>
              <p:nvPr/>
            </p:nvSpPr>
            <p:spPr bwMode="auto">
              <a:xfrm>
                <a:off x="1336" y="1146"/>
                <a:ext cx="6" cy="7"/>
              </a:xfrm>
              <a:custGeom>
                <a:avLst/>
                <a:gdLst>
                  <a:gd name="T0" fmla="*/ 3 w 6"/>
                  <a:gd name="T1" fmla="*/ 0 h 7"/>
                  <a:gd name="T2" fmla="*/ 0 w 6"/>
                  <a:gd name="T3" fmla="*/ 2 h 7"/>
                  <a:gd name="T4" fmla="*/ 1 w 6"/>
                  <a:gd name="T5" fmla="*/ 5 h 7"/>
                  <a:gd name="T6" fmla="*/ 6 w 6"/>
                  <a:gd name="T7" fmla="*/ 4 h 7"/>
                  <a:gd name="T8" fmla="*/ 5 w 6"/>
                  <a:gd name="T9" fmla="*/ 7 h 7"/>
                  <a:gd name="T10" fmla="*/ 3 w 6"/>
                  <a:gd name="T11" fmla="*/ 0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7"/>
                  <a:gd name="T20" fmla="*/ 6 w 6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7">
                    <a:moveTo>
                      <a:pt x="3" y="0"/>
                    </a:moveTo>
                    <a:lnTo>
                      <a:pt x="0" y="2"/>
                    </a:lnTo>
                    <a:lnTo>
                      <a:pt x="1" y="5"/>
                    </a:lnTo>
                    <a:lnTo>
                      <a:pt x="6" y="4"/>
                    </a:lnTo>
                    <a:lnTo>
                      <a:pt x="5" y="7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647" name="Freeform 2500"/>
              <p:cNvSpPr>
                <a:spLocks/>
              </p:cNvSpPr>
              <p:nvPr/>
            </p:nvSpPr>
            <p:spPr bwMode="auto">
              <a:xfrm>
                <a:off x="1339" y="1270"/>
                <a:ext cx="33" cy="18"/>
              </a:xfrm>
              <a:custGeom>
                <a:avLst/>
                <a:gdLst>
                  <a:gd name="T0" fmla="*/ 33 w 33"/>
                  <a:gd name="T1" fmla="*/ 6 h 18"/>
                  <a:gd name="T2" fmla="*/ 22 w 33"/>
                  <a:gd name="T3" fmla="*/ 10 h 18"/>
                  <a:gd name="T4" fmla="*/ 2 w 33"/>
                  <a:gd name="T5" fmla="*/ 18 h 18"/>
                  <a:gd name="T6" fmla="*/ 0 w 33"/>
                  <a:gd name="T7" fmla="*/ 11 h 18"/>
                  <a:gd name="T8" fmla="*/ 18 w 33"/>
                  <a:gd name="T9" fmla="*/ 5 h 18"/>
                  <a:gd name="T10" fmla="*/ 32 w 33"/>
                  <a:gd name="T11" fmla="*/ 0 h 18"/>
                  <a:gd name="T12" fmla="*/ 33 w 33"/>
                  <a:gd name="T13" fmla="*/ 6 h 1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33"/>
                  <a:gd name="T22" fmla="*/ 0 h 18"/>
                  <a:gd name="T23" fmla="*/ 33 w 33"/>
                  <a:gd name="T24" fmla="*/ 18 h 1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33" h="18">
                    <a:moveTo>
                      <a:pt x="33" y="6"/>
                    </a:moveTo>
                    <a:lnTo>
                      <a:pt x="22" y="10"/>
                    </a:lnTo>
                    <a:lnTo>
                      <a:pt x="2" y="18"/>
                    </a:lnTo>
                    <a:lnTo>
                      <a:pt x="0" y="11"/>
                    </a:lnTo>
                    <a:lnTo>
                      <a:pt x="18" y="5"/>
                    </a:lnTo>
                    <a:lnTo>
                      <a:pt x="32" y="0"/>
                    </a:lnTo>
                    <a:lnTo>
                      <a:pt x="33" y="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648" name="Freeform 2501"/>
              <p:cNvSpPr>
                <a:spLocks/>
              </p:cNvSpPr>
              <p:nvPr/>
            </p:nvSpPr>
            <p:spPr bwMode="auto">
              <a:xfrm>
                <a:off x="1369" y="1270"/>
                <a:ext cx="7" cy="6"/>
              </a:xfrm>
              <a:custGeom>
                <a:avLst/>
                <a:gdLst>
                  <a:gd name="T0" fmla="*/ 7 w 7"/>
                  <a:gd name="T1" fmla="*/ 1 h 6"/>
                  <a:gd name="T2" fmla="*/ 7 w 7"/>
                  <a:gd name="T3" fmla="*/ 5 h 6"/>
                  <a:gd name="T4" fmla="*/ 3 w 7"/>
                  <a:gd name="T5" fmla="*/ 6 h 6"/>
                  <a:gd name="T6" fmla="*/ 2 w 7"/>
                  <a:gd name="T7" fmla="*/ 0 h 6"/>
                  <a:gd name="T8" fmla="*/ 0 w 7"/>
                  <a:gd name="T9" fmla="*/ 3 h 6"/>
                  <a:gd name="T10" fmla="*/ 7 w 7"/>
                  <a:gd name="T11" fmla="*/ 1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"/>
                  <a:gd name="T19" fmla="*/ 0 h 6"/>
                  <a:gd name="T20" fmla="*/ 7 w 7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" h="6">
                    <a:moveTo>
                      <a:pt x="7" y="1"/>
                    </a:moveTo>
                    <a:lnTo>
                      <a:pt x="7" y="5"/>
                    </a:lnTo>
                    <a:lnTo>
                      <a:pt x="3" y="6"/>
                    </a:lnTo>
                    <a:lnTo>
                      <a:pt x="2" y="0"/>
                    </a:lnTo>
                    <a:lnTo>
                      <a:pt x="0" y="3"/>
                    </a:lnTo>
                    <a:lnTo>
                      <a:pt x="7" y="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649" name="Freeform 2502"/>
              <p:cNvSpPr>
                <a:spLocks/>
              </p:cNvSpPr>
              <p:nvPr/>
            </p:nvSpPr>
            <p:spPr bwMode="auto">
              <a:xfrm>
                <a:off x="1321" y="1281"/>
                <a:ext cx="20" cy="12"/>
              </a:xfrm>
              <a:custGeom>
                <a:avLst/>
                <a:gdLst>
                  <a:gd name="T0" fmla="*/ 20 w 20"/>
                  <a:gd name="T1" fmla="*/ 7 h 12"/>
                  <a:gd name="T2" fmla="*/ 8 w 20"/>
                  <a:gd name="T3" fmla="*/ 12 h 12"/>
                  <a:gd name="T4" fmla="*/ 3 w 20"/>
                  <a:gd name="T5" fmla="*/ 12 h 12"/>
                  <a:gd name="T6" fmla="*/ 0 w 20"/>
                  <a:gd name="T7" fmla="*/ 12 h 12"/>
                  <a:gd name="T8" fmla="*/ 1 w 20"/>
                  <a:gd name="T9" fmla="*/ 5 h 12"/>
                  <a:gd name="T10" fmla="*/ 3 w 20"/>
                  <a:gd name="T11" fmla="*/ 5 h 12"/>
                  <a:gd name="T12" fmla="*/ 6 w 20"/>
                  <a:gd name="T13" fmla="*/ 5 h 12"/>
                  <a:gd name="T14" fmla="*/ 18 w 20"/>
                  <a:gd name="T15" fmla="*/ 0 h 12"/>
                  <a:gd name="T16" fmla="*/ 20 w 20"/>
                  <a:gd name="T17" fmla="*/ 7 h 1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0"/>
                  <a:gd name="T28" fmla="*/ 0 h 12"/>
                  <a:gd name="T29" fmla="*/ 20 w 20"/>
                  <a:gd name="T30" fmla="*/ 12 h 12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0" h="12">
                    <a:moveTo>
                      <a:pt x="20" y="7"/>
                    </a:moveTo>
                    <a:lnTo>
                      <a:pt x="8" y="12"/>
                    </a:lnTo>
                    <a:lnTo>
                      <a:pt x="3" y="12"/>
                    </a:lnTo>
                    <a:lnTo>
                      <a:pt x="0" y="12"/>
                    </a:lnTo>
                    <a:lnTo>
                      <a:pt x="1" y="5"/>
                    </a:lnTo>
                    <a:lnTo>
                      <a:pt x="3" y="5"/>
                    </a:lnTo>
                    <a:lnTo>
                      <a:pt x="6" y="5"/>
                    </a:lnTo>
                    <a:lnTo>
                      <a:pt x="18" y="0"/>
                    </a:lnTo>
                    <a:lnTo>
                      <a:pt x="20" y="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650" name="Freeform 2503"/>
              <p:cNvSpPr>
                <a:spLocks/>
              </p:cNvSpPr>
              <p:nvPr/>
            </p:nvSpPr>
            <p:spPr bwMode="auto">
              <a:xfrm>
                <a:off x="1339" y="1281"/>
                <a:ext cx="2" cy="7"/>
              </a:xfrm>
              <a:custGeom>
                <a:avLst/>
                <a:gdLst>
                  <a:gd name="T0" fmla="*/ 2 w 2"/>
                  <a:gd name="T1" fmla="*/ 7 h 7"/>
                  <a:gd name="T2" fmla="*/ 0 w 2"/>
                  <a:gd name="T3" fmla="*/ 0 h 7"/>
                  <a:gd name="T4" fmla="*/ 2 w 2"/>
                  <a:gd name="T5" fmla="*/ 7 h 7"/>
                  <a:gd name="T6" fmla="*/ 0 60000 65536"/>
                  <a:gd name="T7" fmla="*/ 0 60000 65536"/>
                  <a:gd name="T8" fmla="*/ 0 60000 65536"/>
                  <a:gd name="T9" fmla="*/ 0 w 2"/>
                  <a:gd name="T10" fmla="*/ 0 h 7"/>
                  <a:gd name="T11" fmla="*/ 2 w 2"/>
                  <a:gd name="T12" fmla="*/ 7 h 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" h="7">
                    <a:moveTo>
                      <a:pt x="2" y="7"/>
                    </a:moveTo>
                    <a:lnTo>
                      <a:pt x="0" y="0"/>
                    </a:lnTo>
                    <a:lnTo>
                      <a:pt x="2" y="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651" name="Freeform 2504"/>
              <p:cNvSpPr>
                <a:spLocks/>
              </p:cNvSpPr>
              <p:nvPr/>
            </p:nvSpPr>
            <p:spPr bwMode="auto">
              <a:xfrm>
                <a:off x="1318" y="1286"/>
                <a:ext cx="6" cy="3"/>
              </a:xfrm>
              <a:custGeom>
                <a:avLst/>
                <a:gdLst>
                  <a:gd name="T0" fmla="*/ 0 w 6"/>
                  <a:gd name="T1" fmla="*/ 3 h 3"/>
                  <a:gd name="T2" fmla="*/ 6 w 6"/>
                  <a:gd name="T3" fmla="*/ 2 h 3"/>
                  <a:gd name="T4" fmla="*/ 6 w 6"/>
                  <a:gd name="T5" fmla="*/ 0 h 3"/>
                  <a:gd name="T6" fmla="*/ 0 w 6"/>
                  <a:gd name="T7" fmla="*/ 2 h 3"/>
                  <a:gd name="T8" fmla="*/ 0 w 6"/>
                  <a:gd name="T9" fmla="*/ 3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3"/>
                  <a:gd name="T17" fmla="*/ 6 w 6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3">
                    <a:moveTo>
                      <a:pt x="0" y="3"/>
                    </a:moveTo>
                    <a:lnTo>
                      <a:pt x="6" y="2"/>
                    </a:lnTo>
                    <a:lnTo>
                      <a:pt x="6" y="0"/>
                    </a:lnTo>
                    <a:lnTo>
                      <a:pt x="0" y="2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652" name="Freeform 2505"/>
              <p:cNvSpPr>
                <a:spLocks/>
              </p:cNvSpPr>
              <p:nvPr/>
            </p:nvSpPr>
            <p:spPr bwMode="auto">
              <a:xfrm>
                <a:off x="1318" y="1286"/>
                <a:ext cx="6" cy="7"/>
              </a:xfrm>
              <a:custGeom>
                <a:avLst/>
                <a:gdLst>
                  <a:gd name="T0" fmla="*/ 3 w 6"/>
                  <a:gd name="T1" fmla="*/ 7 h 7"/>
                  <a:gd name="T2" fmla="*/ 1 w 6"/>
                  <a:gd name="T3" fmla="*/ 7 h 7"/>
                  <a:gd name="T4" fmla="*/ 0 w 6"/>
                  <a:gd name="T5" fmla="*/ 3 h 7"/>
                  <a:gd name="T6" fmla="*/ 6 w 6"/>
                  <a:gd name="T7" fmla="*/ 2 h 7"/>
                  <a:gd name="T8" fmla="*/ 4 w 6"/>
                  <a:gd name="T9" fmla="*/ 0 h 7"/>
                  <a:gd name="T10" fmla="*/ 3 w 6"/>
                  <a:gd name="T11" fmla="*/ 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7"/>
                  <a:gd name="T20" fmla="*/ 6 w 6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7">
                    <a:moveTo>
                      <a:pt x="3" y="7"/>
                    </a:moveTo>
                    <a:lnTo>
                      <a:pt x="1" y="7"/>
                    </a:lnTo>
                    <a:lnTo>
                      <a:pt x="0" y="3"/>
                    </a:lnTo>
                    <a:lnTo>
                      <a:pt x="6" y="2"/>
                    </a:lnTo>
                    <a:lnTo>
                      <a:pt x="4" y="0"/>
                    </a:lnTo>
                    <a:lnTo>
                      <a:pt x="3" y="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653" name="Freeform 2506"/>
              <p:cNvSpPr>
                <a:spLocks/>
              </p:cNvSpPr>
              <p:nvPr/>
            </p:nvSpPr>
            <p:spPr bwMode="auto">
              <a:xfrm>
                <a:off x="1318" y="1278"/>
                <a:ext cx="8" cy="10"/>
              </a:xfrm>
              <a:custGeom>
                <a:avLst/>
                <a:gdLst>
                  <a:gd name="T0" fmla="*/ 0 w 8"/>
                  <a:gd name="T1" fmla="*/ 10 h 10"/>
                  <a:gd name="T2" fmla="*/ 0 w 8"/>
                  <a:gd name="T3" fmla="*/ 5 h 10"/>
                  <a:gd name="T4" fmla="*/ 0 w 8"/>
                  <a:gd name="T5" fmla="*/ 3 h 10"/>
                  <a:gd name="T6" fmla="*/ 1 w 8"/>
                  <a:gd name="T7" fmla="*/ 2 h 10"/>
                  <a:gd name="T8" fmla="*/ 4 w 8"/>
                  <a:gd name="T9" fmla="*/ 0 h 10"/>
                  <a:gd name="T10" fmla="*/ 8 w 8"/>
                  <a:gd name="T11" fmla="*/ 5 h 10"/>
                  <a:gd name="T12" fmla="*/ 6 w 8"/>
                  <a:gd name="T13" fmla="*/ 6 h 10"/>
                  <a:gd name="T14" fmla="*/ 6 w 8"/>
                  <a:gd name="T15" fmla="*/ 6 h 10"/>
                  <a:gd name="T16" fmla="*/ 6 w 8"/>
                  <a:gd name="T17" fmla="*/ 6 h 10"/>
                  <a:gd name="T18" fmla="*/ 6 w 8"/>
                  <a:gd name="T19" fmla="*/ 8 h 10"/>
                  <a:gd name="T20" fmla="*/ 0 w 8"/>
                  <a:gd name="T21" fmla="*/ 10 h 10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8"/>
                  <a:gd name="T34" fmla="*/ 0 h 10"/>
                  <a:gd name="T35" fmla="*/ 8 w 8"/>
                  <a:gd name="T36" fmla="*/ 10 h 10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8" h="10">
                    <a:moveTo>
                      <a:pt x="0" y="10"/>
                    </a:moveTo>
                    <a:lnTo>
                      <a:pt x="0" y="5"/>
                    </a:lnTo>
                    <a:lnTo>
                      <a:pt x="0" y="3"/>
                    </a:lnTo>
                    <a:lnTo>
                      <a:pt x="1" y="2"/>
                    </a:lnTo>
                    <a:lnTo>
                      <a:pt x="4" y="0"/>
                    </a:lnTo>
                    <a:lnTo>
                      <a:pt x="8" y="5"/>
                    </a:lnTo>
                    <a:lnTo>
                      <a:pt x="6" y="6"/>
                    </a:lnTo>
                    <a:lnTo>
                      <a:pt x="6" y="8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654" name="Freeform 2507"/>
              <p:cNvSpPr>
                <a:spLocks/>
              </p:cNvSpPr>
              <p:nvPr/>
            </p:nvSpPr>
            <p:spPr bwMode="auto">
              <a:xfrm>
                <a:off x="1318" y="1286"/>
                <a:ext cx="6" cy="2"/>
              </a:xfrm>
              <a:custGeom>
                <a:avLst/>
                <a:gdLst>
                  <a:gd name="T0" fmla="*/ 0 w 6"/>
                  <a:gd name="T1" fmla="*/ 2 h 2"/>
                  <a:gd name="T2" fmla="*/ 6 w 6"/>
                  <a:gd name="T3" fmla="*/ 0 h 2"/>
                  <a:gd name="T4" fmla="*/ 0 w 6"/>
                  <a:gd name="T5" fmla="*/ 2 h 2"/>
                  <a:gd name="T6" fmla="*/ 0 60000 65536"/>
                  <a:gd name="T7" fmla="*/ 0 60000 65536"/>
                  <a:gd name="T8" fmla="*/ 0 60000 65536"/>
                  <a:gd name="T9" fmla="*/ 0 w 6"/>
                  <a:gd name="T10" fmla="*/ 0 h 2"/>
                  <a:gd name="T11" fmla="*/ 6 w 6"/>
                  <a:gd name="T12" fmla="*/ 2 h 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" h="2">
                    <a:moveTo>
                      <a:pt x="0" y="2"/>
                    </a:moveTo>
                    <a:lnTo>
                      <a:pt x="6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655" name="Freeform 2508"/>
              <p:cNvSpPr>
                <a:spLocks/>
              </p:cNvSpPr>
              <p:nvPr/>
            </p:nvSpPr>
            <p:spPr bwMode="auto">
              <a:xfrm>
                <a:off x="1322" y="1273"/>
                <a:ext cx="10" cy="10"/>
              </a:xfrm>
              <a:custGeom>
                <a:avLst/>
                <a:gdLst>
                  <a:gd name="T0" fmla="*/ 0 w 10"/>
                  <a:gd name="T1" fmla="*/ 3 h 10"/>
                  <a:gd name="T2" fmla="*/ 4 w 10"/>
                  <a:gd name="T3" fmla="*/ 10 h 10"/>
                  <a:gd name="T4" fmla="*/ 10 w 10"/>
                  <a:gd name="T5" fmla="*/ 5 h 10"/>
                  <a:gd name="T6" fmla="*/ 7 w 10"/>
                  <a:gd name="T7" fmla="*/ 0 h 10"/>
                  <a:gd name="T8" fmla="*/ 0 w 10"/>
                  <a:gd name="T9" fmla="*/ 3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10"/>
                  <a:gd name="T17" fmla="*/ 10 w 10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10">
                    <a:moveTo>
                      <a:pt x="0" y="3"/>
                    </a:moveTo>
                    <a:lnTo>
                      <a:pt x="4" y="10"/>
                    </a:lnTo>
                    <a:lnTo>
                      <a:pt x="10" y="5"/>
                    </a:lnTo>
                    <a:lnTo>
                      <a:pt x="7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656" name="Freeform 2509"/>
              <p:cNvSpPr>
                <a:spLocks/>
              </p:cNvSpPr>
              <p:nvPr/>
            </p:nvSpPr>
            <p:spPr bwMode="auto">
              <a:xfrm>
                <a:off x="1322" y="1276"/>
                <a:ext cx="4" cy="7"/>
              </a:xfrm>
              <a:custGeom>
                <a:avLst/>
                <a:gdLst>
                  <a:gd name="T0" fmla="*/ 0 w 4"/>
                  <a:gd name="T1" fmla="*/ 2 h 7"/>
                  <a:gd name="T2" fmla="*/ 0 w 4"/>
                  <a:gd name="T3" fmla="*/ 0 h 7"/>
                  <a:gd name="T4" fmla="*/ 4 w 4"/>
                  <a:gd name="T5" fmla="*/ 7 h 7"/>
                  <a:gd name="T6" fmla="*/ 0 w 4"/>
                  <a:gd name="T7" fmla="*/ 2 h 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7"/>
                  <a:gd name="T14" fmla="*/ 4 w 4"/>
                  <a:gd name="T15" fmla="*/ 7 h 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7">
                    <a:moveTo>
                      <a:pt x="0" y="2"/>
                    </a:moveTo>
                    <a:lnTo>
                      <a:pt x="0" y="0"/>
                    </a:lnTo>
                    <a:lnTo>
                      <a:pt x="4" y="7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657" name="Freeform 2510"/>
              <p:cNvSpPr>
                <a:spLocks/>
              </p:cNvSpPr>
              <p:nvPr/>
            </p:nvSpPr>
            <p:spPr bwMode="auto">
              <a:xfrm>
                <a:off x="1329" y="1270"/>
                <a:ext cx="8" cy="8"/>
              </a:xfrm>
              <a:custGeom>
                <a:avLst/>
                <a:gdLst>
                  <a:gd name="T0" fmla="*/ 0 w 8"/>
                  <a:gd name="T1" fmla="*/ 3 h 8"/>
                  <a:gd name="T2" fmla="*/ 2 w 8"/>
                  <a:gd name="T3" fmla="*/ 1 h 8"/>
                  <a:gd name="T4" fmla="*/ 2 w 8"/>
                  <a:gd name="T5" fmla="*/ 1 h 8"/>
                  <a:gd name="T6" fmla="*/ 2 w 8"/>
                  <a:gd name="T7" fmla="*/ 1 h 8"/>
                  <a:gd name="T8" fmla="*/ 8 w 8"/>
                  <a:gd name="T9" fmla="*/ 0 h 8"/>
                  <a:gd name="T10" fmla="*/ 8 w 8"/>
                  <a:gd name="T11" fmla="*/ 1 h 8"/>
                  <a:gd name="T12" fmla="*/ 7 w 8"/>
                  <a:gd name="T13" fmla="*/ 6 h 8"/>
                  <a:gd name="T14" fmla="*/ 3 w 8"/>
                  <a:gd name="T15" fmla="*/ 8 h 8"/>
                  <a:gd name="T16" fmla="*/ 0 w 8"/>
                  <a:gd name="T17" fmla="*/ 3 h 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8"/>
                  <a:gd name="T28" fmla="*/ 0 h 8"/>
                  <a:gd name="T29" fmla="*/ 8 w 8"/>
                  <a:gd name="T30" fmla="*/ 8 h 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8" h="8">
                    <a:moveTo>
                      <a:pt x="0" y="3"/>
                    </a:moveTo>
                    <a:lnTo>
                      <a:pt x="2" y="1"/>
                    </a:lnTo>
                    <a:lnTo>
                      <a:pt x="8" y="0"/>
                    </a:lnTo>
                    <a:lnTo>
                      <a:pt x="8" y="1"/>
                    </a:lnTo>
                    <a:lnTo>
                      <a:pt x="7" y="6"/>
                    </a:lnTo>
                    <a:lnTo>
                      <a:pt x="3" y="8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658" name="Freeform 2511"/>
              <p:cNvSpPr>
                <a:spLocks/>
              </p:cNvSpPr>
              <p:nvPr/>
            </p:nvSpPr>
            <p:spPr bwMode="auto">
              <a:xfrm>
                <a:off x="1329" y="1273"/>
                <a:ext cx="3" cy="5"/>
              </a:xfrm>
              <a:custGeom>
                <a:avLst/>
                <a:gdLst>
                  <a:gd name="T0" fmla="*/ 3 w 3"/>
                  <a:gd name="T1" fmla="*/ 5 h 5"/>
                  <a:gd name="T2" fmla="*/ 0 w 3"/>
                  <a:gd name="T3" fmla="*/ 0 h 5"/>
                  <a:gd name="T4" fmla="*/ 3 w 3"/>
                  <a:gd name="T5" fmla="*/ 5 h 5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5"/>
                  <a:gd name="T11" fmla="*/ 3 w 3"/>
                  <a:gd name="T12" fmla="*/ 5 h 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5">
                    <a:moveTo>
                      <a:pt x="3" y="5"/>
                    </a:moveTo>
                    <a:lnTo>
                      <a:pt x="0" y="0"/>
                    </a:lnTo>
                    <a:lnTo>
                      <a:pt x="3" y="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659" name="Freeform 2512"/>
              <p:cNvSpPr>
                <a:spLocks/>
              </p:cNvSpPr>
              <p:nvPr/>
            </p:nvSpPr>
            <p:spPr bwMode="auto">
              <a:xfrm>
                <a:off x="1301" y="1158"/>
                <a:ext cx="36" cy="113"/>
              </a:xfrm>
              <a:custGeom>
                <a:avLst/>
                <a:gdLst>
                  <a:gd name="T0" fmla="*/ 30 w 36"/>
                  <a:gd name="T1" fmla="*/ 113 h 113"/>
                  <a:gd name="T2" fmla="*/ 36 w 36"/>
                  <a:gd name="T3" fmla="*/ 112 h 113"/>
                  <a:gd name="T4" fmla="*/ 7 w 36"/>
                  <a:gd name="T5" fmla="*/ 0 h 113"/>
                  <a:gd name="T6" fmla="*/ 0 w 36"/>
                  <a:gd name="T7" fmla="*/ 3 h 113"/>
                  <a:gd name="T8" fmla="*/ 30 w 36"/>
                  <a:gd name="T9" fmla="*/ 113 h 1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113"/>
                  <a:gd name="T17" fmla="*/ 36 w 36"/>
                  <a:gd name="T18" fmla="*/ 113 h 11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113">
                    <a:moveTo>
                      <a:pt x="30" y="113"/>
                    </a:moveTo>
                    <a:lnTo>
                      <a:pt x="36" y="112"/>
                    </a:lnTo>
                    <a:lnTo>
                      <a:pt x="7" y="0"/>
                    </a:lnTo>
                    <a:lnTo>
                      <a:pt x="0" y="3"/>
                    </a:lnTo>
                    <a:lnTo>
                      <a:pt x="30" y="11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660" name="Freeform 2513"/>
              <p:cNvSpPr>
                <a:spLocks/>
              </p:cNvSpPr>
              <p:nvPr/>
            </p:nvSpPr>
            <p:spPr bwMode="auto">
              <a:xfrm>
                <a:off x="1331" y="1270"/>
                <a:ext cx="6" cy="1"/>
              </a:xfrm>
              <a:custGeom>
                <a:avLst/>
                <a:gdLst>
                  <a:gd name="T0" fmla="*/ 6 w 6"/>
                  <a:gd name="T1" fmla="*/ 0 h 1"/>
                  <a:gd name="T2" fmla="*/ 0 w 6"/>
                  <a:gd name="T3" fmla="*/ 1 h 1"/>
                  <a:gd name="T4" fmla="*/ 6 w 6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6"/>
                  <a:gd name="T10" fmla="*/ 0 h 1"/>
                  <a:gd name="T11" fmla="*/ 6 w 6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" h="1">
                    <a:moveTo>
                      <a:pt x="6" y="0"/>
                    </a:moveTo>
                    <a:lnTo>
                      <a:pt x="0" y="1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661" name="Freeform 2514"/>
              <p:cNvSpPr>
                <a:spLocks/>
              </p:cNvSpPr>
              <p:nvPr/>
            </p:nvSpPr>
            <p:spPr bwMode="auto">
              <a:xfrm>
                <a:off x="1298" y="1156"/>
                <a:ext cx="6" cy="9"/>
              </a:xfrm>
              <a:custGeom>
                <a:avLst/>
                <a:gdLst>
                  <a:gd name="T0" fmla="*/ 6 w 6"/>
                  <a:gd name="T1" fmla="*/ 7 h 9"/>
                  <a:gd name="T2" fmla="*/ 5 w 6"/>
                  <a:gd name="T3" fmla="*/ 0 h 9"/>
                  <a:gd name="T4" fmla="*/ 0 w 6"/>
                  <a:gd name="T5" fmla="*/ 2 h 9"/>
                  <a:gd name="T6" fmla="*/ 1 w 6"/>
                  <a:gd name="T7" fmla="*/ 9 h 9"/>
                  <a:gd name="T8" fmla="*/ 6 w 6"/>
                  <a:gd name="T9" fmla="*/ 7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9"/>
                  <a:gd name="T17" fmla="*/ 6 w 6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9">
                    <a:moveTo>
                      <a:pt x="6" y="7"/>
                    </a:moveTo>
                    <a:lnTo>
                      <a:pt x="5" y="0"/>
                    </a:lnTo>
                    <a:lnTo>
                      <a:pt x="0" y="2"/>
                    </a:lnTo>
                    <a:lnTo>
                      <a:pt x="1" y="9"/>
                    </a:lnTo>
                    <a:lnTo>
                      <a:pt x="6" y="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662" name="Freeform 2515"/>
              <p:cNvSpPr>
                <a:spLocks/>
              </p:cNvSpPr>
              <p:nvPr/>
            </p:nvSpPr>
            <p:spPr bwMode="auto">
              <a:xfrm>
                <a:off x="1301" y="1156"/>
                <a:ext cx="7" cy="7"/>
              </a:xfrm>
              <a:custGeom>
                <a:avLst/>
                <a:gdLst>
                  <a:gd name="T0" fmla="*/ 7 w 7"/>
                  <a:gd name="T1" fmla="*/ 2 h 7"/>
                  <a:gd name="T2" fmla="*/ 5 w 7"/>
                  <a:gd name="T3" fmla="*/ 0 h 7"/>
                  <a:gd name="T4" fmla="*/ 2 w 7"/>
                  <a:gd name="T5" fmla="*/ 0 h 7"/>
                  <a:gd name="T6" fmla="*/ 3 w 7"/>
                  <a:gd name="T7" fmla="*/ 7 h 7"/>
                  <a:gd name="T8" fmla="*/ 0 w 7"/>
                  <a:gd name="T9" fmla="*/ 5 h 7"/>
                  <a:gd name="T10" fmla="*/ 7 w 7"/>
                  <a:gd name="T11" fmla="*/ 2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"/>
                  <a:gd name="T19" fmla="*/ 0 h 7"/>
                  <a:gd name="T20" fmla="*/ 7 w 7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" h="7">
                    <a:moveTo>
                      <a:pt x="7" y="2"/>
                    </a:moveTo>
                    <a:lnTo>
                      <a:pt x="5" y="0"/>
                    </a:lnTo>
                    <a:lnTo>
                      <a:pt x="2" y="0"/>
                    </a:lnTo>
                    <a:lnTo>
                      <a:pt x="3" y="7"/>
                    </a:lnTo>
                    <a:lnTo>
                      <a:pt x="0" y="5"/>
                    </a:lnTo>
                    <a:lnTo>
                      <a:pt x="7" y="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663" name="Freeform 2516"/>
              <p:cNvSpPr>
                <a:spLocks/>
              </p:cNvSpPr>
              <p:nvPr/>
            </p:nvSpPr>
            <p:spPr bwMode="auto">
              <a:xfrm>
                <a:off x="1296" y="1160"/>
                <a:ext cx="25" cy="115"/>
              </a:xfrm>
              <a:custGeom>
                <a:avLst/>
                <a:gdLst>
                  <a:gd name="T0" fmla="*/ 7 w 25"/>
                  <a:gd name="T1" fmla="*/ 0 h 115"/>
                  <a:gd name="T2" fmla="*/ 0 w 25"/>
                  <a:gd name="T3" fmla="*/ 1 h 115"/>
                  <a:gd name="T4" fmla="*/ 18 w 25"/>
                  <a:gd name="T5" fmla="*/ 115 h 115"/>
                  <a:gd name="T6" fmla="*/ 25 w 25"/>
                  <a:gd name="T7" fmla="*/ 115 h 115"/>
                  <a:gd name="T8" fmla="*/ 7 w 25"/>
                  <a:gd name="T9" fmla="*/ 0 h 11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5"/>
                  <a:gd name="T16" fmla="*/ 0 h 115"/>
                  <a:gd name="T17" fmla="*/ 25 w 25"/>
                  <a:gd name="T18" fmla="*/ 115 h 11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5" h="115">
                    <a:moveTo>
                      <a:pt x="7" y="0"/>
                    </a:moveTo>
                    <a:lnTo>
                      <a:pt x="0" y="1"/>
                    </a:lnTo>
                    <a:lnTo>
                      <a:pt x="18" y="115"/>
                    </a:lnTo>
                    <a:lnTo>
                      <a:pt x="25" y="115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664" name="Freeform 2517"/>
              <p:cNvSpPr>
                <a:spLocks/>
              </p:cNvSpPr>
              <p:nvPr/>
            </p:nvSpPr>
            <p:spPr bwMode="auto">
              <a:xfrm>
                <a:off x="1294" y="1158"/>
                <a:ext cx="9" cy="7"/>
              </a:xfrm>
              <a:custGeom>
                <a:avLst/>
                <a:gdLst>
                  <a:gd name="T0" fmla="*/ 4 w 9"/>
                  <a:gd name="T1" fmla="*/ 0 h 7"/>
                  <a:gd name="T2" fmla="*/ 0 w 9"/>
                  <a:gd name="T3" fmla="*/ 0 h 7"/>
                  <a:gd name="T4" fmla="*/ 2 w 9"/>
                  <a:gd name="T5" fmla="*/ 3 h 7"/>
                  <a:gd name="T6" fmla="*/ 9 w 9"/>
                  <a:gd name="T7" fmla="*/ 2 h 7"/>
                  <a:gd name="T8" fmla="*/ 5 w 9"/>
                  <a:gd name="T9" fmla="*/ 7 h 7"/>
                  <a:gd name="T10" fmla="*/ 4 w 9"/>
                  <a:gd name="T11" fmla="*/ 0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9"/>
                  <a:gd name="T19" fmla="*/ 0 h 7"/>
                  <a:gd name="T20" fmla="*/ 9 w 9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9" h="7">
                    <a:moveTo>
                      <a:pt x="4" y="0"/>
                    </a:moveTo>
                    <a:lnTo>
                      <a:pt x="0" y="0"/>
                    </a:lnTo>
                    <a:lnTo>
                      <a:pt x="2" y="3"/>
                    </a:lnTo>
                    <a:lnTo>
                      <a:pt x="9" y="2"/>
                    </a:lnTo>
                    <a:lnTo>
                      <a:pt x="5" y="7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665" name="Freeform 2518"/>
              <p:cNvSpPr>
                <a:spLocks/>
              </p:cNvSpPr>
              <p:nvPr/>
            </p:nvSpPr>
            <p:spPr bwMode="auto">
              <a:xfrm>
                <a:off x="1314" y="1275"/>
                <a:ext cx="10" cy="9"/>
              </a:xfrm>
              <a:custGeom>
                <a:avLst/>
                <a:gdLst>
                  <a:gd name="T0" fmla="*/ 7 w 10"/>
                  <a:gd name="T1" fmla="*/ 0 h 9"/>
                  <a:gd name="T2" fmla="*/ 10 w 10"/>
                  <a:gd name="T3" fmla="*/ 9 h 9"/>
                  <a:gd name="T4" fmla="*/ 4 w 10"/>
                  <a:gd name="T5" fmla="*/ 9 h 9"/>
                  <a:gd name="T6" fmla="*/ 0 w 10"/>
                  <a:gd name="T7" fmla="*/ 0 h 9"/>
                  <a:gd name="T8" fmla="*/ 7 w 10"/>
                  <a:gd name="T9" fmla="*/ 0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9"/>
                  <a:gd name="T17" fmla="*/ 10 w 10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9">
                    <a:moveTo>
                      <a:pt x="7" y="0"/>
                    </a:moveTo>
                    <a:lnTo>
                      <a:pt x="10" y="9"/>
                    </a:lnTo>
                    <a:lnTo>
                      <a:pt x="4" y="9"/>
                    </a:lnTo>
                    <a:lnTo>
                      <a:pt x="0" y="0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666" name="Freeform 2519"/>
              <p:cNvSpPr>
                <a:spLocks/>
              </p:cNvSpPr>
              <p:nvPr/>
            </p:nvSpPr>
            <p:spPr bwMode="auto">
              <a:xfrm>
                <a:off x="1314" y="1275"/>
                <a:ext cx="7" cy="1"/>
              </a:xfrm>
              <a:custGeom>
                <a:avLst/>
                <a:gdLst>
                  <a:gd name="T0" fmla="*/ 0 w 7"/>
                  <a:gd name="T1" fmla="*/ 0 h 1"/>
                  <a:gd name="T2" fmla="*/ 7 w 7"/>
                  <a:gd name="T3" fmla="*/ 0 h 1"/>
                  <a:gd name="T4" fmla="*/ 0 w 7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1"/>
                  <a:gd name="T11" fmla="*/ 7 w 7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1">
                    <a:moveTo>
                      <a:pt x="0" y="0"/>
                    </a:moveTo>
                    <a:lnTo>
                      <a:pt x="7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667" name="Freeform 2520"/>
              <p:cNvSpPr>
                <a:spLocks/>
              </p:cNvSpPr>
              <p:nvPr/>
            </p:nvSpPr>
            <p:spPr bwMode="auto">
              <a:xfrm>
                <a:off x="1318" y="1283"/>
                <a:ext cx="9" cy="21"/>
              </a:xfrm>
              <a:custGeom>
                <a:avLst/>
                <a:gdLst>
                  <a:gd name="T0" fmla="*/ 4 w 9"/>
                  <a:gd name="T1" fmla="*/ 0 h 21"/>
                  <a:gd name="T2" fmla="*/ 0 w 9"/>
                  <a:gd name="T3" fmla="*/ 3 h 21"/>
                  <a:gd name="T4" fmla="*/ 4 w 9"/>
                  <a:gd name="T5" fmla="*/ 21 h 21"/>
                  <a:gd name="T6" fmla="*/ 9 w 9"/>
                  <a:gd name="T7" fmla="*/ 18 h 21"/>
                  <a:gd name="T8" fmla="*/ 4 w 9"/>
                  <a:gd name="T9" fmla="*/ 0 h 2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21"/>
                  <a:gd name="T17" fmla="*/ 9 w 9"/>
                  <a:gd name="T18" fmla="*/ 21 h 2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21">
                    <a:moveTo>
                      <a:pt x="4" y="0"/>
                    </a:moveTo>
                    <a:lnTo>
                      <a:pt x="0" y="3"/>
                    </a:lnTo>
                    <a:lnTo>
                      <a:pt x="4" y="21"/>
                    </a:lnTo>
                    <a:lnTo>
                      <a:pt x="9" y="18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668" name="Freeform 2521"/>
              <p:cNvSpPr>
                <a:spLocks/>
              </p:cNvSpPr>
              <p:nvPr/>
            </p:nvSpPr>
            <p:spPr bwMode="auto">
              <a:xfrm>
                <a:off x="1318" y="1283"/>
                <a:ext cx="6" cy="5"/>
              </a:xfrm>
              <a:custGeom>
                <a:avLst/>
                <a:gdLst>
                  <a:gd name="T0" fmla="*/ 0 w 6"/>
                  <a:gd name="T1" fmla="*/ 1 h 5"/>
                  <a:gd name="T2" fmla="*/ 0 w 6"/>
                  <a:gd name="T3" fmla="*/ 5 h 5"/>
                  <a:gd name="T4" fmla="*/ 0 w 6"/>
                  <a:gd name="T5" fmla="*/ 3 h 5"/>
                  <a:gd name="T6" fmla="*/ 4 w 6"/>
                  <a:gd name="T7" fmla="*/ 0 h 5"/>
                  <a:gd name="T8" fmla="*/ 6 w 6"/>
                  <a:gd name="T9" fmla="*/ 1 h 5"/>
                  <a:gd name="T10" fmla="*/ 0 w 6"/>
                  <a:gd name="T11" fmla="*/ 1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5"/>
                  <a:gd name="T20" fmla="*/ 6 w 6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5">
                    <a:moveTo>
                      <a:pt x="0" y="1"/>
                    </a:moveTo>
                    <a:lnTo>
                      <a:pt x="0" y="5"/>
                    </a:lnTo>
                    <a:lnTo>
                      <a:pt x="0" y="3"/>
                    </a:lnTo>
                    <a:lnTo>
                      <a:pt x="4" y="0"/>
                    </a:lnTo>
                    <a:lnTo>
                      <a:pt x="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669" name="Freeform 2522"/>
              <p:cNvSpPr>
                <a:spLocks/>
              </p:cNvSpPr>
              <p:nvPr/>
            </p:nvSpPr>
            <p:spPr bwMode="auto">
              <a:xfrm>
                <a:off x="1324" y="1268"/>
                <a:ext cx="117" cy="38"/>
              </a:xfrm>
              <a:custGeom>
                <a:avLst/>
                <a:gdLst>
                  <a:gd name="T0" fmla="*/ 0 w 117"/>
                  <a:gd name="T1" fmla="*/ 31 h 38"/>
                  <a:gd name="T2" fmla="*/ 2 w 117"/>
                  <a:gd name="T3" fmla="*/ 38 h 38"/>
                  <a:gd name="T4" fmla="*/ 117 w 117"/>
                  <a:gd name="T5" fmla="*/ 7 h 38"/>
                  <a:gd name="T6" fmla="*/ 113 w 117"/>
                  <a:gd name="T7" fmla="*/ 0 h 38"/>
                  <a:gd name="T8" fmla="*/ 0 w 117"/>
                  <a:gd name="T9" fmla="*/ 31 h 3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17"/>
                  <a:gd name="T16" fmla="*/ 0 h 38"/>
                  <a:gd name="T17" fmla="*/ 117 w 117"/>
                  <a:gd name="T18" fmla="*/ 38 h 3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17" h="38">
                    <a:moveTo>
                      <a:pt x="0" y="31"/>
                    </a:moveTo>
                    <a:lnTo>
                      <a:pt x="2" y="38"/>
                    </a:lnTo>
                    <a:lnTo>
                      <a:pt x="117" y="7"/>
                    </a:lnTo>
                    <a:lnTo>
                      <a:pt x="113" y="0"/>
                    </a:lnTo>
                    <a:lnTo>
                      <a:pt x="0" y="3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670" name="Freeform 2523"/>
              <p:cNvSpPr>
                <a:spLocks/>
              </p:cNvSpPr>
              <p:nvPr/>
            </p:nvSpPr>
            <p:spPr bwMode="auto">
              <a:xfrm>
                <a:off x="1322" y="1299"/>
                <a:ext cx="5" cy="7"/>
              </a:xfrm>
              <a:custGeom>
                <a:avLst/>
                <a:gdLst>
                  <a:gd name="T0" fmla="*/ 0 w 5"/>
                  <a:gd name="T1" fmla="*/ 5 h 7"/>
                  <a:gd name="T2" fmla="*/ 0 w 5"/>
                  <a:gd name="T3" fmla="*/ 7 h 7"/>
                  <a:gd name="T4" fmla="*/ 4 w 5"/>
                  <a:gd name="T5" fmla="*/ 7 h 7"/>
                  <a:gd name="T6" fmla="*/ 2 w 5"/>
                  <a:gd name="T7" fmla="*/ 0 h 7"/>
                  <a:gd name="T8" fmla="*/ 5 w 5"/>
                  <a:gd name="T9" fmla="*/ 2 h 7"/>
                  <a:gd name="T10" fmla="*/ 0 w 5"/>
                  <a:gd name="T11" fmla="*/ 5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7"/>
                  <a:gd name="T20" fmla="*/ 5 w 5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7">
                    <a:moveTo>
                      <a:pt x="0" y="5"/>
                    </a:moveTo>
                    <a:lnTo>
                      <a:pt x="0" y="7"/>
                    </a:lnTo>
                    <a:lnTo>
                      <a:pt x="4" y="7"/>
                    </a:lnTo>
                    <a:lnTo>
                      <a:pt x="2" y="0"/>
                    </a:lnTo>
                    <a:lnTo>
                      <a:pt x="5" y="2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671" name="Freeform 2524"/>
              <p:cNvSpPr>
                <a:spLocks/>
              </p:cNvSpPr>
              <p:nvPr/>
            </p:nvSpPr>
            <p:spPr bwMode="auto">
              <a:xfrm>
                <a:off x="1432" y="1256"/>
                <a:ext cx="10" cy="15"/>
              </a:xfrm>
              <a:custGeom>
                <a:avLst/>
                <a:gdLst>
                  <a:gd name="T0" fmla="*/ 4 w 10"/>
                  <a:gd name="T1" fmla="*/ 15 h 15"/>
                  <a:gd name="T2" fmla="*/ 10 w 10"/>
                  <a:gd name="T3" fmla="*/ 14 h 15"/>
                  <a:gd name="T4" fmla="*/ 7 w 10"/>
                  <a:gd name="T5" fmla="*/ 0 h 15"/>
                  <a:gd name="T6" fmla="*/ 0 w 10"/>
                  <a:gd name="T7" fmla="*/ 2 h 15"/>
                  <a:gd name="T8" fmla="*/ 4 w 10"/>
                  <a:gd name="T9" fmla="*/ 15 h 1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15"/>
                  <a:gd name="T17" fmla="*/ 10 w 10"/>
                  <a:gd name="T18" fmla="*/ 15 h 1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15">
                    <a:moveTo>
                      <a:pt x="4" y="15"/>
                    </a:moveTo>
                    <a:lnTo>
                      <a:pt x="10" y="14"/>
                    </a:lnTo>
                    <a:lnTo>
                      <a:pt x="7" y="0"/>
                    </a:lnTo>
                    <a:lnTo>
                      <a:pt x="0" y="2"/>
                    </a:lnTo>
                    <a:lnTo>
                      <a:pt x="4" y="1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672" name="Freeform 2525"/>
              <p:cNvSpPr>
                <a:spLocks/>
              </p:cNvSpPr>
              <p:nvPr/>
            </p:nvSpPr>
            <p:spPr bwMode="auto">
              <a:xfrm>
                <a:off x="1436" y="1268"/>
                <a:ext cx="6" cy="7"/>
              </a:xfrm>
              <a:custGeom>
                <a:avLst/>
                <a:gdLst>
                  <a:gd name="T0" fmla="*/ 5 w 6"/>
                  <a:gd name="T1" fmla="*/ 7 h 7"/>
                  <a:gd name="T2" fmla="*/ 6 w 6"/>
                  <a:gd name="T3" fmla="*/ 5 h 7"/>
                  <a:gd name="T4" fmla="*/ 6 w 6"/>
                  <a:gd name="T5" fmla="*/ 2 h 7"/>
                  <a:gd name="T6" fmla="*/ 0 w 6"/>
                  <a:gd name="T7" fmla="*/ 3 h 7"/>
                  <a:gd name="T8" fmla="*/ 1 w 6"/>
                  <a:gd name="T9" fmla="*/ 0 h 7"/>
                  <a:gd name="T10" fmla="*/ 5 w 6"/>
                  <a:gd name="T11" fmla="*/ 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7"/>
                  <a:gd name="T20" fmla="*/ 6 w 6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7">
                    <a:moveTo>
                      <a:pt x="5" y="7"/>
                    </a:moveTo>
                    <a:lnTo>
                      <a:pt x="6" y="5"/>
                    </a:lnTo>
                    <a:lnTo>
                      <a:pt x="6" y="2"/>
                    </a:lnTo>
                    <a:lnTo>
                      <a:pt x="0" y="3"/>
                    </a:lnTo>
                    <a:lnTo>
                      <a:pt x="1" y="0"/>
                    </a:lnTo>
                    <a:lnTo>
                      <a:pt x="5" y="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673" name="Freeform 2526"/>
              <p:cNvSpPr>
                <a:spLocks/>
              </p:cNvSpPr>
              <p:nvPr/>
            </p:nvSpPr>
            <p:spPr bwMode="auto">
              <a:xfrm>
                <a:off x="1427" y="1240"/>
                <a:ext cx="12" cy="18"/>
              </a:xfrm>
              <a:custGeom>
                <a:avLst/>
                <a:gdLst>
                  <a:gd name="T0" fmla="*/ 5 w 12"/>
                  <a:gd name="T1" fmla="*/ 18 h 18"/>
                  <a:gd name="T2" fmla="*/ 4 w 12"/>
                  <a:gd name="T3" fmla="*/ 11 h 18"/>
                  <a:gd name="T4" fmla="*/ 0 w 12"/>
                  <a:gd name="T5" fmla="*/ 1 h 18"/>
                  <a:gd name="T6" fmla="*/ 7 w 12"/>
                  <a:gd name="T7" fmla="*/ 0 h 18"/>
                  <a:gd name="T8" fmla="*/ 10 w 12"/>
                  <a:gd name="T9" fmla="*/ 10 h 18"/>
                  <a:gd name="T10" fmla="*/ 12 w 12"/>
                  <a:gd name="T11" fmla="*/ 16 h 18"/>
                  <a:gd name="T12" fmla="*/ 5 w 12"/>
                  <a:gd name="T13" fmla="*/ 18 h 1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2"/>
                  <a:gd name="T22" fmla="*/ 0 h 18"/>
                  <a:gd name="T23" fmla="*/ 12 w 12"/>
                  <a:gd name="T24" fmla="*/ 18 h 1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2" h="18">
                    <a:moveTo>
                      <a:pt x="5" y="18"/>
                    </a:moveTo>
                    <a:lnTo>
                      <a:pt x="4" y="11"/>
                    </a:lnTo>
                    <a:lnTo>
                      <a:pt x="0" y="1"/>
                    </a:lnTo>
                    <a:lnTo>
                      <a:pt x="7" y="0"/>
                    </a:lnTo>
                    <a:lnTo>
                      <a:pt x="10" y="10"/>
                    </a:lnTo>
                    <a:lnTo>
                      <a:pt x="12" y="16"/>
                    </a:lnTo>
                    <a:lnTo>
                      <a:pt x="5" y="1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674" name="Freeform 2527"/>
              <p:cNvSpPr>
                <a:spLocks/>
              </p:cNvSpPr>
              <p:nvPr/>
            </p:nvSpPr>
            <p:spPr bwMode="auto">
              <a:xfrm>
                <a:off x="1432" y="1256"/>
                <a:ext cx="7" cy="2"/>
              </a:xfrm>
              <a:custGeom>
                <a:avLst/>
                <a:gdLst>
                  <a:gd name="T0" fmla="*/ 7 w 7"/>
                  <a:gd name="T1" fmla="*/ 0 h 2"/>
                  <a:gd name="T2" fmla="*/ 0 w 7"/>
                  <a:gd name="T3" fmla="*/ 2 h 2"/>
                  <a:gd name="T4" fmla="*/ 7 w 7"/>
                  <a:gd name="T5" fmla="*/ 0 h 2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2"/>
                  <a:gd name="T11" fmla="*/ 7 w 7"/>
                  <a:gd name="T12" fmla="*/ 2 h 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2">
                    <a:moveTo>
                      <a:pt x="7" y="0"/>
                    </a:moveTo>
                    <a:lnTo>
                      <a:pt x="0" y="2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675" name="Freeform 2528"/>
              <p:cNvSpPr>
                <a:spLocks/>
              </p:cNvSpPr>
              <p:nvPr/>
            </p:nvSpPr>
            <p:spPr bwMode="auto">
              <a:xfrm>
                <a:off x="1389" y="1135"/>
                <a:ext cx="45" cy="106"/>
              </a:xfrm>
              <a:custGeom>
                <a:avLst/>
                <a:gdLst>
                  <a:gd name="T0" fmla="*/ 38 w 45"/>
                  <a:gd name="T1" fmla="*/ 106 h 106"/>
                  <a:gd name="T2" fmla="*/ 45 w 45"/>
                  <a:gd name="T3" fmla="*/ 105 h 106"/>
                  <a:gd name="T4" fmla="*/ 7 w 45"/>
                  <a:gd name="T5" fmla="*/ 0 h 106"/>
                  <a:gd name="T6" fmla="*/ 0 w 45"/>
                  <a:gd name="T7" fmla="*/ 1 h 106"/>
                  <a:gd name="T8" fmla="*/ 38 w 45"/>
                  <a:gd name="T9" fmla="*/ 106 h 10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5"/>
                  <a:gd name="T16" fmla="*/ 0 h 106"/>
                  <a:gd name="T17" fmla="*/ 45 w 45"/>
                  <a:gd name="T18" fmla="*/ 106 h 10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5" h="106">
                    <a:moveTo>
                      <a:pt x="38" y="106"/>
                    </a:moveTo>
                    <a:lnTo>
                      <a:pt x="45" y="105"/>
                    </a:lnTo>
                    <a:lnTo>
                      <a:pt x="7" y="0"/>
                    </a:lnTo>
                    <a:lnTo>
                      <a:pt x="0" y="1"/>
                    </a:lnTo>
                    <a:lnTo>
                      <a:pt x="38" y="10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676" name="Freeform 2529"/>
              <p:cNvSpPr>
                <a:spLocks/>
              </p:cNvSpPr>
              <p:nvPr/>
            </p:nvSpPr>
            <p:spPr bwMode="auto">
              <a:xfrm>
                <a:off x="1427" y="1240"/>
                <a:ext cx="7" cy="1"/>
              </a:xfrm>
              <a:custGeom>
                <a:avLst/>
                <a:gdLst>
                  <a:gd name="T0" fmla="*/ 7 w 7"/>
                  <a:gd name="T1" fmla="*/ 0 h 1"/>
                  <a:gd name="T2" fmla="*/ 0 w 7"/>
                  <a:gd name="T3" fmla="*/ 1 h 1"/>
                  <a:gd name="T4" fmla="*/ 7 w 7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1"/>
                  <a:gd name="T11" fmla="*/ 7 w 7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1">
                    <a:moveTo>
                      <a:pt x="7" y="0"/>
                    </a:moveTo>
                    <a:lnTo>
                      <a:pt x="0" y="1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677" name="Freeform 2530"/>
              <p:cNvSpPr>
                <a:spLocks/>
              </p:cNvSpPr>
              <p:nvPr/>
            </p:nvSpPr>
            <p:spPr bwMode="auto">
              <a:xfrm>
                <a:off x="1386" y="1133"/>
                <a:ext cx="6" cy="7"/>
              </a:xfrm>
              <a:custGeom>
                <a:avLst/>
                <a:gdLst>
                  <a:gd name="T0" fmla="*/ 6 w 6"/>
                  <a:gd name="T1" fmla="*/ 5 h 7"/>
                  <a:gd name="T2" fmla="*/ 5 w 6"/>
                  <a:gd name="T3" fmla="*/ 0 h 7"/>
                  <a:gd name="T4" fmla="*/ 0 w 6"/>
                  <a:gd name="T5" fmla="*/ 2 h 7"/>
                  <a:gd name="T6" fmla="*/ 1 w 6"/>
                  <a:gd name="T7" fmla="*/ 7 h 7"/>
                  <a:gd name="T8" fmla="*/ 6 w 6"/>
                  <a:gd name="T9" fmla="*/ 5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7"/>
                  <a:gd name="T17" fmla="*/ 6 w 6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7">
                    <a:moveTo>
                      <a:pt x="6" y="5"/>
                    </a:moveTo>
                    <a:lnTo>
                      <a:pt x="5" y="0"/>
                    </a:lnTo>
                    <a:lnTo>
                      <a:pt x="0" y="2"/>
                    </a:lnTo>
                    <a:lnTo>
                      <a:pt x="1" y="7"/>
                    </a:lnTo>
                    <a:lnTo>
                      <a:pt x="6" y="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678" name="Freeform 2531"/>
              <p:cNvSpPr>
                <a:spLocks/>
              </p:cNvSpPr>
              <p:nvPr/>
            </p:nvSpPr>
            <p:spPr bwMode="auto">
              <a:xfrm>
                <a:off x="1389" y="1131"/>
                <a:ext cx="7" cy="7"/>
              </a:xfrm>
              <a:custGeom>
                <a:avLst/>
                <a:gdLst>
                  <a:gd name="T0" fmla="*/ 7 w 7"/>
                  <a:gd name="T1" fmla="*/ 4 h 7"/>
                  <a:gd name="T2" fmla="*/ 5 w 7"/>
                  <a:gd name="T3" fmla="*/ 0 h 7"/>
                  <a:gd name="T4" fmla="*/ 2 w 7"/>
                  <a:gd name="T5" fmla="*/ 2 h 7"/>
                  <a:gd name="T6" fmla="*/ 3 w 7"/>
                  <a:gd name="T7" fmla="*/ 7 h 7"/>
                  <a:gd name="T8" fmla="*/ 0 w 7"/>
                  <a:gd name="T9" fmla="*/ 5 h 7"/>
                  <a:gd name="T10" fmla="*/ 7 w 7"/>
                  <a:gd name="T11" fmla="*/ 4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"/>
                  <a:gd name="T19" fmla="*/ 0 h 7"/>
                  <a:gd name="T20" fmla="*/ 7 w 7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" h="7">
                    <a:moveTo>
                      <a:pt x="7" y="4"/>
                    </a:moveTo>
                    <a:lnTo>
                      <a:pt x="5" y="0"/>
                    </a:lnTo>
                    <a:lnTo>
                      <a:pt x="2" y="2"/>
                    </a:lnTo>
                    <a:lnTo>
                      <a:pt x="3" y="7"/>
                    </a:lnTo>
                    <a:lnTo>
                      <a:pt x="0" y="5"/>
                    </a:lnTo>
                    <a:lnTo>
                      <a:pt x="7" y="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679" name="Freeform 2532"/>
              <p:cNvSpPr>
                <a:spLocks/>
              </p:cNvSpPr>
              <p:nvPr/>
            </p:nvSpPr>
            <p:spPr bwMode="auto">
              <a:xfrm>
                <a:off x="1382" y="1135"/>
                <a:ext cx="7" cy="5"/>
              </a:xfrm>
              <a:custGeom>
                <a:avLst/>
                <a:gdLst>
                  <a:gd name="T0" fmla="*/ 4 w 7"/>
                  <a:gd name="T1" fmla="*/ 0 h 5"/>
                  <a:gd name="T2" fmla="*/ 0 w 7"/>
                  <a:gd name="T3" fmla="*/ 0 h 5"/>
                  <a:gd name="T4" fmla="*/ 2 w 7"/>
                  <a:gd name="T5" fmla="*/ 3 h 5"/>
                  <a:gd name="T6" fmla="*/ 7 w 7"/>
                  <a:gd name="T7" fmla="*/ 1 h 5"/>
                  <a:gd name="T8" fmla="*/ 5 w 7"/>
                  <a:gd name="T9" fmla="*/ 5 h 5"/>
                  <a:gd name="T10" fmla="*/ 4 w 7"/>
                  <a:gd name="T11" fmla="*/ 0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"/>
                  <a:gd name="T19" fmla="*/ 0 h 5"/>
                  <a:gd name="T20" fmla="*/ 7 w 7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" h="5">
                    <a:moveTo>
                      <a:pt x="4" y="0"/>
                    </a:moveTo>
                    <a:lnTo>
                      <a:pt x="0" y="0"/>
                    </a:lnTo>
                    <a:lnTo>
                      <a:pt x="2" y="3"/>
                    </a:lnTo>
                    <a:lnTo>
                      <a:pt x="7" y="1"/>
                    </a:lnTo>
                    <a:lnTo>
                      <a:pt x="5" y="5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680" name="Freeform 2533"/>
              <p:cNvSpPr>
                <a:spLocks/>
              </p:cNvSpPr>
              <p:nvPr/>
            </p:nvSpPr>
            <p:spPr bwMode="auto">
              <a:xfrm>
                <a:off x="1336" y="1265"/>
                <a:ext cx="36" cy="18"/>
              </a:xfrm>
              <a:custGeom>
                <a:avLst/>
                <a:gdLst>
                  <a:gd name="T0" fmla="*/ 36 w 36"/>
                  <a:gd name="T1" fmla="*/ 6 h 18"/>
                  <a:gd name="T2" fmla="*/ 25 w 36"/>
                  <a:gd name="T3" fmla="*/ 10 h 18"/>
                  <a:gd name="T4" fmla="*/ 15 w 36"/>
                  <a:gd name="T5" fmla="*/ 13 h 18"/>
                  <a:gd name="T6" fmla="*/ 3 w 36"/>
                  <a:gd name="T7" fmla="*/ 18 h 18"/>
                  <a:gd name="T8" fmla="*/ 0 w 36"/>
                  <a:gd name="T9" fmla="*/ 11 h 18"/>
                  <a:gd name="T10" fmla="*/ 11 w 36"/>
                  <a:gd name="T11" fmla="*/ 8 h 18"/>
                  <a:gd name="T12" fmla="*/ 21 w 36"/>
                  <a:gd name="T13" fmla="*/ 3 h 18"/>
                  <a:gd name="T14" fmla="*/ 33 w 36"/>
                  <a:gd name="T15" fmla="*/ 0 h 18"/>
                  <a:gd name="T16" fmla="*/ 36 w 36"/>
                  <a:gd name="T17" fmla="*/ 6 h 1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6"/>
                  <a:gd name="T28" fmla="*/ 0 h 18"/>
                  <a:gd name="T29" fmla="*/ 36 w 36"/>
                  <a:gd name="T30" fmla="*/ 18 h 1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6" h="18">
                    <a:moveTo>
                      <a:pt x="36" y="6"/>
                    </a:moveTo>
                    <a:lnTo>
                      <a:pt x="25" y="10"/>
                    </a:lnTo>
                    <a:lnTo>
                      <a:pt x="15" y="13"/>
                    </a:lnTo>
                    <a:lnTo>
                      <a:pt x="3" y="18"/>
                    </a:lnTo>
                    <a:lnTo>
                      <a:pt x="0" y="11"/>
                    </a:lnTo>
                    <a:lnTo>
                      <a:pt x="11" y="8"/>
                    </a:lnTo>
                    <a:lnTo>
                      <a:pt x="21" y="3"/>
                    </a:lnTo>
                    <a:lnTo>
                      <a:pt x="33" y="0"/>
                    </a:lnTo>
                    <a:lnTo>
                      <a:pt x="36" y="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681" name="Freeform 2534"/>
              <p:cNvSpPr>
                <a:spLocks/>
              </p:cNvSpPr>
              <p:nvPr/>
            </p:nvSpPr>
            <p:spPr bwMode="auto">
              <a:xfrm>
                <a:off x="1321" y="1276"/>
                <a:ext cx="18" cy="12"/>
              </a:xfrm>
              <a:custGeom>
                <a:avLst/>
                <a:gdLst>
                  <a:gd name="T0" fmla="*/ 18 w 18"/>
                  <a:gd name="T1" fmla="*/ 7 h 12"/>
                  <a:gd name="T2" fmla="*/ 11 w 18"/>
                  <a:gd name="T3" fmla="*/ 10 h 12"/>
                  <a:gd name="T4" fmla="*/ 5 w 18"/>
                  <a:gd name="T5" fmla="*/ 12 h 12"/>
                  <a:gd name="T6" fmla="*/ 0 w 18"/>
                  <a:gd name="T7" fmla="*/ 8 h 12"/>
                  <a:gd name="T8" fmla="*/ 0 w 18"/>
                  <a:gd name="T9" fmla="*/ 5 h 12"/>
                  <a:gd name="T10" fmla="*/ 6 w 18"/>
                  <a:gd name="T11" fmla="*/ 4 h 12"/>
                  <a:gd name="T12" fmla="*/ 6 w 18"/>
                  <a:gd name="T13" fmla="*/ 7 h 12"/>
                  <a:gd name="T14" fmla="*/ 5 w 18"/>
                  <a:gd name="T15" fmla="*/ 5 h 12"/>
                  <a:gd name="T16" fmla="*/ 8 w 18"/>
                  <a:gd name="T17" fmla="*/ 4 h 12"/>
                  <a:gd name="T18" fmla="*/ 15 w 18"/>
                  <a:gd name="T19" fmla="*/ 0 h 12"/>
                  <a:gd name="T20" fmla="*/ 18 w 18"/>
                  <a:gd name="T21" fmla="*/ 7 h 1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8"/>
                  <a:gd name="T34" fmla="*/ 0 h 12"/>
                  <a:gd name="T35" fmla="*/ 18 w 18"/>
                  <a:gd name="T36" fmla="*/ 12 h 12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8" h="12">
                    <a:moveTo>
                      <a:pt x="18" y="7"/>
                    </a:moveTo>
                    <a:lnTo>
                      <a:pt x="11" y="10"/>
                    </a:lnTo>
                    <a:lnTo>
                      <a:pt x="5" y="12"/>
                    </a:lnTo>
                    <a:lnTo>
                      <a:pt x="0" y="8"/>
                    </a:lnTo>
                    <a:lnTo>
                      <a:pt x="0" y="5"/>
                    </a:lnTo>
                    <a:lnTo>
                      <a:pt x="6" y="4"/>
                    </a:lnTo>
                    <a:lnTo>
                      <a:pt x="6" y="7"/>
                    </a:lnTo>
                    <a:lnTo>
                      <a:pt x="5" y="5"/>
                    </a:lnTo>
                    <a:lnTo>
                      <a:pt x="8" y="4"/>
                    </a:lnTo>
                    <a:lnTo>
                      <a:pt x="15" y="0"/>
                    </a:lnTo>
                    <a:lnTo>
                      <a:pt x="18" y="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682" name="Freeform 2535"/>
              <p:cNvSpPr>
                <a:spLocks/>
              </p:cNvSpPr>
              <p:nvPr/>
            </p:nvSpPr>
            <p:spPr bwMode="auto">
              <a:xfrm>
                <a:off x="1336" y="1276"/>
                <a:ext cx="3" cy="7"/>
              </a:xfrm>
              <a:custGeom>
                <a:avLst/>
                <a:gdLst>
                  <a:gd name="T0" fmla="*/ 0 w 3"/>
                  <a:gd name="T1" fmla="*/ 0 h 7"/>
                  <a:gd name="T2" fmla="*/ 3 w 3"/>
                  <a:gd name="T3" fmla="*/ 7 h 7"/>
                  <a:gd name="T4" fmla="*/ 0 w 3"/>
                  <a:gd name="T5" fmla="*/ 0 h 7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7"/>
                  <a:gd name="T11" fmla="*/ 3 w 3"/>
                  <a:gd name="T12" fmla="*/ 7 h 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7">
                    <a:moveTo>
                      <a:pt x="0" y="0"/>
                    </a:moveTo>
                    <a:lnTo>
                      <a:pt x="3" y="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683" name="Freeform 2536"/>
              <p:cNvSpPr>
                <a:spLocks/>
              </p:cNvSpPr>
              <p:nvPr/>
            </p:nvSpPr>
            <p:spPr bwMode="auto">
              <a:xfrm>
                <a:off x="1382" y="1256"/>
                <a:ext cx="37" cy="12"/>
              </a:xfrm>
              <a:custGeom>
                <a:avLst/>
                <a:gdLst>
                  <a:gd name="T0" fmla="*/ 0 w 37"/>
                  <a:gd name="T1" fmla="*/ 5 h 12"/>
                  <a:gd name="T2" fmla="*/ 9 w 37"/>
                  <a:gd name="T3" fmla="*/ 4 h 12"/>
                  <a:gd name="T4" fmla="*/ 35 w 37"/>
                  <a:gd name="T5" fmla="*/ 0 h 12"/>
                  <a:gd name="T6" fmla="*/ 37 w 37"/>
                  <a:gd name="T7" fmla="*/ 7 h 12"/>
                  <a:gd name="T8" fmla="*/ 9 w 37"/>
                  <a:gd name="T9" fmla="*/ 10 h 12"/>
                  <a:gd name="T10" fmla="*/ 2 w 37"/>
                  <a:gd name="T11" fmla="*/ 12 h 12"/>
                  <a:gd name="T12" fmla="*/ 0 w 37"/>
                  <a:gd name="T13" fmla="*/ 5 h 1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37"/>
                  <a:gd name="T22" fmla="*/ 0 h 12"/>
                  <a:gd name="T23" fmla="*/ 37 w 37"/>
                  <a:gd name="T24" fmla="*/ 12 h 12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37" h="12">
                    <a:moveTo>
                      <a:pt x="0" y="5"/>
                    </a:moveTo>
                    <a:lnTo>
                      <a:pt x="9" y="4"/>
                    </a:lnTo>
                    <a:lnTo>
                      <a:pt x="35" y="0"/>
                    </a:lnTo>
                    <a:lnTo>
                      <a:pt x="37" y="7"/>
                    </a:lnTo>
                    <a:lnTo>
                      <a:pt x="9" y="10"/>
                    </a:lnTo>
                    <a:lnTo>
                      <a:pt x="2" y="12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684" name="Freeform 2537"/>
              <p:cNvSpPr>
                <a:spLocks/>
              </p:cNvSpPr>
              <p:nvPr/>
            </p:nvSpPr>
            <p:spPr bwMode="auto">
              <a:xfrm>
                <a:off x="1417" y="1250"/>
                <a:ext cx="20" cy="13"/>
              </a:xfrm>
              <a:custGeom>
                <a:avLst/>
                <a:gdLst>
                  <a:gd name="T0" fmla="*/ 0 w 20"/>
                  <a:gd name="T1" fmla="*/ 6 h 13"/>
                  <a:gd name="T2" fmla="*/ 14 w 20"/>
                  <a:gd name="T3" fmla="*/ 3 h 13"/>
                  <a:gd name="T4" fmla="*/ 14 w 20"/>
                  <a:gd name="T5" fmla="*/ 6 h 13"/>
                  <a:gd name="T6" fmla="*/ 14 w 20"/>
                  <a:gd name="T7" fmla="*/ 6 h 13"/>
                  <a:gd name="T8" fmla="*/ 12 w 20"/>
                  <a:gd name="T9" fmla="*/ 6 h 13"/>
                  <a:gd name="T10" fmla="*/ 14 w 20"/>
                  <a:gd name="T11" fmla="*/ 0 h 13"/>
                  <a:gd name="T12" fmla="*/ 17 w 20"/>
                  <a:gd name="T13" fmla="*/ 1 h 13"/>
                  <a:gd name="T14" fmla="*/ 20 w 20"/>
                  <a:gd name="T15" fmla="*/ 5 h 13"/>
                  <a:gd name="T16" fmla="*/ 14 w 20"/>
                  <a:gd name="T17" fmla="*/ 10 h 13"/>
                  <a:gd name="T18" fmla="*/ 2 w 20"/>
                  <a:gd name="T19" fmla="*/ 13 h 13"/>
                  <a:gd name="T20" fmla="*/ 0 w 20"/>
                  <a:gd name="T21" fmla="*/ 6 h 13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20"/>
                  <a:gd name="T34" fmla="*/ 0 h 13"/>
                  <a:gd name="T35" fmla="*/ 20 w 20"/>
                  <a:gd name="T36" fmla="*/ 13 h 13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20" h="13">
                    <a:moveTo>
                      <a:pt x="0" y="6"/>
                    </a:moveTo>
                    <a:lnTo>
                      <a:pt x="14" y="3"/>
                    </a:lnTo>
                    <a:lnTo>
                      <a:pt x="14" y="6"/>
                    </a:lnTo>
                    <a:lnTo>
                      <a:pt x="12" y="6"/>
                    </a:lnTo>
                    <a:lnTo>
                      <a:pt x="14" y="0"/>
                    </a:lnTo>
                    <a:lnTo>
                      <a:pt x="17" y="1"/>
                    </a:lnTo>
                    <a:lnTo>
                      <a:pt x="20" y="5"/>
                    </a:lnTo>
                    <a:lnTo>
                      <a:pt x="14" y="10"/>
                    </a:lnTo>
                    <a:lnTo>
                      <a:pt x="2" y="13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685" name="Freeform 2538"/>
              <p:cNvSpPr>
                <a:spLocks/>
              </p:cNvSpPr>
              <p:nvPr/>
            </p:nvSpPr>
            <p:spPr bwMode="auto">
              <a:xfrm>
                <a:off x="1417" y="1256"/>
                <a:ext cx="2" cy="7"/>
              </a:xfrm>
              <a:custGeom>
                <a:avLst/>
                <a:gdLst>
                  <a:gd name="T0" fmla="*/ 0 w 2"/>
                  <a:gd name="T1" fmla="*/ 0 h 7"/>
                  <a:gd name="T2" fmla="*/ 2 w 2"/>
                  <a:gd name="T3" fmla="*/ 7 h 7"/>
                  <a:gd name="T4" fmla="*/ 0 w 2"/>
                  <a:gd name="T5" fmla="*/ 0 h 7"/>
                  <a:gd name="T6" fmla="*/ 0 60000 65536"/>
                  <a:gd name="T7" fmla="*/ 0 60000 65536"/>
                  <a:gd name="T8" fmla="*/ 0 60000 65536"/>
                  <a:gd name="T9" fmla="*/ 0 w 2"/>
                  <a:gd name="T10" fmla="*/ 0 h 7"/>
                  <a:gd name="T11" fmla="*/ 2 w 2"/>
                  <a:gd name="T12" fmla="*/ 7 h 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" h="7">
                    <a:moveTo>
                      <a:pt x="0" y="0"/>
                    </a:moveTo>
                    <a:lnTo>
                      <a:pt x="2" y="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686" name="Freeform 2539"/>
              <p:cNvSpPr>
                <a:spLocks/>
              </p:cNvSpPr>
              <p:nvPr/>
            </p:nvSpPr>
            <p:spPr bwMode="auto">
              <a:xfrm>
                <a:off x="1254" y="995"/>
                <a:ext cx="113" cy="53"/>
              </a:xfrm>
              <a:custGeom>
                <a:avLst/>
                <a:gdLst>
                  <a:gd name="T0" fmla="*/ 0 w 113"/>
                  <a:gd name="T1" fmla="*/ 38 h 53"/>
                  <a:gd name="T2" fmla="*/ 7 w 113"/>
                  <a:gd name="T3" fmla="*/ 25 h 53"/>
                  <a:gd name="T4" fmla="*/ 100 w 113"/>
                  <a:gd name="T5" fmla="*/ 0 h 53"/>
                  <a:gd name="T6" fmla="*/ 113 w 113"/>
                  <a:gd name="T7" fmla="*/ 6 h 53"/>
                  <a:gd name="T8" fmla="*/ 113 w 113"/>
                  <a:gd name="T9" fmla="*/ 10 h 53"/>
                  <a:gd name="T10" fmla="*/ 87 w 113"/>
                  <a:gd name="T11" fmla="*/ 18 h 53"/>
                  <a:gd name="T12" fmla="*/ 92 w 113"/>
                  <a:gd name="T13" fmla="*/ 38 h 53"/>
                  <a:gd name="T14" fmla="*/ 34 w 113"/>
                  <a:gd name="T15" fmla="*/ 53 h 53"/>
                  <a:gd name="T16" fmla="*/ 29 w 113"/>
                  <a:gd name="T17" fmla="*/ 33 h 53"/>
                  <a:gd name="T18" fmla="*/ 0 w 113"/>
                  <a:gd name="T19" fmla="*/ 41 h 53"/>
                  <a:gd name="T20" fmla="*/ 0 w 113"/>
                  <a:gd name="T21" fmla="*/ 38 h 53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13"/>
                  <a:gd name="T34" fmla="*/ 0 h 53"/>
                  <a:gd name="T35" fmla="*/ 113 w 113"/>
                  <a:gd name="T36" fmla="*/ 53 h 53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13" h="53">
                    <a:moveTo>
                      <a:pt x="0" y="38"/>
                    </a:moveTo>
                    <a:lnTo>
                      <a:pt x="7" y="25"/>
                    </a:lnTo>
                    <a:lnTo>
                      <a:pt x="100" y="0"/>
                    </a:lnTo>
                    <a:lnTo>
                      <a:pt x="113" y="6"/>
                    </a:lnTo>
                    <a:lnTo>
                      <a:pt x="113" y="10"/>
                    </a:lnTo>
                    <a:lnTo>
                      <a:pt x="87" y="18"/>
                    </a:lnTo>
                    <a:lnTo>
                      <a:pt x="92" y="38"/>
                    </a:lnTo>
                    <a:lnTo>
                      <a:pt x="34" y="53"/>
                    </a:lnTo>
                    <a:lnTo>
                      <a:pt x="29" y="33"/>
                    </a:lnTo>
                    <a:lnTo>
                      <a:pt x="0" y="41"/>
                    </a:lnTo>
                    <a:lnTo>
                      <a:pt x="0" y="38"/>
                    </a:lnTo>
                    <a:close/>
                  </a:path>
                </a:pathLst>
              </a:custGeom>
              <a:solidFill>
                <a:srgbClr val="D7D7D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687" name="Freeform 2540"/>
              <p:cNvSpPr>
                <a:spLocks/>
              </p:cNvSpPr>
              <p:nvPr/>
            </p:nvSpPr>
            <p:spPr bwMode="auto">
              <a:xfrm>
                <a:off x="1251" y="1018"/>
                <a:ext cx="12" cy="18"/>
              </a:xfrm>
              <a:custGeom>
                <a:avLst/>
                <a:gdLst>
                  <a:gd name="T0" fmla="*/ 0 w 12"/>
                  <a:gd name="T1" fmla="*/ 13 h 18"/>
                  <a:gd name="T2" fmla="*/ 5 w 12"/>
                  <a:gd name="T3" fmla="*/ 18 h 18"/>
                  <a:gd name="T4" fmla="*/ 12 w 12"/>
                  <a:gd name="T5" fmla="*/ 5 h 18"/>
                  <a:gd name="T6" fmla="*/ 7 w 12"/>
                  <a:gd name="T7" fmla="*/ 0 h 18"/>
                  <a:gd name="T8" fmla="*/ 0 w 12"/>
                  <a:gd name="T9" fmla="*/ 13 h 1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"/>
                  <a:gd name="T16" fmla="*/ 0 h 18"/>
                  <a:gd name="T17" fmla="*/ 12 w 12"/>
                  <a:gd name="T18" fmla="*/ 18 h 1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" h="18">
                    <a:moveTo>
                      <a:pt x="0" y="13"/>
                    </a:moveTo>
                    <a:lnTo>
                      <a:pt x="5" y="18"/>
                    </a:lnTo>
                    <a:lnTo>
                      <a:pt x="12" y="5"/>
                    </a:lnTo>
                    <a:lnTo>
                      <a:pt x="7" y="0"/>
                    </a:lnTo>
                    <a:lnTo>
                      <a:pt x="0" y="1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688" name="Freeform 2541"/>
              <p:cNvSpPr>
                <a:spLocks/>
              </p:cNvSpPr>
              <p:nvPr/>
            </p:nvSpPr>
            <p:spPr bwMode="auto">
              <a:xfrm>
                <a:off x="1261" y="991"/>
                <a:ext cx="95" cy="32"/>
              </a:xfrm>
              <a:custGeom>
                <a:avLst/>
                <a:gdLst>
                  <a:gd name="T0" fmla="*/ 0 w 95"/>
                  <a:gd name="T1" fmla="*/ 25 h 32"/>
                  <a:gd name="T2" fmla="*/ 2 w 95"/>
                  <a:gd name="T3" fmla="*/ 32 h 32"/>
                  <a:gd name="T4" fmla="*/ 95 w 95"/>
                  <a:gd name="T5" fmla="*/ 7 h 32"/>
                  <a:gd name="T6" fmla="*/ 93 w 95"/>
                  <a:gd name="T7" fmla="*/ 0 h 32"/>
                  <a:gd name="T8" fmla="*/ 0 w 95"/>
                  <a:gd name="T9" fmla="*/ 25 h 3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5"/>
                  <a:gd name="T16" fmla="*/ 0 h 32"/>
                  <a:gd name="T17" fmla="*/ 95 w 95"/>
                  <a:gd name="T18" fmla="*/ 32 h 3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5" h="32">
                    <a:moveTo>
                      <a:pt x="0" y="25"/>
                    </a:moveTo>
                    <a:lnTo>
                      <a:pt x="2" y="32"/>
                    </a:lnTo>
                    <a:lnTo>
                      <a:pt x="95" y="7"/>
                    </a:lnTo>
                    <a:lnTo>
                      <a:pt x="93" y="0"/>
                    </a:lnTo>
                    <a:lnTo>
                      <a:pt x="0" y="2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689" name="Freeform 2542"/>
              <p:cNvSpPr>
                <a:spLocks/>
              </p:cNvSpPr>
              <p:nvPr/>
            </p:nvSpPr>
            <p:spPr bwMode="auto">
              <a:xfrm>
                <a:off x="1258" y="1016"/>
                <a:ext cx="5" cy="7"/>
              </a:xfrm>
              <a:custGeom>
                <a:avLst/>
                <a:gdLst>
                  <a:gd name="T0" fmla="*/ 0 w 5"/>
                  <a:gd name="T1" fmla="*/ 2 h 7"/>
                  <a:gd name="T2" fmla="*/ 0 w 5"/>
                  <a:gd name="T3" fmla="*/ 0 h 7"/>
                  <a:gd name="T4" fmla="*/ 3 w 5"/>
                  <a:gd name="T5" fmla="*/ 0 h 7"/>
                  <a:gd name="T6" fmla="*/ 5 w 5"/>
                  <a:gd name="T7" fmla="*/ 7 h 7"/>
                  <a:gd name="T8" fmla="*/ 0 w 5"/>
                  <a:gd name="T9" fmla="*/ 2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7"/>
                  <a:gd name="T17" fmla="*/ 5 w 5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7">
                    <a:moveTo>
                      <a:pt x="0" y="2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5" y="7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690" name="Freeform 2543"/>
              <p:cNvSpPr>
                <a:spLocks/>
              </p:cNvSpPr>
              <p:nvPr/>
            </p:nvSpPr>
            <p:spPr bwMode="auto">
              <a:xfrm>
                <a:off x="1351" y="993"/>
                <a:ext cx="18" cy="12"/>
              </a:xfrm>
              <a:custGeom>
                <a:avLst/>
                <a:gdLst>
                  <a:gd name="T0" fmla="*/ 5 w 18"/>
                  <a:gd name="T1" fmla="*/ 0 h 12"/>
                  <a:gd name="T2" fmla="*/ 0 w 18"/>
                  <a:gd name="T3" fmla="*/ 5 h 12"/>
                  <a:gd name="T4" fmla="*/ 13 w 18"/>
                  <a:gd name="T5" fmla="*/ 12 h 12"/>
                  <a:gd name="T6" fmla="*/ 18 w 18"/>
                  <a:gd name="T7" fmla="*/ 7 h 12"/>
                  <a:gd name="T8" fmla="*/ 5 w 18"/>
                  <a:gd name="T9" fmla="*/ 0 h 1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8"/>
                  <a:gd name="T16" fmla="*/ 0 h 12"/>
                  <a:gd name="T17" fmla="*/ 18 w 18"/>
                  <a:gd name="T18" fmla="*/ 12 h 1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8" h="12">
                    <a:moveTo>
                      <a:pt x="5" y="0"/>
                    </a:moveTo>
                    <a:lnTo>
                      <a:pt x="0" y="5"/>
                    </a:lnTo>
                    <a:lnTo>
                      <a:pt x="13" y="12"/>
                    </a:lnTo>
                    <a:lnTo>
                      <a:pt x="18" y="7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691" name="Freeform 2544"/>
              <p:cNvSpPr>
                <a:spLocks/>
              </p:cNvSpPr>
              <p:nvPr/>
            </p:nvSpPr>
            <p:spPr bwMode="auto">
              <a:xfrm>
                <a:off x="1351" y="991"/>
                <a:ext cx="5" cy="7"/>
              </a:xfrm>
              <a:custGeom>
                <a:avLst/>
                <a:gdLst>
                  <a:gd name="T0" fmla="*/ 3 w 5"/>
                  <a:gd name="T1" fmla="*/ 0 h 7"/>
                  <a:gd name="T2" fmla="*/ 5 w 5"/>
                  <a:gd name="T3" fmla="*/ 2 h 7"/>
                  <a:gd name="T4" fmla="*/ 0 w 5"/>
                  <a:gd name="T5" fmla="*/ 7 h 7"/>
                  <a:gd name="T6" fmla="*/ 5 w 5"/>
                  <a:gd name="T7" fmla="*/ 7 h 7"/>
                  <a:gd name="T8" fmla="*/ 3 w 5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7"/>
                  <a:gd name="T17" fmla="*/ 5 w 5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7">
                    <a:moveTo>
                      <a:pt x="3" y="0"/>
                    </a:moveTo>
                    <a:lnTo>
                      <a:pt x="5" y="2"/>
                    </a:lnTo>
                    <a:lnTo>
                      <a:pt x="0" y="7"/>
                    </a:lnTo>
                    <a:lnTo>
                      <a:pt x="5" y="7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692" name="Freeform 2545"/>
              <p:cNvSpPr>
                <a:spLocks/>
              </p:cNvSpPr>
              <p:nvPr/>
            </p:nvSpPr>
            <p:spPr bwMode="auto">
              <a:xfrm>
                <a:off x="1364" y="1001"/>
                <a:ext cx="7" cy="5"/>
              </a:xfrm>
              <a:custGeom>
                <a:avLst/>
                <a:gdLst>
                  <a:gd name="T0" fmla="*/ 7 w 7"/>
                  <a:gd name="T1" fmla="*/ 0 h 5"/>
                  <a:gd name="T2" fmla="*/ 0 w 7"/>
                  <a:gd name="T3" fmla="*/ 2 h 5"/>
                  <a:gd name="T4" fmla="*/ 0 w 7"/>
                  <a:gd name="T5" fmla="*/ 5 h 5"/>
                  <a:gd name="T6" fmla="*/ 7 w 7"/>
                  <a:gd name="T7" fmla="*/ 4 h 5"/>
                  <a:gd name="T8" fmla="*/ 7 w 7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5"/>
                  <a:gd name="T17" fmla="*/ 7 w 7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5">
                    <a:moveTo>
                      <a:pt x="7" y="0"/>
                    </a:moveTo>
                    <a:lnTo>
                      <a:pt x="0" y="2"/>
                    </a:lnTo>
                    <a:lnTo>
                      <a:pt x="0" y="5"/>
                    </a:lnTo>
                    <a:lnTo>
                      <a:pt x="7" y="4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693" name="Freeform 2546"/>
              <p:cNvSpPr>
                <a:spLocks/>
              </p:cNvSpPr>
              <p:nvPr/>
            </p:nvSpPr>
            <p:spPr bwMode="auto">
              <a:xfrm>
                <a:off x="1364" y="1000"/>
                <a:ext cx="7" cy="5"/>
              </a:xfrm>
              <a:custGeom>
                <a:avLst/>
                <a:gdLst>
                  <a:gd name="T0" fmla="*/ 5 w 7"/>
                  <a:gd name="T1" fmla="*/ 0 h 5"/>
                  <a:gd name="T2" fmla="*/ 7 w 7"/>
                  <a:gd name="T3" fmla="*/ 1 h 5"/>
                  <a:gd name="T4" fmla="*/ 0 w 7"/>
                  <a:gd name="T5" fmla="*/ 3 h 5"/>
                  <a:gd name="T6" fmla="*/ 0 w 7"/>
                  <a:gd name="T7" fmla="*/ 5 h 5"/>
                  <a:gd name="T8" fmla="*/ 5 w 7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5"/>
                  <a:gd name="T17" fmla="*/ 7 w 7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5">
                    <a:moveTo>
                      <a:pt x="5" y="0"/>
                    </a:moveTo>
                    <a:lnTo>
                      <a:pt x="7" y="1"/>
                    </a:lnTo>
                    <a:lnTo>
                      <a:pt x="0" y="3"/>
                    </a:lnTo>
                    <a:lnTo>
                      <a:pt x="0" y="5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694" name="Freeform 2547"/>
              <p:cNvSpPr>
                <a:spLocks/>
              </p:cNvSpPr>
              <p:nvPr/>
            </p:nvSpPr>
            <p:spPr bwMode="auto">
              <a:xfrm>
                <a:off x="1339" y="1003"/>
                <a:ext cx="30" cy="13"/>
              </a:xfrm>
              <a:custGeom>
                <a:avLst/>
                <a:gdLst>
                  <a:gd name="T0" fmla="*/ 30 w 30"/>
                  <a:gd name="T1" fmla="*/ 5 h 13"/>
                  <a:gd name="T2" fmla="*/ 27 w 30"/>
                  <a:gd name="T3" fmla="*/ 0 h 13"/>
                  <a:gd name="T4" fmla="*/ 0 w 30"/>
                  <a:gd name="T5" fmla="*/ 8 h 13"/>
                  <a:gd name="T6" fmla="*/ 3 w 30"/>
                  <a:gd name="T7" fmla="*/ 13 h 13"/>
                  <a:gd name="T8" fmla="*/ 30 w 30"/>
                  <a:gd name="T9" fmla="*/ 5 h 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0"/>
                  <a:gd name="T16" fmla="*/ 0 h 13"/>
                  <a:gd name="T17" fmla="*/ 30 w 30"/>
                  <a:gd name="T18" fmla="*/ 13 h 1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0" h="13">
                    <a:moveTo>
                      <a:pt x="30" y="5"/>
                    </a:moveTo>
                    <a:lnTo>
                      <a:pt x="27" y="0"/>
                    </a:lnTo>
                    <a:lnTo>
                      <a:pt x="0" y="8"/>
                    </a:lnTo>
                    <a:lnTo>
                      <a:pt x="3" y="13"/>
                    </a:lnTo>
                    <a:lnTo>
                      <a:pt x="30" y="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38190" name="Group 2548"/>
            <p:cNvGrpSpPr>
              <a:grpSpLocks/>
            </p:cNvGrpSpPr>
            <p:nvPr/>
          </p:nvGrpSpPr>
          <p:grpSpPr bwMode="auto">
            <a:xfrm>
              <a:off x="186" y="1000"/>
              <a:ext cx="1991" cy="956"/>
              <a:chOff x="198" y="1000"/>
              <a:chExt cx="1991" cy="956"/>
            </a:xfrm>
          </p:grpSpPr>
          <p:sp>
            <p:nvSpPr>
              <p:cNvPr id="38295" name="Freeform 2549"/>
              <p:cNvSpPr>
                <a:spLocks/>
              </p:cNvSpPr>
              <p:nvPr/>
            </p:nvSpPr>
            <p:spPr bwMode="auto">
              <a:xfrm>
                <a:off x="1364" y="1003"/>
                <a:ext cx="8" cy="5"/>
              </a:xfrm>
              <a:custGeom>
                <a:avLst/>
                <a:gdLst>
                  <a:gd name="T0" fmla="*/ 7 w 8"/>
                  <a:gd name="T1" fmla="*/ 2 h 5"/>
                  <a:gd name="T2" fmla="*/ 8 w 8"/>
                  <a:gd name="T3" fmla="*/ 5 h 5"/>
                  <a:gd name="T4" fmla="*/ 5 w 8"/>
                  <a:gd name="T5" fmla="*/ 5 h 5"/>
                  <a:gd name="T6" fmla="*/ 2 w 8"/>
                  <a:gd name="T7" fmla="*/ 0 h 5"/>
                  <a:gd name="T8" fmla="*/ 0 w 8"/>
                  <a:gd name="T9" fmla="*/ 3 h 5"/>
                  <a:gd name="T10" fmla="*/ 7 w 8"/>
                  <a:gd name="T11" fmla="*/ 2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"/>
                  <a:gd name="T19" fmla="*/ 0 h 5"/>
                  <a:gd name="T20" fmla="*/ 8 w 8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" h="5">
                    <a:moveTo>
                      <a:pt x="7" y="2"/>
                    </a:moveTo>
                    <a:lnTo>
                      <a:pt x="8" y="5"/>
                    </a:lnTo>
                    <a:lnTo>
                      <a:pt x="5" y="5"/>
                    </a:lnTo>
                    <a:lnTo>
                      <a:pt x="2" y="0"/>
                    </a:lnTo>
                    <a:lnTo>
                      <a:pt x="0" y="3"/>
                    </a:lnTo>
                    <a:lnTo>
                      <a:pt x="7" y="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296" name="Freeform 2550"/>
              <p:cNvSpPr>
                <a:spLocks/>
              </p:cNvSpPr>
              <p:nvPr/>
            </p:nvSpPr>
            <p:spPr bwMode="auto">
              <a:xfrm>
                <a:off x="1337" y="1013"/>
                <a:ext cx="12" cy="22"/>
              </a:xfrm>
              <a:custGeom>
                <a:avLst/>
                <a:gdLst>
                  <a:gd name="T0" fmla="*/ 7 w 12"/>
                  <a:gd name="T1" fmla="*/ 0 h 22"/>
                  <a:gd name="T2" fmla="*/ 0 w 12"/>
                  <a:gd name="T3" fmla="*/ 2 h 22"/>
                  <a:gd name="T4" fmla="*/ 5 w 12"/>
                  <a:gd name="T5" fmla="*/ 22 h 22"/>
                  <a:gd name="T6" fmla="*/ 12 w 12"/>
                  <a:gd name="T7" fmla="*/ 20 h 22"/>
                  <a:gd name="T8" fmla="*/ 7 w 12"/>
                  <a:gd name="T9" fmla="*/ 0 h 2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"/>
                  <a:gd name="T16" fmla="*/ 0 h 22"/>
                  <a:gd name="T17" fmla="*/ 12 w 12"/>
                  <a:gd name="T18" fmla="*/ 22 h 2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" h="22">
                    <a:moveTo>
                      <a:pt x="7" y="0"/>
                    </a:moveTo>
                    <a:lnTo>
                      <a:pt x="0" y="2"/>
                    </a:lnTo>
                    <a:lnTo>
                      <a:pt x="5" y="22"/>
                    </a:lnTo>
                    <a:lnTo>
                      <a:pt x="12" y="20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297" name="Freeform 2551"/>
              <p:cNvSpPr>
                <a:spLocks/>
              </p:cNvSpPr>
              <p:nvPr/>
            </p:nvSpPr>
            <p:spPr bwMode="auto">
              <a:xfrm>
                <a:off x="1337" y="1011"/>
                <a:ext cx="7" cy="5"/>
              </a:xfrm>
              <a:custGeom>
                <a:avLst/>
                <a:gdLst>
                  <a:gd name="T0" fmla="*/ 2 w 7"/>
                  <a:gd name="T1" fmla="*/ 0 h 5"/>
                  <a:gd name="T2" fmla="*/ 0 w 7"/>
                  <a:gd name="T3" fmla="*/ 0 h 5"/>
                  <a:gd name="T4" fmla="*/ 0 w 7"/>
                  <a:gd name="T5" fmla="*/ 4 h 5"/>
                  <a:gd name="T6" fmla="*/ 7 w 7"/>
                  <a:gd name="T7" fmla="*/ 2 h 5"/>
                  <a:gd name="T8" fmla="*/ 5 w 7"/>
                  <a:gd name="T9" fmla="*/ 5 h 5"/>
                  <a:gd name="T10" fmla="*/ 2 w 7"/>
                  <a:gd name="T11" fmla="*/ 0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"/>
                  <a:gd name="T19" fmla="*/ 0 h 5"/>
                  <a:gd name="T20" fmla="*/ 7 w 7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" h="5">
                    <a:moveTo>
                      <a:pt x="2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7" y="2"/>
                    </a:lnTo>
                    <a:lnTo>
                      <a:pt x="5" y="5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298" name="Freeform 2552"/>
              <p:cNvSpPr>
                <a:spLocks/>
              </p:cNvSpPr>
              <p:nvPr/>
            </p:nvSpPr>
            <p:spPr bwMode="auto">
              <a:xfrm>
                <a:off x="1286" y="1031"/>
                <a:ext cx="61" cy="20"/>
              </a:xfrm>
              <a:custGeom>
                <a:avLst/>
                <a:gdLst>
                  <a:gd name="T0" fmla="*/ 61 w 61"/>
                  <a:gd name="T1" fmla="*/ 5 h 20"/>
                  <a:gd name="T2" fmla="*/ 58 w 61"/>
                  <a:gd name="T3" fmla="*/ 0 h 20"/>
                  <a:gd name="T4" fmla="*/ 0 w 61"/>
                  <a:gd name="T5" fmla="*/ 15 h 20"/>
                  <a:gd name="T6" fmla="*/ 3 w 61"/>
                  <a:gd name="T7" fmla="*/ 20 h 20"/>
                  <a:gd name="T8" fmla="*/ 61 w 61"/>
                  <a:gd name="T9" fmla="*/ 5 h 2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1"/>
                  <a:gd name="T16" fmla="*/ 0 h 20"/>
                  <a:gd name="T17" fmla="*/ 61 w 61"/>
                  <a:gd name="T18" fmla="*/ 20 h 2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1" h="20">
                    <a:moveTo>
                      <a:pt x="61" y="5"/>
                    </a:moveTo>
                    <a:lnTo>
                      <a:pt x="58" y="0"/>
                    </a:lnTo>
                    <a:lnTo>
                      <a:pt x="0" y="15"/>
                    </a:lnTo>
                    <a:lnTo>
                      <a:pt x="3" y="20"/>
                    </a:lnTo>
                    <a:lnTo>
                      <a:pt x="61" y="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299" name="Freeform 2553"/>
              <p:cNvSpPr>
                <a:spLocks/>
              </p:cNvSpPr>
              <p:nvPr/>
            </p:nvSpPr>
            <p:spPr bwMode="auto">
              <a:xfrm>
                <a:off x="1342" y="1031"/>
                <a:ext cx="7" cy="5"/>
              </a:xfrm>
              <a:custGeom>
                <a:avLst/>
                <a:gdLst>
                  <a:gd name="T0" fmla="*/ 7 w 7"/>
                  <a:gd name="T1" fmla="*/ 2 h 5"/>
                  <a:gd name="T2" fmla="*/ 7 w 7"/>
                  <a:gd name="T3" fmla="*/ 5 h 5"/>
                  <a:gd name="T4" fmla="*/ 5 w 7"/>
                  <a:gd name="T5" fmla="*/ 5 h 5"/>
                  <a:gd name="T6" fmla="*/ 2 w 7"/>
                  <a:gd name="T7" fmla="*/ 0 h 5"/>
                  <a:gd name="T8" fmla="*/ 0 w 7"/>
                  <a:gd name="T9" fmla="*/ 4 h 5"/>
                  <a:gd name="T10" fmla="*/ 7 w 7"/>
                  <a:gd name="T11" fmla="*/ 2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"/>
                  <a:gd name="T19" fmla="*/ 0 h 5"/>
                  <a:gd name="T20" fmla="*/ 7 w 7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" h="5">
                    <a:moveTo>
                      <a:pt x="7" y="2"/>
                    </a:moveTo>
                    <a:lnTo>
                      <a:pt x="7" y="5"/>
                    </a:lnTo>
                    <a:lnTo>
                      <a:pt x="5" y="5"/>
                    </a:lnTo>
                    <a:lnTo>
                      <a:pt x="2" y="0"/>
                    </a:lnTo>
                    <a:lnTo>
                      <a:pt x="0" y="4"/>
                    </a:lnTo>
                    <a:lnTo>
                      <a:pt x="7" y="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300" name="Freeform 2554"/>
              <p:cNvSpPr>
                <a:spLocks/>
              </p:cNvSpPr>
              <p:nvPr/>
            </p:nvSpPr>
            <p:spPr bwMode="auto">
              <a:xfrm>
                <a:off x="1279" y="1026"/>
                <a:ext cx="10" cy="24"/>
              </a:xfrm>
              <a:custGeom>
                <a:avLst/>
                <a:gdLst>
                  <a:gd name="T0" fmla="*/ 5 w 10"/>
                  <a:gd name="T1" fmla="*/ 24 h 24"/>
                  <a:gd name="T2" fmla="*/ 10 w 10"/>
                  <a:gd name="T3" fmla="*/ 20 h 24"/>
                  <a:gd name="T4" fmla="*/ 5 w 10"/>
                  <a:gd name="T5" fmla="*/ 0 h 24"/>
                  <a:gd name="T6" fmla="*/ 0 w 10"/>
                  <a:gd name="T7" fmla="*/ 4 h 24"/>
                  <a:gd name="T8" fmla="*/ 5 w 10"/>
                  <a:gd name="T9" fmla="*/ 24 h 2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24"/>
                  <a:gd name="T17" fmla="*/ 10 w 10"/>
                  <a:gd name="T18" fmla="*/ 24 h 2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24">
                    <a:moveTo>
                      <a:pt x="5" y="24"/>
                    </a:moveTo>
                    <a:lnTo>
                      <a:pt x="10" y="20"/>
                    </a:lnTo>
                    <a:lnTo>
                      <a:pt x="5" y="0"/>
                    </a:lnTo>
                    <a:lnTo>
                      <a:pt x="0" y="4"/>
                    </a:lnTo>
                    <a:lnTo>
                      <a:pt x="5" y="2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301" name="Freeform 2555"/>
              <p:cNvSpPr>
                <a:spLocks/>
              </p:cNvSpPr>
              <p:nvPr/>
            </p:nvSpPr>
            <p:spPr bwMode="auto">
              <a:xfrm>
                <a:off x="1284" y="1046"/>
                <a:ext cx="5" cy="7"/>
              </a:xfrm>
              <a:custGeom>
                <a:avLst/>
                <a:gdLst>
                  <a:gd name="T0" fmla="*/ 5 w 5"/>
                  <a:gd name="T1" fmla="*/ 5 h 7"/>
                  <a:gd name="T2" fmla="*/ 0 w 5"/>
                  <a:gd name="T3" fmla="*/ 7 h 7"/>
                  <a:gd name="T4" fmla="*/ 0 w 5"/>
                  <a:gd name="T5" fmla="*/ 4 h 7"/>
                  <a:gd name="T6" fmla="*/ 5 w 5"/>
                  <a:gd name="T7" fmla="*/ 0 h 7"/>
                  <a:gd name="T8" fmla="*/ 2 w 5"/>
                  <a:gd name="T9" fmla="*/ 0 h 7"/>
                  <a:gd name="T10" fmla="*/ 5 w 5"/>
                  <a:gd name="T11" fmla="*/ 5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7"/>
                  <a:gd name="T20" fmla="*/ 5 w 5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7">
                    <a:moveTo>
                      <a:pt x="5" y="5"/>
                    </a:moveTo>
                    <a:lnTo>
                      <a:pt x="0" y="7"/>
                    </a:lnTo>
                    <a:lnTo>
                      <a:pt x="0" y="4"/>
                    </a:lnTo>
                    <a:lnTo>
                      <a:pt x="5" y="0"/>
                    </a:lnTo>
                    <a:lnTo>
                      <a:pt x="2" y="0"/>
                    </a:lnTo>
                    <a:lnTo>
                      <a:pt x="5" y="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302" name="Freeform 2556"/>
              <p:cNvSpPr>
                <a:spLocks/>
              </p:cNvSpPr>
              <p:nvPr/>
            </p:nvSpPr>
            <p:spPr bwMode="auto">
              <a:xfrm>
                <a:off x="1253" y="1026"/>
                <a:ext cx="31" cy="14"/>
              </a:xfrm>
              <a:custGeom>
                <a:avLst/>
                <a:gdLst>
                  <a:gd name="T0" fmla="*/ 31 w 31"/>
                  <a:gd name="T1" fmla="*/ 5 h 14"/>
                  <a:gd name="T2" fmla="*/ 28 w 31"/>
                  <a:gd name="T3" fmla="*/ 0 h 14"/>
                  <a:gd name="T4" fmla="*/ 0 w 31"/>
                  <a:gd name="T5" fmla="*/ 9 h 14"/>
                  <a:gd name="T6" fmla="*/ 3 w 31"/>
                  <a:gd name="T7" fmla="*/ 14 h 14"/>
                  <a:gd name="T8" fmla="*/ 31 w 31"/>
                  <a:gd name="T9" fmla="*/ 5 h 1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1"/>
                  <a:gd name="T16" fmla="*/ 0 h 14"/>
                  <a:gd name="T17" fmla="*/ 31 w 31"/>
                  <a:gd name="T18" fmla="*/ 14 h 1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1" h="14">
                    <a:moveTo>
                      <a:pt x="31" y="5"/>
                    </a:moveTo>
                    <a:lnTo>
                      <a:pt x="28" y="0"/>
                    </a:lnTo>
                    <a:lnTo>
                      <a:pt x="0" y="9"/>
                    </a:lnTo>
                    <a:lnTo>
                      <a:pt x="3" y="14"/>
                    </a:lnTo>
                    <a:lnTo>
                      <a:pt x="31" y="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303" name="Freeform 2557"/>
              <p:cNvSpPr>
                <a:spLocks/>
              </p:cNvSpPr>
              <p:nvPr/>
            </p:nvSpPr>
            <p:spPr bwMode="auto">
              <a:xfrm>
                <a:off x="1279" y="1026"/>
                <a:ext cx="5" cy="5"/>
              </a:xfrm>
              <a:custGeom>
                <a:avLst/>
                <a:gdLst>
                  <a:gd name="T0" fmla="*/ 5 w 5"/>
                  <a:gd name="T1" fmla="*/ 0 h 5"/>
                  <a:gd name="T2" fmla="*/ 2 w 5"/>
                  <a:gd name="T3" fmla="*/ 0 h 5"/>
                  <a:gd name="T4" fmla="*/ 5 w 5"/>
                  <a:gd name="T5" fmla="*/ 5 h 5"/>
                  <a:gd name="T6" fmla="*/ 0 w 5"/>
                  <a:gd name="T7" fmla="*/ 4 h 5"/>
                  <a:gd name="T8" fmla="*/ 5 w 5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5"/>
                  <a:gd name="T17" fmla="*/ 5 w 5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5">
                    <a:moveTo>
                      <a:pt x="5" y="0"/>
                    </a:moveTo>
                    <a:lnTo>
                      <a:pt x="2" y="0"/>
                    </a:lnTo>
                    <a:lnTo>
                      <a:pt x="5" y="5"/>
                    </a:lnTo>
                    <a:lnTo>
                      <a:pt x="0" y="4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304" name="Rectangle 2558"/>
              <p:cNvSpPr>
                <a:spLocks noChangeArrowheads="1"/>
              </p:cNvSpPr>
              <p:nvPr/>
            </p:nvSpPr>
            <p:spPr bwMode="auto">
              <a:xfrm>
                <a:off x="1251" y="1033"/>
                <a:ext cx="5" cy="3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305" name="Freeform 2559"/>
              <p:cNvSpPr>
                <a:spLocks/>
              </p:cNvSpPr>
              <p:nvPr/>
            </p:nvSpPr>
            <p:spPr bwMode="auto">
              <a:xfrm>
                <a:off x="1251" y="1035"/>
                <a:ext cx="5" cy="6"/>
              </a:xfrm>
              <a:custGeom>
                <a:avLst/>
                <a:gdLst>
                  <a:gd name="T0" fmla="*/ 5 w 5"/>
                  <a:gd name="T1" fmla="*/ 5 h 6"/>
                  <a:gd name="T2" fmla="*/ 2 w 5"/>
                  <a:gd name="T3" fmla="*/ 6 h 6"/>
                  <a:gd name="T4" fmla="*/ 0 w 5"/>
                  <a:gd name="T5" fmla="*/ 1 h 6"/>
                  <a:gd name="T6" fmla="*/ 5 w 5"/>
                  <a:gd name="T7" fmla="*/ 1 h 6"/>
                  <a:gd name="T8" fmla="*/ 2 w 5"/>
                  <a:gd name="T9" fmla="*/ 0 h 6"/>
                  <a:gd name="T10" fmla="*/ 5 w 5"/>
                  <a:gd name="T11" fmla="*/ 5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6"/>
                  <a:gd name="T20" fmla="*/ 5 w 5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6">
                    <a:moveTo>
                      <a:pt x="5" y="5"/>
                    </a:moveTo>
                    <a:lnTo>
                      <a:pt x="2" y="6"/>
                    </a:lnTo>
                    <a:lnTo>
                      <a:pt x="0" y="1"/>
                    </a:lnTo>
                    <a:lnTo>
                      <a:pt x="5" y="1"/>
                    </a:lnTo>
                    <a:lnTo>
                      <a:pt x="2" y="0"/>
                    </a:lnTo>
                    <a:lnTo>
                      <a:pt x="5" y="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306" name="Freeform 2560"/>
              <p:cNvSpPr>
                <a:spLocks/>
              </p:cNvSpPr>
              <p:nvPr/>
            </p:nvSpPr>
            <p:spPr bwMode="auto">
              <a:xfrm>
                <a:off x="1251" y="1031"/>
                <a:ext cx="5" cy="5"/>
              </a:xfrm>
              <a:custGeom>
                <a:avLst/>
                <a:gdLst>
                  <a:gd name="T0" fmla="*/ 0 w 5"/>
                  <a:gd name="T1" fmla="*/ 2 h 5"/>
                  <a:gd name="T2" fmla="*/ 0 w 5"/>
                  <a:gd name="T3" fmla="*/ 0 h 5"/>
                  <a:gd name="T4" fmla="*/ 5 w 5"/>
                  <a:gd name="T5" fmla="*/ 5 h 5"/>
                  <a:gd name="T6" fmla="*/ 5 w 5"/>
                  <a:gd name="T7" fmla="*/ 2 h 5"/>
                  <a:gd name="T8" fmla="*/ 0 w 5"/>
                  <a:gd name="T9" fmla="*/ 2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5"/>
                  <a:gd name="T17" fmla="*/ 5 w 5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5">
                    <a:moveTo>
                      <a:pt x="0" y="2"/>
                    </a:moveTo>
                    <a:lnTo>
                      <a:pt x="0" y="0"/>
                    </a:lnTo>
                    <a:lnTo>
                      <a:pt x="5" y="5"/>
                    </a:lnTo>
                    <a:lnTo>
                      <a:pt x="5" y="2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307" name="Freeform 2561"/>
              <p:cNvSpPr>
                <a:spLocks/>
              </p:cNvSpPr>
              <p:nvPr/>
            </p:nvSpPr>
            <p:spPr bwMode="auto">
              <a:xfrm>
                <a:off x="1253" y="1000"/>
                <a:ext cx="114" cy="36"/>
              </a:xfrm>
              <a:custGeom>
                <a:avLst/>
                <a:gdLst>
                  <a:gd name="T0" fmla="*/ 114 w 114"/>
                  <a:gd name="T1" fmla="*/ 6 h 36"/>
                  <a:gd name="T2" fmla="*/ 1 w 114"/>
                  <a:gd name="T3" fmla="*/ 36 h 36"/>
                  <a:gd name="T4" fmla="*/ 0 w 114"/>
                  <a:gd name="T5" fmla="*/ 30 h 36"/>
                  <a:gd name="T6" fmla="*/ 113 w 114"/>
                  <a:gd name="T7" fmla="*/ 0 h 36"/>
                  <a:gd name="T8" fmla="*/ 114 w 114"/>
                  <a:gd name="T9" fmla="*/ 6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14"/>
                  <a:gd name="T16" fmla="*/ 0 h 36"/>
                  <a:gd name="T17" fmla="*/ 114 w 114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14" h="36">
                    <a:moveTo>
                      <a:pt x="114" y="6"/>
                    </a:moveTo>
                    <a:lnTo>
                      <a:pt x="1" y="36"/>
                    </a:lnTo>
                    <a:lnTo>
                      <a:pt x="0" y="30"/>
                    </a:lnTo>
                    <a:lnTo>
                      <a:pt x="113" y="0"/>
                    </a:lnTo>
                    <a:lnTo>
                      <a:pt x="114" y="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308" name="Rectangle 2562"/>
              <p:cNvSpPr>
                <a:spLocks noChangeArrowheads="1"/>
              </p:cNvSpPr>
              <p:nvPr/>
            </p:nvSpPr>
            <p:spPr bwMode="auto">
              <a:xfrm>
                <a:off x="1283" y="1025"/>
                <a:ext cx="1" cy="6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309" name="Freeform 2563"/>
              <p:cNvSpPr>
                <a:spLocks/>
              </p:cNvSpPr>
              <p:nvPr/>
            </p:nvSpPr>
            <p:spPr bwMode="auto">
              <a:xfrm>
                <a:off x="1281" y="1028"/>
                <a:ext cx="12" cy="22"/>
              </a:xfrm>
              <a:custGeom>
                <a:avLst/>
                <a:gdLst>
                  <a:gd name="T0" fmla="*/ 7 w 12"/>
                  <a:gd name="T1" fmla="*/ 0 h 22"/>
                  <a:gd name="T2" fmla="*/ 0 w 12"/>
                  <a:gd name="T3" fmla="*/ 2 h 22"/>
                  <a:gd name="T4" fmla="*/ 5 w 12"/>
                  <a:gd name="T5" fmla="*/ 22 h 22"/>
                  <a:gd name="T6" fmla="*/ 12 w 12"/>
                  <a:gd name="T7" fmla="*/ 20 h 22"/>
                  <a:gd name="T8" fmla="*/ 7 w 12"/>
                  <a:gd name="T9" fmla="*/ 0 h 2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"/>
                  <a:gd name="T16" fmla="*/ 0 h 22"/>
                  <a:gd name="T17" fmla="*/ 12 w 12"/>
                  <a:gd name="T18" fmla="*/ 22 h 2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" h="22">
                    <a:moveTo>
                      <a:pt x="7" y="0"/>
                    </a:moveTo>
                    <a:lnTo>
                      <a:pt x="0" y="2"/>
                    </a:lnTo>
                    <a:lnTo>
                      <a:pt x="5" y="22"/>
                    </a:lnTo>
                    <a:lnTo>
                      <a:pt x="12" y="20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310" name="Freeform 2564"/>
              <p:cNvSpPr>
                <a:spLocks/>
              </p:cNvSpPr>
              <p:nvPr/>
            </p:nvSpPr>
            <p:spPr bwMode="auto">
              <a:xfrm>
                <a:off x="1281" y="1025"/>
                <a:ext cx="7" cy="6"/>
              </a:xfrm>
              <a:custGeom>
                <a:avLst/>
                <a:gdLst>
                  <a:gd name="T0" fmla="*/ 3 w 7"/>
                  <a:gd name="T1" fmla="*/ 0 h 6"/>
                  <a:gd name="T2" fmla="*/ 5 w 7"/>
                  <a:gd name="T3" fmla="*/ 0 h 6"/>
                  <a:gd name="T4" fmla="*/ 7 w 7"/>
                  <a:gd name="T5" fmla="*/ 3 h 6"/>
                  <a:gd name="T6" fmla="*/ 0 w 7"/>
                  <a:gd name="T7" fmla="*/ 5 h 6"/>
                  <a:gd name="T8" fmla="*/ 3 w 7"/>
                  <a:gd name="T9" fmla="*/ 6 h 6"/>
                  <a:gd name="T10" fmla="*/ 3 w 7"/>
                  <a:gd name="T11" fmla="*/ 0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"/>
                  <a:gd name="T19" fmla="*/ 0 h 6"/>
                  <a:gd name="T20" fmla="*/ 7 w 7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" h="6">
                    <a:moveTo>
                      <a:pt x="3" y="0"/>
                    </a:moveTo>
                    <a:lnTo>
                      <a:pt x="5" y="0"/>
                    </a:lnTo>
                    <a:lnTo>
                      <a:pt x="7" y="3"/>
                    </a:lnTo>
                    <a:lnTo>
                      <a:pt x="0" y="5"/>
                    </a:lnTo>
                    <a:lnTo>
                      <a:pt x="3" y="6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311" name="Freeform 2565"/>
              <p:cNvSpPr>
                <a:spLocks/>
              </p:cNvSpPr>
              <p:nvPr/>
            </p:nvSpPr>
            <p:spPr bwMode="auto">
              <a:xfrm>
                <a:off x="1336" y="1011"/>
                <a:ext cx="6" cy="5"/>
              </a:xfrm>
              <a:custGeom>
                <a:avLst/>
                <a:gdLst>
                  <a:gd name="T0" fmla="*/ 6 w 6"/>
                  <a:gd name="T1" fmla="*/ 5 h 5"/>
                  <a:gd name="T2" fmla="*/ 3 w 6"/>
                  <a:gd name="T3" fmla="*/ 0 h 5"/>
                  <a:gd name="T4" fmla="*/ 0 w 6"/>
                  <a:gd name="T5" fmla="*/ 0 h 5"/>
                  <a:gd name="T6" fmla="*/ 3 w 6"/>
                  <a:gd name="T7" fmla="*/ 5 h 5"/>
                  <a:gd name="T8" fmla="*/ 6 w 6"/>
                  <a:gd name="T9" fmla="*/ 5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5"/>
                  <a:gd name="T17" fmla="*/ 6 w 6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5">
                    <a:moveTo>
                      <a:pt x="6" y="5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3" y="5"/>
                    </a:lnTo>
                    <a:lnTo>
                      <a:pt x="6" y="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312" name="Freeform 2566"/>
              <p:cNvSpPr>
                <a:spLocks/>
              </p:cNvSpPr>
              <p:nvPr/>
            </p:nvSpPr>
            <p:spPr bwMode="auto">
              <a:xfrm>
                <a:off x="1334" y="1013"/>
                <a:ext cx="13" cy="22"/>
              </a:xfrm>
              <a:custGeom>
                <a:avLst/>
                <a:gdLst>
                  <a:gd name="T0" fmla="*/ 7 w 13"/>
                  <a:gd name="T1" fmla="*/ 0 h 22"/>
                  <a:gd name="T2" fmla="*/ 0 w 13"/>
                  <a:gd name="T3" fmla="*/ 2 h 22"/>
                  <a:gd name="T4" fmla="*/ 7 w 13"/>
                  <a:gd name="T5" fmla="*/ 22 h 22"/>
                  <a:gd name="T6" fmla="*/ 13 w 13"/>
                  <a:gd name="T7" fmla="*/ 20 h 22"/>
                  <a:gd name="T8" fmla="*/ 7 w 13"/>
                  <a:gd name="T9" fmla="*/ 0 h 2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3"/>
                  <a:gd name="T16" fmla="*/ 0 h 22"/>
                  <a:gd name="T17" fmla="*/ 13 w 13"/>
                  <a:gd name="T18" fmla="*/ 22 h 2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3" h="22">
                    <a:moveTo>
                      <a:pt x="7" y="0"/>
                    </a:moveTo>
                    <a:lnTo>
                      <a:pt x="0" y="2"/>
                    </a:lnTo>
                    <a:lnTo>
                      <a:pt x="7" y="22"/>
                    </a:lnTo>
                    <a:lnTo>
                      <a:pt x="13" y="20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313" name="Freeform 2567"/>
              <p:cNvSpPr>
                <a:spLocks/>
              </p:cNvSpPr>
              <p:nvPr/>
            </p:nvSpPr>
            <p:spPr bwMode="auto">
              <a:xfrm>
                <a:off x="1334" y="1011"/>
                <a:ext cx="7" cy="5"/>
              </a:xfrm>
              <a:custGeom>
                <a:avLst/>
                <a:gdLst>
                  <a:gd name="T0" fmla="*/ 2 w 7"/>
                  <a:gd name="T1" fmla="*/ 0 h 5"/>
                  <a:gd name="T2" fmla="*/ 0 w 7"/>
                  <a:gd name="T3" fmla="*/ 2 h 5"/>
                  <a:gd name="T4" fmla="*/ 0 w 7"/>
                  <a:gd name="T5" fmla="*/ 4 h 5"/>
                  <a:gd name="T6" fmla="*/ 7 w 7"/>
                  <a:gd name="T7" fmla="*/ 2 h 5"/>
                  <a:gd name="T8" fmla="*/ 5 w 7"/>
                  <a:gd name="T9" fmla="*/ 5 h 5"/>
                  <a:gd name="T10" fmla="*/ 2 w 7"/>
                  <a:gd name="T11" fmla="*/ 0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"/>
                  <a:gd name="T19" fmla="*/ 0 h 5"/>
                  <a:gd name="T20" fmla="*/ 7 w 7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" h="5">
                    <a:moveTo>
                      <a:pt x="2" y="0"/>
                    </a:moveTo>
                    <a:lnTo>
                      <a:pt x="0" y="2"/>
                    </a:lnTo>
                    <a:lnTo>
                      <a:pt x="0" y="4"/>
                    </a:lnTo>
                    <a:lnTo>
                      <a:pt x="7" y="2"/>
                    </a:lnTo>
                    <a:lnTo>
                      <a:pt x="5" y="5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314" name="Freeform 2568"/>
              <p:cNvSpPr>
                <a:spLocks/>
              </p:cNvSpPr>
              <p:nvPr/>
            </p:nvSpPr>
            <p:spPr bwMode="auto">
              <a:xfrm>
                <a:off x="1253" y="1056"/>
                <a:ext cx="26" cy="74"/>
              </a:xfrm>
              <a:custGeom>
                <a:avLst/>
                <a:gdLst>
                  <a:gd name="T0" fmla="*/ 6 w 26"/>
                  <a:gd name="T1" fmla="*/ 0 h 74"/>
                  <a:gd name="T2" fmla="*/ 0 w 26"/>
                  <a:gd name="T3" fmla="*/ 4 h 74"/>
                  <a:gd name="T4" fmla="*/ 18 w 26"/>
                  <a:gd name="T5" fmla="*/ 74 h 74"/>
                  <a:gd name="T6" fmla="*/ 26 w 26"/>
                  <a:gd name="T7" fmla="*/ 74 h 74"/>
                  <a:gd name="T8" fmla="*/ 6 w 26"/>
                  <a:gd name="T9" fmla="*/ 0 h 7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6"/>
                  <a:gd name="T16" fmla="*/ 0 h 74"/>
                  <a:gd name="T17" fmla="*/ 26 w 26"/>
                  <a:gd name="T18" fmla="*/ 74 h 7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6" h="74">
                    <a:moveTo>
                      <a:pt x="6" y="0"/>
                    </a:moveTo>
                    <a:lnTo>
                      <a:pt x="0" y="4"/>
                    </a:lnTo>
                    <a:lnTo>
                      <a:pt x="18" y="74"/>
                    </a:lnTo>
                    <a:lnTo>
                      <a:pt x="26" y="74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D7D7D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315" name="Freeform 2569"/>
              <p:cNvSpPr>
                <a:spLocks/>
              </p:cNvSpPr>
              <p:nvPr/>
            </p:nvSpPr>
            <p:spPr bwMode="auto">
              <a:xfrm>
                <a:off x="1249" y="1055"/>
                <a:ext cx="12" cy="8"/>
              </a:xfrm>
              <a:custGeom>
                <a:avLst/>
                <a:gdLst>
                  <a:gd name="T0" fmla="*/ 12 w 12"/>
                  <a:gd name="T1" fmla="*/ 5 h 8"/>
                  <a:gd name="T2" fmla="*/ 7 w 12"/>
                  <a:gd name="T3" fmla="*/ 0 h 8"/>
                  <a:gd name="T4" fmla="*/ 0 w 12"/>
                  <a:gd name="T5" fmla="*/ 3 h 8"/>
                  <a:gd name="T6" fmla="*/ 5 w 12"/>
                  <a:gd name="T7" fmla="*/ 8 h 8"/>
                  <a:gd name="T8" fmla="*/ 12 w 12"/>
                  <a:gd name="T9" fmla="*/ 5 h 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"/>
                  <a:gd name="T16" fmla="*/ 0 h 8"/>
                  <a:gd name="T17" fmla="*/ 12 w 12"/>
                  <a:gd name="T18" fmla="*/ 8 h 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" h="8">
                    <a:moveTo>
                      <a:pt x="12" y="5"/>
                    </a:moveTo>
                    <a:lnTo>
                      <a:pt x="7" y="0"/>
                    </a:lnTo>
                    <a:lnTo>
                      <a:pt x="0" y="3"/>
                    </a:lnTo>
                    <a:lnTo>
                      <a:pt x="5" y="8"/>
                    </a:lnTo>
                    <a:lnTo>
                      <a:pt x="12" y="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316" name="Freeform 2570"/>
              <p:cNvSpPr>
                <a:spLocks/>
              </p:cNvSpPr>
              <p:nvPr/>
            </p:nvSpPr>
            <p:spPr bwMode="auto">
              <a:xfrm>
                <a:off x="1249" y="1060"/>
                <a:ext cx="25" cy="71"/>
              </a:xfrm>
              <a:custGeom>
                <a:avLst/>
                <a:gdLst>
                  <a:gd name="T0" fmla="*/ 7 w 25"/>
                  <a:gd name="T1" fmla="*/ 0 h 71"/>
                  <a:gd name="T2" fmla="*/ 0 w 25"/>
                  <a:gd name="T3" fmla="*/ 1 h 71"/>
                  <a:gd name="T4" fmla="*/ 19 w 25"/>
                  <a:gd name="T5" fmla="*/ 71 h 71"/>
                  <a:gd name="T6" fmla="*/ 25 w 25"/>
                  <a:gd name="T7" fmla="*/ 70 h 71"/>
                  <a:gd name="T8" fmla="*/ 7 w 25"/>
                  <a:gd name="T9" fmla="*/ 0 h 7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5"/>
                  <a:gd name="T16" fmla="*/ 0 h 71"/>
                  <a:gd name="T17" fmla="*/ 25 w 25"/>
                  <a:gd name="T18" fmla="*/ 71 h 7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5" h="71">
                    <a:moveTo>
                      <a:pt x="7" y="0"/>
                    </a:moveTo>
                    <a:lnTo>
                      <a:pt x="0" y="1"/>
                    </a:lnTo>
                    <a:lnTo>
                      <a:pt x="19" y="71"/>
                    </a:lnTo>
                    <a:lnTo>
                      <a:pt x="25" y="70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317" name="Freeform 2571"/>
              <p:cNvSpPr>
                <a:spLocks/>
              </p:cNvSpPr>
              <p:nvPr/>
            </p:nvSpPr>
            <p:spPr bwMode="auto">
              <a:xfrm>
                <a:off x="1249" y="1058"/>
                <a:ext cx="7" cy="5"/>
              </a:xfrm>
              <a:custGeom>
                <a:avLst/>
                <a:gdLst>
                  <a:gd name="T0" fmla="*/ 0 w 7"/>
                  <a:gd name="T1" fmla="*/ 0 h 5"/>
                  <a:gd name="T2" fmla="*/ 0 w 7"/>
                  <a:gd name="T3" fmla="*/ 3 h 5"/>
                  <a:gd name="T4" fmla="*/ 7 w 7"/>
                  <a:gd name="T5" fmla="*/ 2 h 5"/>
                  <a:gd name="T6" fmla="*/ 5 w 7"/>
                  <a:gd name="T7" fmla="*/ 5 h 5"/>
                  <a:gd name="T8" fmla="*/ 0 w 7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5"/>
                  <a:gd name="T17" fmla="*/ 7 w 7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5">
                    <a:moveTo>
                      <a:pt x="0" y="0"/>
                    </a:moveTo>
                    <a:lnTo>
                      <a:pt x="0" y="3"/>
                    </a:lnTo>
                    <a:lnTo>
                      <a:pt x="7" y="2"/>
                    </a:lnTo>
                    <a:lnTo>
                      <a:pt x="5" y="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318" name="Rectangle 2572"/>
              <p:cNvSpPr>
                <a:spLocks noChangeArrowheads="1"/>
              </p:cNvSpPr>
              <p:nvPr/>
            </p:nvSpPr>
            <p:spPr bwMode="auto">
              <a:xfrm>
                <a:off x="1271" y="1126"/>
                <a:ext cx="8" cy="7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319" name="Freeform 2573"/>
              <p:cNvSpPr>
                <a:spLocks/>
              </p:cNvSpPr>
              <p:nvPr/>
            </p:nvSpPr>
            <p:spPr bwMode="auto">
              <a:xfrm>
                <a:off x="1268" y="1126"/>
                <a:ext cx="6" cy="7"/>
              </a:xfrm>
              <a:custGeom>
                <a:avLst/>
                <a:gdLst>
                  <a:gd name="T0" fmla="*/ 0 w 6"/>
                  <a:gd name="T1" fmla="*/ 5 h 7"/>
                  <a:gd name="T2" fmla="*/ 0 w 6"/>
                  <a:gd name="T3" fmla="*/ 7 h 7"/>
                  <a:gd name="T4" fmla="*/ 3 w 6"/>
                  <a:gd name="T5" fmla="*/ 7 h 7"/>
                  <a:gd name="T6" fmla="*/ 3 w 6"/>
                  <a:gd name="T7" fmla="*/ 0 h 7"/>
                  <a:gd name="T8" fmla="*/ 6 w 6"/>
                  <a:gd name="T9" fmla="*/ 4 h 7"/>
                  <a:gd name="T10" fmla="*/ 0 w 6"/>
                  <a:gd name="T11" fmla="*/ 5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7"/>
                  <a:gd name="T20" fmla="*/ 6 w 6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7">
                    <a:moveTo>
                      <a:pt x="0" y="5"/>
                    </a:moveTo>
                    <a:lnTo>
                      <a:pt x="0" y="7"/>
                    </a:lnTo>
                    <a:lnTo>
                      <a:pt x="3" y="7"/>
                    </a:lnTo>
                    <a:lnTo>
                      <a:pt x="3" y="0"/>
                    </a:lnTo>
                    <a:lnTo>
                      <a:pt x="6" y="4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320" name="Freeform 2574"/>
              <p:cNvSpPr>
                <a:spLocks/>
              </p:cNvSpPr>
              <p:nvPr/>
            </p:nvSpPr>
            <p:spPr bwMode="auto">
              <a:xfrm>
                <a:off x="1256" y="1055"/>
                <a:ext cx="25" cy="76"/>
              </a:xfrm>
              <a:custGeom>
                <a:avLst/>
                <a:gdLst>
                  <a:gd name="T0" fmla="*/ 20 w 25"/>
                  <a:gd name="T1" fmla="*/ 76 h 76"/>
                  <a:gd name="T2" fmla="*/ 25 w 25"/>
                  <a:gd name="T3" fmla="*/ 73 h 76"/>
                  <a:gd name="T4" fmla="*/ 5 w 25"/>
                  <a:gd name="T5" fmla="*/ 0 h 76"/>
                  <a:gd name="T6" fmla="*/ 0 w 25"/>
                  <a:gd name="T7" fmla="*/ 3 h 76"/>
                  <a:gd name="T8" fmla="*/ 20 w 25"/>
                  <a:gd name="T9" fmla="*/ 76 h 7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5"/>
                  <a:gd name="T16" fmla="*/ 0 h 76"/>
                  <a:gd name="T17" fmla="*/ 25 w 25"/>
                  <a:gd name="T18" fmla="*/ 76 h 7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5" h="76">
                    <a:moveTo>
                      <a:pt x="20" y="76"/>
                    </a:moveTo>
                    <a:lnTo>
                      <a:pt x="25" y="73"/>
                    </a:lnTo>
                    <a:lnTo>
                      <a:pt x="5" y="0"/>
                    </a:lnTo>
                    <a:lnTo>
                      <a:pt x="0" y="3"/>
                    </a:lnTo>
                    <a:lnTo>
                      <a:pt x="20" y="7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321" name="Freeform 2575"/>
              <p:cNvSpPr>
                <a:spLocks/>
              </p:cNvSpPr>
              <p:nvPr/>
            </p:nvSpPr>
            <p:spPr bwMode="auto">
              <a:xfrm>
                <a:off x="1276" y="1126"/>
                <a:ext cx="7" cy="7"/>
              </a:xfrm>
              <a:custGeom>
                <a:avLst/>
                <a:gdLst>
                  <a:gd name="T0" fmla="*/ 3 w 7"/>
                  <a:gd name="T1" fmla="*/ 7 h 7"/>
                  <a:gd name="T2" fmla="*/ 7 w 7"/>
                  <a:gd name="T3" fmla="*/ 7 h 7"/>
                  <a:gd name="T4" fmla="*/ 5 w 7"/>
                  <a:gd name="T5" fmla="*/ 2 h 7"/>
                  <a:gd name="T6" fmla="*/ 0 w 7"/>
                  <a:gd name="T7" fmla="*/ 5 h 7"/>
                  <a:gd name="T8" fmla="*/ 3 w 7"/>
                  <a:gd name="T9" fmla="*/ 0 h 7"/>
                  <a:gd name="T10" fmla="*/ 3 w 7"/>
                  <a:gd name="T11" fmla="*/ 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"/>
                  <a:gd name="T19" fmla="*/ 0 h 7"/>
                  <a:gd name="T20" fmla="*/ 7 w 7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" h="7">
                    <a:moveTo>
                      <a:pt x="3" y="7"/>
                    </a:moveTo>
                    <a:lnTo>
                      <a:pt x="7" y="7"/>
                    </a:lnTo>
                    <a:lnTo>
                      <a:pt x="5" y="2"/>
                    </a:lnTo>
                    <a:lnTo>
                      <a:pt x="0" y="5"/>
                    </a:lnTo>
                    <a:lnTo>
                      <a:pt x="3" y="0"/>
                    </a:lnTo>
                    <a:lnTo>
                      <a:pt x="3" y="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322" name="Freeform 2576"/>
              <p:cNvSpPr>
                <a:spLocks/>
              </p:cNvSpPr>
              <p:nvPr/>
            </p:nvSpPr>
            <p:spPr bwMode="auto">
              <a:xfrm>
                <a:off x="1256" y="1051"/>
                <a:ext cx="5" cy="9"/>
              </a:xfrm>
              <a:custGeom>
                <a:avLst/>
                <a:gdLst>
                  <a:gd name="T0" fmla="*/ 5 w 5"/>
                  <a:gd name="T1" fmla="*/ 4 h 9"/>
                  <a:gd name="T2" fmla="*/ 5 w 5"/>
                  <a:gd name="T3" fmla="*/ 0 h 9"/>
                  <a:gd name="T4" fmla="*/ 0 w 5"/>
                  <a:gd name="T5" fmla="*/ 4 h 9"/>
                  <a:gd name="T6" fmla="*/ 5 w 5"/>
                  <a:gd name="T7" fmla="*/ 9 h 9"/>
                  <a:gd name="T8" fmla="*/ 0 w 5"/>
                  <a:gd name="T9" fmla="*/ 7 h 9"/>
                  <a:gd name="T10" fmla="*/ 5 w 5"/>
                  <a:gd name="T11" fmla="*/ 4 h 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9"/>
                  <a:gd name="T20" fmla="*/ 5 w 5"/>
                  <a:gd name="T21" fmla="*/ 9 h 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9">
                    <a:moveTo>
                      <a:pt x="5" y="4"/>
                    </a:moveTo>
                    <a:lnTo>
                      <a:pt x="5" y="0"/>
                    </a:lnTo>
                    <a:lnTo>
                      <a:pt x="0" y="4"/>
                    </a:lnTo>
                    <a:lnTo>
                      <a:pt x="5" y="9"/>
                    </a:lnTo>
                    <a:lnTo>
                      <a:pt x="0" y="7"/>
                    </a:lnTo>
                    <a:lnTo>
                      <a:pt x="5" y="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323" name="Freeform 2577"/>
              <p:cNvSpPr>
                <a:spLocks/>
              </p:cNvSpPr>
              <p:nvPr/>
            </p:nvSpPr>
            <p:spPr bwMode="auto">
              <a:xfrm>
                <a:off x="1374" y="1026"/>
                <a:ext cx="27" cy="72"/>
              </a:xfrm>
              <a:custGeom>
                <a:avLst/>
                <a:gdLst>
                  <a:gd name="T0" fmla="*/ 0 w 27"/>
                  <a:gd name="T1" fmla="*/ 0 h 72"/>
                  <a:gd name="T2" fmla="*/ 8 w 27"/>
                  <a:gd name="T3" fmla="*/ 0 h 72"/>
                  <a:gd name="T4" fmla="*/ 27 w 27"/>
                  <a:gd name="T5" fmla="*/ 69 h 72"/>
                  <a:gd name="T6" fmla="*/ 20 w 27"/>
                  <a:gd name="T7" fmla="*/ 72 h 72"/>
                  <a:gd name="T8" fmla="*/ 0 w 27"/>
                  <a:gd name="T9" fmla="*/ 0 h 7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7"/>
                  <a:gd name="T16" fmla="*/ 0 h 72"/>
                  <a:gd name="T17" fmla="*/ 27 w 27"/>
                  <a:gd name="T18" fmla="*/ 72 h 7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7" h="72">
                    <a:moveTo>
                      <a:pt x="0" y="0"/>
                    </a:moveTo>
                    <a:lnTo>
                      <a:pt x="8" y="0"/>
                    </a:lnTo>
                    <a:lnTo>
                      <a:pt x="27" y="69"/>
                    </a:lnTo>
                    <a:lnTo>
                      <a:pt x="20" y="7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7D7D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324" name="Rectangle 2578"/>
              <p:cNvSpPr>
                <a:spLocks noChangeArrowheads="1"/>
              </p:cNvSpPr>
              <p:nvPr/>
            </p:nvSpPr>
            <p:spPr bwMode="auto">
              <a:xfrm>
                <a:off x="1374" y="1023"/>
                <a:ext cx="8" cy="7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325" name="Freeform 2579"/>
              <p:cNvSpPr>
                <a:spLocks/>
              </p:cNvSpPr>
              <p:nvPr/>
            </p:nvSpPr>
            <p:spPr bwMode="auto">
              <a:xfrm>
                <a:off x="1379" y="1026"/>
                <a:ext cx="25" cy="70"/>
              </a:xfrm>
              <a:custGeom>
                <a:avLst/>
                <a:gdLst>
                  <a:gd name="T0" fmla="*/ 7 w 25"/>
                  <a:gd name="T1" fmla="*/ 0 h 70"/>
                  <a:gd name="T2" fmla="*/ 0 w 25"/>
                  <a:gd name="T3" fmla="*/ 2 h 70"/>
                  <a:gd name="T4" fmla="*/ 18 w 25"/>
                  <a:gd name="T5" fmla="*/ 70 h 70"/>
                  <a:gd name="T6" fmla="*/ 25 w 25"/>
                  <a:gd name="T7" fmla="*/ 69 h 70"/>
                  <a:gd name="T8" fmla="*/ 7 w 25"/>
                  <a:gd name="T9" fmla="*/ 0 h 7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5"/>
                  <a:gd name="T16" fmla="*/ 0 h 70"/>
                  <a:gd name="T17" fmla="*/ 25 w 25"/>
                  <a:gd name="T18" fmla="*/ 70 h 7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5" h="70">
                    <a:moveTo>
                      <a:pt x="7" y="0"/>
                    </a:moveTo>
                    <a:lnTo>
                      <a:pt x="0" y="2"/>
                    </a:lnTo>
                    <a:lnTo>
                      <a:pt x="18" y="70"/>
                    </a:lnTo>
                    <a:lnTo>
                      <a:pt x="25" y="69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326" name="Freeform 2580"/>
              <p:cNvSpPr>
                <a:spLocks/>
              </p:cNvSpPr>
              <p:nvPr/>
            </p:nvSpPr>
            <p:spPr bwMode="auto">
              <a:xfrm>
                <a:off x="1379" y="1023"/>
                <a:ext cx="7" cy="7"/>
              </a:xfrm>
              <a:custGeom>
                <a:avLst/>
                <a:gdLst>
                  <a:gd name="T0" fmla="*/ 3 w 7"/>
                  <a:gd name="T1" fmla="*/ 0 h 7"/>
                  <a:gd name="T2" fmla="*/ 7 w 7"/>
                  <a:gd name="T3" fmla="*/ 0 h 7"/>
                  <a:gd name="T4" fmla="*/ 7 w 7"/>
                  <a:gd name="T5" fmla="*/ 3 h 7"/>
                  <a:gd name="T6" fmla="*/ 0 w 7"/>
                  <a:gd name="T7" fmla="*/ 5 h 7"/>
                  <a:gd name="T8" fmla="*/ 3 w 7"/>
                  <a:gd name="T9" fmla="*/ 7 h 7"/>
                  <a:gd name="T10" fmla="*/ 3 w 7"/>
                  <a:gd name="T11" fmla="*/ 0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"/>
                  <a:gd name="T19" fmla="*/ 0 h 7"/>
                  <a:gd name="T20" fmla="*/ 7 w 7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" h="7">
                    <a:moveTo>
                      <a:pt x="3" y="0"/>
                    </a:moveTo>
                    <a:lnTo>
                      <a:pt x="7" y="0"/>
                    </a:lnTo>
                    <a:lnTo>
                      <a:pt x="7" y="3"/>
                    </a:lnTo>
                    <a:lnTo>
                      <a:pt x="0" y="5"/>
                    </a:lnTo>
                    <a:lnTo>
                      <a:pt x="3" y="7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327" name="Freeform 2581"/>
              <p:cNvSpPr>
                <a:spLocks/>
              </p:cNvSpPr>
              <p:nvPr/>
            </p:nvSpPr>
            <p:spPr bwMode="auto">
              <a:xfrm>
                <a:off x="1391" y="1093"/>
                <a:ext cx="11" cy="8"/>
              </a:xfrm>
              <a:custGeom>
                <a:avLst/>
                <a:gdLst>
                  <a:gd name="T0" fmla="*/ 11 w 11"/>
                  <a:gd name="T1" fmla="*/ 5 h 8"/>
                  <a:gd name="T2" fmla="*/ 6 w 11"/>
                  <a:gd name="T3" fmla="*/ 0 h 8"/>
                  <a:gd name="T4" fmla="*/ 0 w 11"/>
                  <a:gd name="T5" fmla="*/ 3 h 8"/>
                  <a:gd name="T6" fmla="*/ 5 w 11"/>
                  <a:gd name="T7" fmla="*/ 8 h 8"/>
                  <a:gd name="T8" fmla="*/ 11 w 11"/>
                  <a:gd name="T9" fmla="*/ 5 h 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1"/>
                  <a:gd name="T16" fmla="*/ 0 h 8"/>
                  <a:gd name="T17" fmla="*/ 11 w 11"/>
                  <a:gd name="T18" fmla="*/ 8 h 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1" h="8">
                    <a:moveTo>
                      <a:pt x="11" y="5"/>
                    </a:moveTo>
                    <a:lnTo>
                      <a:pt x="6" y="0"/>
                    </a:lnTo>
                    <a:lnTo>
                      <a:pt x="0" y="3"/>
                    </a:lnTo>
                    <a:lnTo>
                      <a:pt x="5" y="8"/>
                    </a:lnTo>
                    <a:lnTo>
                      <a:pt x="11" y="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328" name="Freeform 2582"/>
              <p:cNvSpPr>
                <a:spLocks/>
              </p:cNvSpPr>
              <p:nvPr/>
            </p:nvSpPr>
            <p:spPr bwMode="auto">
              <a:xfrm>
                <a:off x="1397" y="1093"/>
                <a:ext cx="7" cy="5"/>
              </a:xfrm>
              <a:custGeom>
                <a:avLst/>
                <a:gdLst>
                  <a:gd name="T0" fmla="*/ 7 w 7"/>
                  <a:gd name="T1" fmla="*/ 2 h 5"/>
                  <a:gd name="T2" fmla="*/ 7 w 7"/>
                  <a:gd name="T3" fmla="*/ 3 h 5"/>
                  <a:gd name="T4" fmla="*/ 5 w 7"/>
                  <a:gd name="T5" fmla="*/ 5 h 5"/>
                  <a:gd name="T6" fmla="*/ 0 w 7"/>
                  <a:gd name="T7" fmla="*/ 0 h 5"/>
                  <a:gd name="T8" fmla="*/ 0 w 7"/>
                  <a:gd name="T9" fmla="*/ 3 h 5"/>
                  <a:gd name="T10" fmla="*/ 7 w 7"/>
                  <a:gd name="T11" fmla="*/ 2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"/>
                  <a:gd name="T19" fmla="*/ 0 h 5"/>
                  <a:gd name="T20" fmla="*/ 7 w 7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" h="5">
                    <a:moveTo>
                      <a:pt x="7" y="2"/>
                    </a:moveTo>
                    <a:lnTo>
                      <a:pt x="7" y="3"/>
                    </a:lnTo>
                    <a:lnTo>
                      <a:pt x="5" y="5"/>
                    </a:lnTo>
                    <a:lnTo>
                      <a:pt x="0" y="0"/>
                    </a:lnTo>
                    <a:lnTo>
                      <a:pt x="0" y="3"/>
                    </a:lnTo>
                    <a:lnTo>
                      <a:pt x="7" y="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329" name="Freeform 2583"/>
              <p:cNvSpPr>
                <a:spLocks/>
              </p:cNvSpPr>
              <p:nvPr/>
            </p:nvSpPr>
            <p:spPr bwMode="auto">
              <a:xfrm>
                <a:off x="1371" y="1025"/>
                <a:ext cx="25" cy="75"/>
              </a:xfrm>
              <a:custGeom>
                <a:avLst/>
                <a:gdLst>
                  <a:gd name="T0" fmla="*/ 20 w 25"/>
                  <a:gd name="T1" fmla="*/ 75 h 75"/>
                  <a:gd name="T2" fmla="*/ 25 w 25"/>
                  <a:gd name="T3" fmla="*/ 71 h 75"/>
                  <a:gd name="T4" fmla="*/ 5 w 25"/>
                  <a:gd name="T5" fmla="*/ 0 h 75"/>
                  <a:gd name="T6" fmla="*/ 0 w 25"/>
                  <a:gd name="T7" fmla="*/ 3 h 75"/>
                  <a:gd name="T8" fmla="*/ 20 w 25"/>
                  <a:gd name="T9" fmla="*/ 75 h 7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5"/>
                  <a:gd name="T16" fmla="*/ 0 h 75"/>
                  <a:gd name="T17" fmla="*/ 25 w 25"/>
                  <a:gd name="T18" fmla="*/ 75 h 7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5" h="75">
                    <a:moveTo>
                      <a:pt x="20" y="75"/>
                    </a:moveTo>
                    <a:lnTo>
                      <a:pt x="25" y="71"/>
                    </a:lnTo>
                    <a:lnTo>
                      <a:pt x="5" y="0"/>
                    </a:lnTo>
                    <a:lnTo>
                      <a:pt x="0" y="3"/>
                    </a:lnTo>
                    <a:lnTo>
                      <a:pt x="20" y="7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330" name="Freeform 2584"/>
              <p:cNvSpPr>
                <a:spLocks/>
              </p:cNvSpPr>
              <p:nvPr/>
            </p:nvSpPr>
            <p:spPr bwMode="auto">
              <a:xfrm>
                <a:off x="1391" y="1096"/>
                <a:ext cx="5" cy="7"/>
              </a:xfrm>
              <a:custGeom>
                <a:avLst/>
                <a:gdLst>
                  <a:gd name="T0" fmla="*/ 5 w 5"/>
                  <a:gd name="T1" fmla="*/ 5 h 7"/>
                  <a:gd name="T2" fmla="*/ 1 w 5"/>
                  <a:gd name="T3" fmla="*/ 7 h 7"/>
                  <a:gd name="T4" fmla="*/ 0 w 5"/>
                  <a:gd name="T5" fmla="*/ 4 h 7"/>
                  <a:gd name="T6" fmla="*/ 5 w 5"/>
                  <a:gd name="T7" fmla="*/ 0 h 7"/>
                  <a:gd name="T8" fmla="*/ 0 w 5"/>
                  <a:gd name="T9" fmla="*/ 0 h 7"/>
                  <a:gd name="T10" fmla="*/ 5 w 5"/>
                  <a:gd name="T11" fmla="*/ 5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7"/>
                  <a:gd name="T20" fmla="*/ 5 w 5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7">
                    <a:moveTo>
                      <a:pt x="5" y="5"/>
                    </a:moveTo>
                    <a:lnTo>
                      <a:pt x="1" y="7"/>
                    </a:lnTo>
                    <a:lnTo>
                      <a:pt x="0" y="4"/>
                    </a:lnTo>
                    <a:lnTo>
                      <a:pt x="5" y="0"/>
                    </a:lnTo>
                    <a:lnTo>
                      <a:pt x="0" y="0"/>
                    </a:lnTo>
                    <a:lnTo>
                      <a:pt x="5" y="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331" name="Freeform 2585"/>
              <p:cNvSpPr>
                <a:spLocks/>
              </p:cNvSpPr>
              <p:nvPr/>
            </p:nvSpPr>
            <p:spPr bwMode="auto">
              <a:xfrm>
                <a:off x="1369" y="1023"/>
                <a:ext cx="7" cy="7"/>
              </a:xfrm>
              <a:custGeom>
                <a:avLst/>
                <a:gdLst>
                  <a:gd name="T0" fmla="*/ 2 w 7"/>
                  <a:gd name="T1" fmla="*/ 5 h 7"/>
                  <a:gd name="T2" fmla="*/ 0 w 7"/>
                  <a:gd name="T3" fmla="*/ 0 h 7"/>
                  <a:gd name="T4" fmla="*/ 5 w 7"/>
                  <a:gd name="T5" fmla="*/ 0 h 7"/>
                  <a:gd name="T6" fmla="*/ 5 w 7"/>
                  <a:gd name="T7" fmla="*/ 7 h 7"/>
                  <a:gd name="T8" fmla="*/ 7 w 7"/>
                  <a:gd name="T9" fmla="*/ 2 h 7"/>
                  <a:gd name="T10" fmla="*/ 2 w 7"/>
                  <a:gd name="T11" fmla="*/ 5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"/>
                  <a:gd name="T19" fmla="*/ 0 h 7"/>
                  <a:gd name="T20" fmla="*/ 7 w 7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" h="7">
                    <a:moveTo>
                      <a:pt x="2" y="5"/>
                    </a:moveTo>
                    <a:lnTo>
                      <a:pt x="0" y="0"/>
                    </a:lnTo>
                    <a:lnTo>
                      <a:pt x="5" y="0"/>
                    </a:lnTo>
                    <a:lnTo>
                      <a:pt x="5" y="7"/>
                    </a:lnTo>
                    <a:lnTo>
                      <a:pt x="7" y="2"/>
                    </a:lnTo>
                    <a:lnTo>
                      <a:pt x="2" y="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332" name="Freeform 2586"/>
              <p:cNvSpPr>
                <a:spLocks/>
              </p:cNvSpPr>
              <p:nvPr/>
            </p:nvSpPr>
            <p:spPr bwMode="auto">
              <a:xfrm>
                <a:off x="1274" y="1028"/>
                <a:ext cx="112" cy="118"/>
              </a:xfrm>
              <a:custGeom>
                <a:avLst/>
                <a:gdLst>
                  <a:gd name="T0" fmla="*/ 10 w 112"/>
                  <a:gd name="T1" fmla="*/ 22 h 118"/>
                  <a:gd name="T2" fmla="*/ 75 w 112"/>
                  <a:gd name="T3" fmla="*/ 3 h 118"/>
                  <a:gd name="T4" fmla="*/ 75 w 112"/>
                  <a:gd name="T5" fmla="*/ 2 h 118"/>
                  <a:gd name="T6" fmla="*/ 82 w 112"/>
                  <a:gd name="T7" fmla="*/ 0 h 118"/>
                  <a:gd name="T8" fmla="*/ 87 w 112"/>
                  <a:gd name="T9" fmla="*/ 7 h 118"/>
                  <a:gd name="T10" fmla="*/ 112 w 112"/>
                  <a:gd name="T11" fmla="*/ 95 h 118"/>
                  <a:gd name="T12" fmla="*/ 25 w 112"/>
                  <a:gd name="T13" fmla="*/ 118 h 118"/>
                  <a:gd name="T14" fmla="*/ 0 w 112"/>
                  <a:gd name="T15" fmla="*/ 30 h 118"/>
                  <a:gd name="T16" fmla="*/ 4 w 112"/>
                  <a:gd name="T17" fmla="*/ 22 h 118"/>
                  <a:gd name="T18" fmla="*/ 9 w 112"/>
                  <a:gd name="T19" fmla="*/ 20 h 118"/>
                  <a:gd name="T20" fmla="*/ 10 w 112"/>
                  <a:gd name="T21" fmla="*/ 22 h 118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12"/>
                  <a:gd name="T34" fmla="*/ 0 h 118"/>
                  <a:gd name="T35" fmla="*/ 112 w 112"/>
                  <a:gd name="T36" fmla="*/ 118 h 118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12" h="118">
                    <a:moveTo>
                      <a:pt x="10" y="22"/>
                    </a:moveTo>
                    <a:lnTo>
                      <a:pt x="75" y="3"/>
                    </a:lnTo>
                    <a:lnTo>
                      <a:pt x="75" y="2"/>
                    </a:lnTo>
                    <a:lnTo>
                      <a:pt x="82" y="0"/>
                    </a:lnTo>
                    <a:lnTo>
                      <a:pt x="87" y="7"/>
                    </a:lnTo>
                    <a:lnTo>
                      <a:pt x="112" y="95"/>
                    </a:lnTo>
                    <a:lnTo>
                      <a:pt x="25" y="118"/>
                    </a:lnTo>
                    <a:lnTo>
                      <a:pt x="0" y="30"/>
                    </a:lnTo>
                    <a:lnTo>
                      <a:pt x="4" y="22"/>
                    </a:lnTo>
                    <a:lnTo>
                      <a:pt x="9" y="20"/>
                    </a:lnTo>
                    <a:lnTo>
                      <a:pt x="10" y="22"/>
                    </a:lnTo>
                    <a:close/>
                  </a:path>
                </a:pathLst>
              </a:custGeom>
              <a:solidFill>
                <a:srgbClr val="D7D7D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333" name="Freeform 2587"/>
              <p:cNvSpPr>
                <a:spLocks/>
              </p:cNvSpPr>
              <p:nvPr/>
            </p:nvSpPr>
            <p:spPr bwMode="auto">
              <a:xfrm>
                <a:off x="1284" y="1028"/>
                <a:ext cx="67" cy="25"/>
              </a:xfrm>
              <a:custGeom>
                <a:avLst/>
                <a:gdLst>
                  <a:gd name="T0" fmla="*/ 0 w 67"/>
                  <a:gd name="T1" fmla="*/ 18 h 25"/>
                  <a:gd name="T2" fmla="*/ 2 w 67"/>
                  <a:gd name="T3" fmla="*/ 25 h 25"/>
                  <a:gd name="T4" fmla="*/ 67 w 67"/>
                  <a:gd name="T5" fmla="*/ 7 h 25"/>
                  <a:gd name="T6" fmla="*/ 65 w 67"/>
                  <a:gd name="T7" fmla="*/ 0 h 25"/>
                  <a:gd name="T8" fmla="*/ 0 w 67"/>
                  <a:gd name="T9" fmla="*/ 18 h 2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7"/>
                  <a:gd name="T16" fmla="*/ 0 h 25"/>
                  <a:gd name="T17" fmla="*/ 67 w 67"/>
                  <a:gd name="T18" fmla="*/ 25 h 2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7" h="25">
                    <a:moveTo>
                      <a:pt x="0" y="18"/>
                    </a:moveTo>
                    <a:lnTo>
                      <a:pt x="2" y="25"/>
                    </a:lnTo>
                    <a:lnTo>
                      <a:pt x="67" y="7"/>
                    </a:lnTo>
                    <a:lnTo>
                      <a:pt x="65" y="0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334" name="Rectangle 2588"/>
              <p:cNvSpPr>
                <a:spLocks noChangeArrowheads="1"/>
              </p:cNvSpPr>
              <p:nvPr/>
            </p:nvSpPr>
            <p:spPr bwMode="auto">
              <a:xfrm>
                <a:off x="1346" y="1030"/>
                <a:ext cx="5" cy="1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335" name="Freeform 2589"/>
              <p:cNvSpPr>
                <a:spLocks/>
              </p:cNvSpPr>
              <p:nvPr/>
            </p:nvSpPr>
            <p:spPr bwMode="auto">
              <a:xfrm>
                <a:off x="1346" y="1028"/>
                <a:ext cx="5" cy="7"/>
              </a:xfrm>
              <a:custGeom>
                <a:avLst/>
                <a:gdLst>
                  <a:gd name="T0" fmla="*/ 5 w 5"/>
                  <a:gd name="T1" fmla="*/ 7 h 7"/>
                  <a:gd name="T2" fmla="*/ 5 w 5"/>
                  <a:gd name="T3" fmla="*/ 3 h 7"/>
                  <a:gd name="T4" fmla="*/ 0 w 5"/>
                  <a:gd name="T5" fmla="*/ 3 h 7"/>
                  <a:gd name="T6" fmla="*/ 3 w 5"/>
                  <a:gd name="T7" fmla="*/ 0 h 7"/>
                  <a:gd name="T8" fmla="*/ 5 w 5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7"/>
                  <a:gd name="T17" fmla="*/ 5 w 5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7">
                    <a:moveTo>
                      <a:pt x="5" y="7"/>
                    </a:moveTo>
                    <a:lnTo>
                      <a:pt x="5" y="3"/>
                    </a:lnTo>
                    <a:lnTo>
                      <a:pt x="0" y="3"/>
                    </a:lnTo>
                    <a:lnTo>
                      <a:pt x="3" y="0"/>
                    </a:lnTo>
                    <a:lnTo>
                      <a:pt x="5" y="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336" name="Freeform 2590"/>
              <p:cNvSpPr>
                <a:spLocks/>
              </p:cNvSpPr>
              <p:nvPr/>
            </p:nvSpPr>
            <p:spPr bwMode="auto">
              <a:xfrm>
                <a:off x="1349" y="1025"/>
                <a:ext cx="8" cy="8"/>
              </a:xfrm>
              <a:custGeom>
                <a:avLst/>
                <a:gdLst>
                  <a:gd name="T0" fmla="*/ 0 w 8"/>
                  <a:gd name="T1" fmla="*/ 1 h 8"/>
                  <a:gd name="T2" fmla="*/ 2 w 8"/>
                  <a:gd name="T3" fmla="*/ 8 h 8"/>
                  <a:gd name="T4" fmla="*/ 8 w 8"/>
                  <a:gd name="T5" fmla="*/ 6 h 8"/>
                  <a:gd name="T6" fmla="*/ 7 w 8"/>
                  <a:gd name="T7" fmla="*/ 0 h 8"/>
                  <a:gd name="T8" fmla="*/ 0 w 8"/>
                  <a:gd name="T9" fmla="*/ 1 h 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"/>
                  <a:gd name="T16" fmla="*/ 0 h 8"/>
                  <a:gd name="T17" fmla="*/ 8 w 8"/>
                  <a:gd name="T18" fmla="*/ 8 h 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" h="8">
                    <a:moveTo>
                      <a:pt x="0" y="1"/>
                    </a:moveTo>
                    <a:lnTo>
                      <a:pt x="2" y="8"/>
                    </a:lnTo>
                    <a:lnTo>
                      <a:pt x="8" y="6"/>
                    </a:lnTo>
                    <a:lnTo>
                      <a:pt x="7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337" name="Freeform 2591"/>
              <p:cNvSpPr>
                <a:spLocks/>
              </p:cNvSpPr>
              <p:nvPr/>
            </p:nvSpPr>
            <p:spPr bwMode="auto">
              <a:xfrm>
                <a:off x="1346" y="1026"/>
                <a:ext cx="5" cy="7"/>
              </a:xfrm>
              <a:custGeom>
                <a:avLst/>
                <a:gdLst>
                  <a:gd name="T0" fmla="*/ 0 w 5"/>
                  <a:gd name="T1" fmla="*/ 4 h 7"/>
                  <a:gd name="T2" fmla="*/ 0 w 5"/>
                  <a:gd name="T3" fmla="*/ 2 h 7"/>
                  <a:gd name="T4" fmla="*/ 3 w 5"/>
                  <a:gd name="T5" fmla="*/ 0 h 7"/>
                  <a:gd name="T6" fmla="*/ 5 w 5"/>
                  <a:gd name="T7" fmla="*/ 7 h 7"/>
                  <a:gd name="T8" fmla="*/ 5 w 5"/>
                  <a:gd name="T9" fmla="*/ 4 h 7"/>
                  <a:gd name="T10" fmla="*/ 0 w 5"/>
                  <a:gd name="T11" fmla="*/ 4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7"/>
                  <a:gd name="T20" fmla="*/ 5 w 5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7">
                    <a:moveTo>
                      <a:pt x="0" y="4"/>
                    </a:moveTo>
                    <a:lnTo>
                      <a:pt x="0" y="2"/>
                    </a:lnTo>
                    <a:lnTo>
                      <a:pt x="3" y="0"/>
                    </a:lnTo>
                    <a:lnTo>
                      <a:pt x="5" y="7"/>
                    </a:lnTo>
                    <a:lnTo>
                      <a:pt x="5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338" name="Freeform 2592"/>
              <p:cNvSpPr>
                <a:spLocks/>
              </p:cNvSpPr>
              <p:nvPr/>
            </p:nvSpPr>
            <p:spPr bwMode="auto">
              <a:xfrm>
                <a:off x="1352" y="1026"/>
                <a:ext cx="10" cy="12"/>
              </a:xfrm>
              <a:custGeom>
                <a:avLst/>
                <a:gdLst>
                  <a:gd name="T0" fmla="*/ 5 w 10"/>
                  <a:gd name="T1" fmla="*/ 0 h 12"/>
                  <a:gd name="T2" fmla="*/ 0 w 10"/>
                  <a:gd name="T3" fmla="*/ 5 h 12"/>
                  <a:gd name="T4" fmla="*/ 5 w 10"/>
                  <a:gd name="T5" fmla="*/ 12 h 12"/>
                  <a:gd name="T6" fmla="*/ 10 w 10"/>
                  <a:gd name="T7" fmla="*/ 7 h 12"/>
                  <a:gd name="T8" fmla="*/ 5 w 10"/>
                  <a:gd name="T9" fmla="*/ 0 h 1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12"/>
                  <a:gd name="T17" fmla="*/ 10 w 10"/>
                  <a:gd name="T18" fmla="*/ 12 h 1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12">
                    <a:moveTo>
                      <a:pt x="5" y="0"/>
                    </a:moveTo>
                    <a:lnTo>
                      <a:pt x="0" y="5"/>
                    </a:lnTo>
                    <a:lnTo>
                      <a:pt x="5" y="12"/>
                    </a:lnTo>
                    <a:lnTo>
                      <a:pt x="10" y="7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339" name="Freeform 2593"/>
              <p:cNvSpPr>
                <a:spLocks/>
              </p:cNvSpPr>
              <p:nvPr/>
            </p:nvSpPr>
            <p:spPr bwMode="auto">
              <a:xfrm>
                <a:off x="1352" y="1025"/>
                <a:ext cx="5" cy="6"/>
              </a:xfrm>
              <a:custGeom>
                <a:avLst/>
                <a:gdLst>
                  <a:gd name="T0" fmla="*/ 4 w 5"/>
                  <a:gd name="T1" fmla="*/ 0 h 6"/>
                  <a:gd name="T2" fmla="*/ 5 w 5"/>
                  <a:gd name="T3" fmla="*/ 1 h 6"/>
                  <a:gd name="T4" fmla="*/ 0 w 5"/>
                  <a:gd name="T5" fmla="*/ 6 h 6"/>
                  <a:gd name="T6" fmla="*/ 5 w 5"/>
                  <a:gd name="T7" fmla="*/ 6 h 6"/>
                  <a:gd name="T8" fmla="*/ 4 w 5"/>
                  <a:gd name="T9" fmla="*/ 0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6"/>
                  <a:gd name="T17" fmla="*/ 5 w 5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6">
                    <a:moveTo>
                      <a:pt x="4" y="0"/>
                    </a:moveTo>
                    <a:lnTo>
                      <a:pt x="5" y="1"/>
                    </a:lnTo>
                    <a:lnTo>
                      <a:pt x="0" y="6"/>
                    </a:lnTo>
                    <a:lnTo>
                      <a:pt x="5" y="6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340" name="Freeform 2594"/>
              <p:cNvSpPr>
                <a:spLocks/>
              </p:cNvSpPr>
              <p:nvPr/>
            </p:nvSpPr>
            <p:spPr bwMode="auto">
              <a:xfrm>
                <a:off x="1357" y="1035"/>
                <a:ext cx="32" cy="90"/>
              </a:xfrm>
              <a:custGeom>
                <a:avLst/>
                <a:gdLst>
                  <a:gd name="T0" fmla="*/ 7 w 32"/>
                  <a:gd name="T1" fmla="*/ 0 h 90"/>
                  <a:gd name="T2" fmla="*/ 0 w 32"/>
                  <a:gd name="T3" fmla="*/ 1 h 90"/>
                  <a:gd name="T4" fmla="*/ 25 w 32"/>
                  <a:gd name="T5" fmla="*/ 90 h 90"/>
                  <a:gd name="T6" fmla="*/ 32 w 32"/>
                  <a:gd name="T7" fmla="*/ 88 h 90"/>
                  <a:gd name="T8" fmla="*/ 7 w 32"/>
                  <a:gd name="T9" fmla="*/ 0 h 9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2"/>
                  <a:gd name="T16" fmla="*/ 0 h 90"/>
                  <a:gd name="T17" fmla="*/ 32 w 32"/>
                  <a:gd name="T18" fmla="*/ 90 h 9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2" h="90">
                    <a:moveTo>
                      <a:pt x="7" y="0"/>
                    </a:moveTo>
                    <a:lnTo>
                      <a:pt x="0" y="1"/>
                    </a:lnTo>
                    <a:lnTo>
                      <a:pt x="25" y="90"/>
                    </a:lnTo>
                    <a:lnTo>
                      <a:pt x="32" y="88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341" name="Freeform 2595"/>
              <p:cNvSpPr>
                <a:spLocks/>
              </p:cNvSpPr>
              <p:nvPr/>
            </p:nvSpPr>
            <p:spPr bwMode="auto">
              <a:xfrm>
                <a:off x="1357" y="1033"/>
                <a:ext cx="7" cy="5"/>
              </a:xfrm>
              <a:custGeom>
                <a:avLst/>
                <a:gdLst>
                  <a:gd name="T0" fmla="*/ 5 w 7"/>
                  <a:gd name="T1" fmla="*/ 0 h 5"/>
                  <a:gd name="T2" fmla="*/ 7 w 7"/>
                  <a:gd name="T3" fmla="*/ 2 h 5"/>
                  <a:gd name="T4" fmla="*/ 0 w 7"/>
                  <a:gd name="T5" fmla="*/ 3 h 5"/>
                  <a:gd name="T6" fmla="*/ 0 w 7"/>
                  <a:gd name="T7" fmla="*/ 5 h 5"/>
                  <a:gd name="T8" fmla="*/ 5 w 7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5"/>
                  <a:gd name="T17" fmla="*/ 7 w 7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5">
                    <a:moveTo>
                      <a:pt x="5" y="0"/>
                    </a:moveTo>
                    <a:lnTo>
                      <a:pt x="7" y="2"/>
                    </a:lnTo>
                    <a:lnTo>
                      <a:pt x="0" y="3"/>
                    </a:lnTo>
                    <a:lnTo>
                      <a:pt x="0" y="5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342" name="Freeform 2596"/>
              <p:cNvSpPr>
                <a:spLocks/>
              </p:cNvSpPr>
              <p:nvPr/>
            </p:nvSpPr>
            <p:spPr bwMode="auto">
              <a:xfrm>
                <a:off x="1298" y="1121"/>
                <a:ext cx="89" cy="29"/>
              </a:xfrm>
              <a:custGeom>
                <a:avLst/>
                <a:gdLst>
                  <a:gd name="T0" fmla="*/ 89 w 89"/>
                  <a:gd name="T1" fmla="*/ 5 h 29"/>
                  <a:gd name="T2" fmla="*/ 86 w 89"/>
                  <a:gd name="T3" fmla="*/ 0 h 29"/>
                  <a:gd name="T4" fmla="*/ 0 w 89"/>
                  <a:gd name="T5" fmla="*/ 24 h 29"/>
                  <a:gd name="T6" fmla="*/ 3 w 89"/>
                  <a:gd name="T7" fmla="*/ 29 h 29"/>
                  <a:gd name="T8" fmla="*/ 89 w 89"/>
                  <a:gd name="T9" fmla="*/ 5 h 2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9"/>
                  <a:gd name="T16" fmla="*/ 0 h 29"/>
                  <a:gd name="T17" fmla="*/ 89 w 89"/>
                  <a:gd name="T18" fmla="*/ 29 h 2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9" h="29">
                    <a:moveTo>
                      <a:pt x="89" y="5"/>
                    </a:moveTo>
                    <a:lnTo>
                      <a:pt x="86" y="0"/>
                    </a:lnTo>
                    <a:lnTo>
                      <a:pt x="0" y="24"/>
                    </a:lnTo>
                    <a:lnTo>
                      <a:pt x="3" y="29"/>
                    </a:lnTo>
                    <a:lnTo>
                      <a:pt x="89" y="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343" name="Freeform 2597"/>
              <p:cNvSpPr>
                <a:spLocks/>
              </p:cNvSpPr>
              <p:nvPr/>
            </p:nvSpPr>
            <p:spPr bwMode="auto">
              <a:xfrm>
                <a:off x="1382" y="1121"/>
                <a:ext cx="7" cy="5"/>
              </a:xfrm>
              <a:custGeom>
                <a:avLst/>
                <a:gdLst>
                  <a:gd name="T0" fmla="*/ 7 w 7"/>
                  <a:gd name="T1" fmla="*/ 2 h 5"/>
                  <a:gd name="T2" fmla="*/ 7 w 7"/>
                  <a:gd name="T3" fmla="*/ 5 h 5"/>
                  <a:gd name="T4" fmla="*/ 5 w 7"/>
                  <a:gd name="T5" fmla="*/ 5 h 5"/>
                  <a:gd name="T6" fmla="*/ 2 w 7"/>
                  <a:gd name="T7" fmla="*/ 0 h 5"/>
                  <a:gd name="T8" fmla="*/ 0 w 7"/>
                  <a:gd name="T9" fmla="*/ 4 h 5"/>
                  <a:gd name="T10" fmla="*/ 7 w 7"/>
                  <a:gd name="T11" fmla="*/ 2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"/>
                  <a:gd name="T19" fmla="*/ 0 h 5"/>
                  <a:gd name="T20" fmla="*/ 7 w 7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" h="5">
                    <a:moveTo>
                      <a:pt x="7" y="2"/>
                    </a:moveTo>
                    <a:lnTo>
                      <a:pt x="7" y="5"/>
                    </a:lnTo>
                    <a:lnTo>
                      <a:pt x="5" y="5"/>
                    </a:lnTo>
                    <a:lnTo>
                      <a:pt x="2" y="0"/>
                    </a:lnTo>
                    <a:lnTo>
                      <a:pt x="0" y="4"/>
                    </a:lnTo>
                    <a:lnTo>
                      <a:pt x="7" y="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344" name="Freeform 2598"/>
              <p:cNvSpPr>
                <a:spLocks/>
              </p:cNvSpPr>
              <p:nvPr/>
            </p:nvSpPr>
            <p:spPr bwMode="auto">
              <a:xfrm>
                <a:off x="1271" y="1056"/>
                <a:ext cx="30" cy="92"/>
              </a:xfrm>
              <a:custGeom>
                <a:avLst/>
                <a:gdLst>
                  <a:gd name="T0" fmla="*/ 25 w 30"/>
                  <a:gd name="T1" fmla="*/ 92 h 92"/>
                  <a:gd name="T2" fmla="*/ 30 w 30"/>
                  <a:gd name="T3" fmla="*/ 89 h 92"/>
                  <a:gd name="T4" fmla="*/ 5 w 30"/>
                  <a:gd name="T5" fmla="*/ 0 h 92"/>
                  <a:gd name="T6" fmla="*/ 0 w 30"/>
                  <a:gd name="T7" fmla="*/ 4 h 92"/>
                  <a:gd name="T8" fmla="*/ 25 w 30"/>
                  <a:gd name="T9" fmla="*/ 92 h 9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0"/>
                  <a:gd name="T16" fmla="*/ 0 h 92"/>
                  <a:gd name="T17" fmla="*/ 30 w 30"/>
                  <a:gd name="T18" fmla="*/ 92 h 9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0" h="92">
                    <a:moveTo>
                      <a:pt x="25" y="92"/>
                    </a:moveTo>
                    <a:lnTo>
                      <a:pt x="30" y="89"/>
                    </a:lnTo>
                    <a:lnTo>
                      <a:pt x="5" y="0"/>
                    </a:lnTo>
                    <a:lnTo>
                      <a:pt x="0" y="4"/>
                    </a:lnTo>
                    <a:lnTo>
                      <a:pt x="25" y="9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345" name="Freeform 2599"/>
              <p:cNvSpPr>
                <a:spLocks/>
              </p:cNvSpPr>
              <p:nvPr/>
            </p:nvSpPr>
            <p:spPr bwMode="auto">
              <a:xfrm>
                <a:off x="1296" y="1145"/>
                <a:ext cx="5" cy="6"/>
              </a:xfrm>
              <a:custGeom>
                <a:avLst/>
                <a:gdLst>
                  <a:gd name="T0" fmla="*/ 5 w 5"/>
                  <a:gd name="T1" fmla="*/ 5 h 6"/>
                  <a:gd name="T2" fmla="*/ 0 w 5"/>
                  <a:gd name="T3" fmla="*/ 6 h 6"/>
                  <a:gd name="T4" fmla="*/ 0 w 5"/>
                  <a:gd name="T5" fmla="*/ 3 h 6"/>
                  <a:gd name="T6" fmla="*/ 5 w 5"/>
                  <a:gd name="T7" fmla="*/ 0 h 6"/>
                  <a:gd name="T8" fmla="*/ 2 w 5"/>
                  <a:gd name="T9" fmla="*/ 0 h 6"/>
                  <a:gd name="T10" fmla="*/ 5 w 5"/>
                  <a:gd name="T11" fmla="*/ 5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6"/>
                  <a:gd name="T20" fmla="*/ 5 w 5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6">
                    <a:moveTo>
                      <a:pt x="5" y="5"/>
                    </a:moveTo>
                    <a:lnTo>
                      <a:pt x="0" y="6"/>
                    </a:lnTo>
                    <a:lnTo>
                      <a:pt x="0" y="3"/>
                    </a:lnTo>
                    <a:lnTo>
                      <a:pt x="5" y="0"/>
                    </a:lnTo>
                    <a:lnTo>
                      <a:pt x="2" y="0"/>
                    </a:lnTo>
                    <a:lnTo>
                      <a:pt x="5" y="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346" name="Freeform 2600"/>
              <p:cNvSpPr>
                <a:spLocks/>
              </p:cNvSpPr>
              <p:nvPr/>
            </p:nvSpPr>
            <p:spPr bwMode="auto">
              <a:xfrm>
                <a:off x="1271" y="1048"/>
                <a:ext cx="8" cy="12"/>
              </a:xfrm>
              <a:custGeom>
                <a:avLst/>
                <a:gdLst>
                  <a:gd name="T0" fmla="*/ 0 w 8"/>
                  <a:gd name="T1" fmla="*/ 8 h 12"/>
                  <a:gd name="T2" fmla="*/ 5 w 8"/>
                  <a:gd name="T3" fmla="*/ 12 h 12"/>
                  <a:gd name="T4" fmla="*/ 8 w 8"/>
                  <a:gd name="T5" fmla="*/ 3 h 12"/>
                  <a:gd name="T6" fmla="*/ 3 w 8"/>
                  <a:gd name="T7" fmla="*/ 0 h 12"/>
                  <a:gd name="T8" fmla="*/ 0 w 8"/>
                  <a:gd name="T9" fmla="*/ 8 h 1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"/>
                  <a:gd name="T16" fmla="*/ 0 h 12"/>
                  <a:gd name="T17" fmla="*/ 8 w 8"/>
                  <a:gd name="T18" fmla="*/ 12 h 1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" h="12">
                    <a:moveTo>
                      <a:pt x="0" y="8"/>
                    </a:moveTo>
                    <a:lnTo>
                      <a:pt x="5" y="12"/>
                    </a:lnTo>
                    <a:lnTo>
                      <a:pt x="8" y="3"/>
                    </a:lnTo>
                    <a:lnTo>
                      <a:pt x="3" y="0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347" name="Freeform 2601"/>
              <p:cNvSpPr>
                <a:spLocks/>
              </p:cNvSpPr>
              <p:nvPr/>
            </p:nvSpPr>
            <p:spPr bwMode="auto">
              <a:xfrm>
                <a:off x="1271" y="1056"/>
                <a:ext cx="5" cy="4"/>
              </a:xfrm>
              <a:custGeom>
                <a:avLst/>
                <a:gdLst>
                  <a:gd name="T0" fmla="*/ 0 w 5"/>
                  <a:gd name="T1" fmla="*/ 4 h 4"/>
                  <a:gd name="T2" fmla="*/ 0 w 5"/>
                  <a:gd name="T3" fmla="*/ 2 h 4"/>
                  <a:gd name="T4" fmla="*/ 0 w 5"/>
                  <a:gd name="T5" fmla="*/ 0 h 4"/>
                  <a:gd name="T6" fmla="*/ 5 w 5"/>
                  <a:gd name="T7" fmla="*/ 4 h 4"/>
                  <a:gd name="T8" fmla="*/ 5 w 5"/>
                  <a:gd name="T9" fmla="*/ 0 h 4"/>
                  <a:gd name="T10" fmla="*/ 0 w 5"/>
                  <a:gd name="T11" fmla="*/ 4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4"/>
                  <a:gd name="T20" fmla="*/ 5 w 5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4">
                    <a:moveTo>
                      <a:pt x="0" y="4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5" y="4"/>
                    </a:lnTo>
                    <a:lnTo>
                      <a:pt x="5" y="0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348" name="Freeform 2602"/>
              <p:cNvSpPr>
                <a:spLocks/>
              </p:cNvSpPr>
              <p:nvPr/>
            </p:nvSpPr>
            <p:spPr bwMode="auto">
              <a:xfrm>
                <a:off x="1278" y="1045"/>
                <a:ext cx="6" cy="8"/>
              </a:xfrm>
              <a:custGeom>
                <a:avLst/>
                <a:gdLst>
                  <a:gd name="T0" fmla="*/ 0 w 6"/>
                  <a:gd name="T1" fmla="*/ 1 h 8"/>
                  <a:gd name="T2" fmla="*/ 1 w 6"/>
                  <a:gd name="T3" fmla="*/ 8 h 8"/>
                  <a:gd name="T4" fmla="*/ 6 w 6"/>
                  <a:gd name="T5" fmla="*/ 6 h 8"/>
                  <a:gd name="T6" fmla="*/ 5 w 6"/>
                  <a:gd name="T7" fmla="*/ 0 h 8"/>
                  <a:gd name="T8" fmla="*/ 0 w 6"/>
                  <a:gd name="T9" fmla="*/ 1 h 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8"/>
                  <a:gd name="T17" fmla="*/ 6 w 6"/>
                  <a:gd name="T18" fmla="*/ 8 h 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8">
                    <a:moveTo>
                      <a:pt x="0" y="1"/>
                    </a:moveTo>
                    <a:lnTo>
                      <a:pt x="1" y="8"/>
                    </a:lnTo>
                    <a:lnTo>
                      <a:pt x="6" y="6"/>
                    </a:lnTo>
                    <a:lnTo>
                      <a:pt x="5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349" name="Freeform 2603"/>
              <p:cNvSpPr>
                <a:spLocks/>
              </p:cNvSpPr>
              <p:nvPr/>
            </p:nvSpPr>
            <p:spPr bwMode="auto">
              <a:xfrm>
                <a:off x="1274" y="1046"/>
                <a:ext cx="5" cy="7"/>
              </a:xfrm>
              <a:custGeom>
                <a:avLst/>
                <a:gdLst>
                  <a:gd name="T0" fmla="*/ 0 w 5"/>
                  <a:gd name="T1" fmla="*/ 2 h 7"/>
                  <a:gd name="T2" fmla="*/ 4 w 5"/>
                  <a:gd name="T3" fmla="*/ 0 h 7"/>
                  <a:gd name="T4" fmla="*/ 5 w 5"/>
                  <a:gd name="T5" fmla="*/ 7 h 7"/>
                  <a:gd name="T6" fmla="*/ 5 w 5"/>
                  <a:gd name="T7" fmla="*/ 5 h 7"/>
                  <a:gd name="T8" fmla="*/ 0 w 5"/>
                  <a:gd name="T9" fmla="*/ 2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7"/>
                  <a:gd name="T17" fmla="*/ 5 w 5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7">
                    <a:moveTo>
                      <a:pt x="0" y="2"/>
                    </a:moveTo>
                    <a:lnTo>
                      <a:pt x="4" y="0"/>
                    </a:lnTo>
                    <a:lnTo>
                      <a:pt x="5" y="7"/>
                    </a:lnTo>
                    <a:lnTo>
                      <a:pt x="5" y="5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350" name="Freeform 2604"/>
              <p:cNvSpPr>
                <a:spLocks/>
              </p:cNvSpPr>
              <p:nvPr/>
            </p:nvSpPr>
            <p:spPr bwMode="auto">
              <a:xfrm>
                <a:off x="1279" y="1046"/>
                <a:ext cx="7" cy="7"/>
              </a:xfrm>
              <a:custGeom>
                <a:avLst/>
                <a:gdLst>
                  <a:gd name="T0" fmla="*/ 5 w 7"/>
                  <a:gd name="T1" fmla="*/ 0 h 7"/>
                  <a:gd name="T2" fmla="*/ 0 w 7"/>
                  <a:gd name="T3" fmla="*/ 5 h 7"/>
                  <a:gd name="T4" fmla="*/ 2 w 7"/>
                  <a:gd name="T5" fmla="*/ 7 h 7"/>
                  <a:gd name="T6" fmla="*/ 7 w 7"/>
                  <a:gd name="T7" fmla="*/ 2 h 7"/>
                  <a:gd name="T8" fmla="*/ 5 w 7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7"/>
                  <a:gd name="T17" fmla="*/ 7 w 7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7">
                    <a:moveTo>
                      <a:pt x="5" y="0"/>
                    </a:moveTo>
                    <a:lnTo>
                      <a:pt x="0" y="5"/>
                    </a:lnTo>
                    <a:lnTo>
                      <a:pt x="2" y="7"/>
                    </a:lnTo>
                    <a:lnTo>
                      <a:pt x="7" y="2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351" name="Freeform 2605"/>
              <p:cNvSpPr>
                <a:spLocks/>
              </p:cNvSpPr>
              <p:nvPr/>
            </p:nvSpPr>
            <p:spPr bwMode="auto">
              <a:xfrm>
                <a:off x="1279" y="1045"/>
                <a:ext cx="5" cy="6"/>
              </a:xfrm>
              <a:custGeom>
                <a:avLst/>
                <a:gdLst>
                  <a:gd name="T0" fmla="*/ 4 w 5"/>
                  <a:gd name="T1" fmla="*/ 0 h 6"/>
                  <a:gd name="T2" fmla="*/ 5 w 5"/>
                  <a:gd name="T3" fmla="*/ 1 h 6"/>
                  <a:gd name="T4" fmla="*/ 0 w 5"/>
                  <a:gd name="T5" fmla="*/ 6 h 6"/>
                  <a:gd name="T6" fmla="*/ 5 w 5"/>
                  <a:gd name="T7" fmla="*/ 6 h 6"/>
                  <a:gd name="T8" fmla="*/ 4 w 5"/>
                  <a:gd name="T9" fmla="*/ 0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6"/>
                  <a:gd name="T17" fmla="*/ 5 w 5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6">
                    <a:moveTo>
                      <a:pt x="4" y="0"/>
                    </a:moveTo>
                    <a:lnTo>
                      <a:pt x="5" y="1"/>
                    </a:lnTo>
                    <a:lnTo>
                      <a:pt x="0" y="6"/>
                    </a:lnTo>
                    <a:lnTo>
                      <a:pt x="5" y="6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352" name="Freeform 2606"/>
              <p:cNvSpPr>
                <a:spLocks/>
              </p:cNvSpPr>
              <p:nvPr/>
            </p:nvSpPr>
            <p:spPr bwMode="auto">
              <a:xfrm>
                <a:off x="1281" y="1046"/>
                <a:ext cx="5" cy="9"/>
              </a:xfrm>
              <a:custGeom>
                <a:avLst/>
                <a:gdLst>
                  <a:gd name="T0" fmla="*/ 0 w 5"/>
                  <a:gd name="T1" fmla="*/ 7 h 9"/>
                  <a:gd name="T2" fmla="*/ 2 w 5"/>
                  <a:gd name="T3" fmla="*/ 9 h 9"/>
                  <a:gd name="T4" fmla="*/ 5 w 5"/>
                  <a:gd name="T5" fmla="*/ 7 h 9"/>
                  <a:gd name="T6" fmla="*/ 3 w 5"/>
                  <a:gd name="T7" fmla="*/ 0 h 9"/>
                  <a:gd name="T8" fmla="*/ 5 w 5"/>
                  <a:gd name="T9" fmla="*/ 2 h 9"/>
                  <a:gd name="T10" fmla="*/ 0 w 5"/>
                  <a:gd name="T11" fmla="*/ 7 h 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9"/>
                  <a:gd name="T20" fmla="*/ 5 w 5"/>
                  <a:gd name="T21" fmla="*/ 9 h 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9">
                    <a:moveTo>
                      <a:pt x="0" y="7"/>
                    </a:moveTo>
                    <a:lnTo>
                      <a:pt x="2" y="9"/>
                    </a:lnTo>
                    <a:lnTo>
                      <a:pt x="5" y="7"/>
                    </a:lnTo>
                    <a:lnTo>
                      <a:pt x="3" y="0"/>
                    </a:lnTo>
                    <a:lnTo>
                      <a:pt x="5" y="2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353" name="Freeform 2607"/>
              <p:cNvSpPr>
                <a:spLocks/>
              </p:cNvSpPr>
              <p:nvPr/>
            </p:nvSpPr>
            <p:spPr bwMode="auto">
              <a:xfrm>
                <a:off x="1308" y="1063"/>
                <a:ext cx="41" cy="43"/>
              </a:xfrm>
              <a:custGeom>
                <a:avLst/>
                <a:gdLst>
                  <a:gd name="T0" fmla="*/ 0 w 41"/>
                  <a:gd name="T1" fmla="*/ 8 h 43"/>
                  <a:gd name="T2" fmla="*/ 31 w 41"/>
                  <a:gd name="T3" fmla="*/ 0 h 43"/>
                  <a:gd name="T4" fmla="*/ 41 w 41"/>
                  <a:gd name="T5" fmla="*/ 35 h 43"/>
                  <a:gd name="T6" fmla="*/ 10 w 41"/>
                  <a:gd name="T7" fmla="*/ 43 h 43"/>
                  <a:gd name="T8" fmla="*/ 0 w 41"/>
                  <a:gd name="T9" fmla="*/ 8 h 4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1"/>
                  <a:gd name="T16" fmla="*/ 0 h 43"/>
                  <a:gd name="T17" fmla="*/ 41 w 41"/>
                  <a:gd name="T18" fmla="*/ 43 h 4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1" h="43">
                    <a:moveTo>
                      <a:pt x="0" y="8"/>
                    </a:moveTo>
                    <a:lnTo>
                      <a:pt x="31" y="0"/>
                    </a:lnTo>
                    <a:lnTo>
                      <a:pt x="41" y="35"/>
                    </a:lnTo>
                    <a:lnTo>
                      <a:pt x="10" y="43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D7D7D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354" name="Freeform 2608"/>
              <p:cNvSpPr>
                <a:spLocks/>
              </p:cNvSpPr>
              <p:nvPr/>
            </p:nvSpPr>
            <p:spPr bwMode="auto">
              <a:xfrm>
                <a:off x="1308" y="1060"/>
                <a:ext cx="33" cy="15"/>
              </a:xfrm>
              <a:custGeom>
                <a:avLst/>
                <a:gdLst>
                  <a:gd name="T0" fmla="*/ 0 w 33"/>
                  <a:gd name="T1" fmla="*/ 8 h 15"/>
                  <a:gd name="T2" fmla="*/ 1 w 33"/>
                  <a:gd name="T3" fmla="*/ 15 h 15"/>
                  <a:gd name="T4" fmla="*/ 33 w 33"/>
                  <a:gd name="T5" fmla="*/ 6 h 15"/>
                  <a:gd name="T6" fmla="*/ 31 w 33"/>
                  <a:gd name="T7" fmla="*/ 0 h 15"/>
                  <a:gd name="T8" fmla="*/ 0 w 33"/>
                  <a:gd name="T9" fmla="*/ 8 h 1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3"/>
                  <a:gd name="T16" fmla="*/ 0 h 15"/>
                  <a:gd name="T17" fmla="*/ 33 w 33"/>
                  <a:gd name="T18" fmla="*/ 15 h 1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3" h="15">
                    <a:moveTo>
                      <a:pt x="0" y="8"/>
                    </a:moveTo>
                    <a:lnTo>
                      <a:pt x="1" y="15"/>
                    </a:lnTo>
                    <a:lnTo>
                      <a:pt x="33" y="6"/>
                    </a:lnTo>
                    <a:lnTo>
                      <a:pt x="31" y="0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355" name="Freeform 2609"/>
              <p:cNvSpPr>
                <a:spLocks/>
              </p:cNvSpPr>
              <p:nvPr/>
            </p:nvSpPr>
            <p:spPr bwMode="auto">
              <a:xfrm>
                <a:off x="1336" y="1063"/>
                <a:ext cx="16" cy="37"/>
              </a:xfrm>
              <a:custGeom>
                <a:avLst/>
                <a:gdLst>
                  <a:gd name="T0" fmla="*/ 6 w 16"/>
                  <a:gd name="T1" fmla="*/ 0 h 37"/>
                  <a:gd name="T2" fmla="*/ 0 w 16"/>
                  <a:gd name="T3" fmla="*/ 2 h 37"/>
                  <a:gd name="T4" fmla="*/ 10 w 16"/>
                  <a:gd name="T5" fmla="*/ 37 h 37"/>
                  <a:gd name="T6" fmla="*/ 16 w 16"/>
                  <a:gd name="T7" fmla="*/ 35 h 37"/>
                  <a:gd name="T8" fmla="*/ 6 w 16"/>
                  <a:gd name="T9" fmla="*/ 0 h 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37"/>
                  <a:gd name="T17" fmla="*/ 16 w 16"/>
                  <a:gd name="T18" fmla="*/ 37 h 3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37">
                    <a:moveTo>
                      <a:pt x="6" y="0"/>
                    </a:moveTo>
                    <a:lnTo>
                      <a:pt x="0" y="2"/>
                    </a:lnTo>
                    <a:lnTo>
                      <a:pt x="10" y="37"/>
                    </a:lnTo>
                    <a:lnTo>
                      <a:pt x="16" y="35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356" name="Freeform 2610"/>
              <p:cNvSpPr>
                <a:spLocks/>
              </p:cNvSpPr>
              <p:nvPr/>
            </p:nvSpPr>
            <p:spPr bwMode="auto">
              <a:xfrm>
                <a:off x="1336" y="1060"/>
                <a:ext cx="6" cy="6"/>
              </a:xfrm>
              <a:custGeom>
                <a:avLst/>
                <a:gdLst>
                  <a:gd name="T0" fmla="*/ 3 w 6"/>
                  <a:gd name="T1" fmla="*/ 0 h 6"/>
                  <a:gd name="T2" fmla="*/ 5 w 6"/>
                  <a:gd name="T3" fmla="*/ 0 h 6"/>
                  <a:gd name="T4" fmla="*/ 6 w 6"/>
                  <a:gd name="T5" fmla="*/ 3 h 6"/>
                  <a:gd name="T6" fmla="*/ 0 w 6"/>
                  <a:gd name="T7" fmla="*/ 5 h 6"/>
                  <a:gd name="T8" fmla="*/ 5 w 6"/>
                  <a:gd name="T9" fmla="*/ 6 h 6"/>
                  <a:gd name="T10" fmla="*/ 3 w 6"/>
                  <a:gd name="T11" fmla="*/ 0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6"/>
                  <a:gd name="T20" fmla="*/ 6 w 6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6">
                    <a:moveTo>
                      <a:pt x="3" y="0"/>
                    </a:moveTo>
                    <a:lnTo>
                      <a:pt x="5" y="0"/>
                    </a:lnTo>
                    <a:lnTo>
                      <a:pt x="6" y="3"/>
                    </a:lnTo>
                    <a:lnTo>
                      <a:pt x="0" y="5"/>
                    </a:lnTo>
                    <a:lnTo>
                      <a:pt x="5" y="6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357" name="Freeform 2611"/>
              <p:cNvSpPr>
                <a:spLocks/>
              </p:cNvSpPr>
              <p:nvPr/>
            </p:nvSpPr>
            <p:spPr bwMode="auto">
              <a:xfrm>
                <a:off x="1316" y="1096"/>
                <a:ext cx="35" cy="14"/>
              </a:xfrm>
              <a:custGeom>
                <a:avLst/>
                <a:gdLst>
                  <a:gd name="T0" fmla="*/ 35 w 35"/>
                  <a:gd name="T1" fmla="*/ 5 h 14"/>
                  <a:gd name="T2" fmla="*/ 31 w 35"/>
                  <a:gd name="T3" fmla="*/ 0 h 14"/>
                  <a:gd name="T4" fmla="*/ 0 w 35"/>
                  <a:gd name="T5" fmla="*/ 9 h 14"/>
                  <a:gd name="T6" fmla="*/ 3 w 35"/>
                  <a:gd name="T7" fmla="*/ 14 h 14"/>
                  <a:gd name="T8" fmla="*/ 35 w 35"/>
                  <a:gd name="T9" fmla="*/ 5 h 1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5"/>
                  <a:gd name="T16" fmla="*/ 0 h 14"/>
                  <a:gd name="T17" fmla="*/ 35 w 35"/>
                  <a:gd name="T18" fmla="*/ 14 h 1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5" h="14">
                    <a:moveTo>
                      <a:pt x="35" y="5"/>
                    </a:moveTo>
                    <a:lnTo>
                      <a:pt x="31" y="0"/>
                    </a:lnTo>
                    <a:lnTo>
                      <a:pt x="0" y="9"/>
                    </a:lnTo>
                    <a:lnTo>
                      <a:pt x="3" y="14"/>
                    </a:lnTo>
                    <a:lnTo>
                      <a:pt x="35" y="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358" name="Freeform 2612"/>
              <p:cNvSpPr>
                <a:spLocks/>
              </p:cNvSpPr>
              <p:nvPr/>
            </p:nvSpPr>
            <p:spPr bwMode="auto">
              <a:xfrm>
                <a:off x="1346" y="1096"/>
                <a:ext cx="6" cy="5"/>
              </a:xfrm>
              <a:custGeom>
                <a:avLst/>
                <a:gdLst>
                  <a:gd name="T0" fmla="*/ 6 w 6"/>
                  <a:gd name="T1" fmla="*/ 2 h 5"/>
                  <a:gd name="T2" fmla="*/ 6 w 6"/>
                  <a:gd name="T3" fmla="*/ 5 h 5"/>
                  <a:gd name="T4" fmla="*/ 5 w 6"/>
                  <a:gd name="T5" fmla="*/ 5 h 5"/>
                  <a:gd name="T6" fmla="*/ 1 w 6"/>
                  <a:gd name="T7" fmla="*/ 0 h 5"/>
                  <a:gd name="T8" fmla="*/ 0 w 6"/>
                  <a:gd name="T9" fmla="*/ 4 h 5"/>
                  <a:gd name="T10" fmla="*/ 6 w 6"/>
                  <a:gd name="T11" fmla="*/ 2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5"/>
                  <a:gd name="T20" fmla="*/ 6 w 6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5">
                    <a:moveTo>
                      <a:pt x="6" y="2"/>
                    </a:moveTo>
                    <a:lnTo>
                      <a:pt x="6" y="5"/>
                    </a:lnTo>
                    <a:lnTo>
                      <a:pt x="5" y="5"/>
                    </a:lnTo>
                    <a:lnTo>
                      <a:pt x="1" y="0"/>
                    </a:lnTo>
                    <a:lnTo>
                      <a:pt x="0" y="4"/>
                    </a:lnTo>
                    <a:lnTo>
                      <a:pt x="6" y="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359" name="Freeform 2613"/>
              <p:cNvSpPr>
                <a:spLocks/>
              </p:cNvSpPr>
              <p:nvPr/>
            </p:nvSpPr>
            <p:spPr bwMode="auto">
              <a:xfrm>
                <a:off x="1304" y="1070"/>
                <a:ext cx="15" cy="38"/>
              </a:xfrm>
              <a:custGeom>
                <a:avLst/>
                <a:gdLst>
                  <a:gd name="T0" fmla="*/ 10 w 15"/>
                  <a:gd name="T1" fmla="*/ 38 h 38"/>
                  <a:gd name="T2" fmla="*/ 15 w 15"/>
                  <a:gd name="T3" fmla="*/ 35 h 38"/>
                  <a:gd name="T4" fmla="*/ 5 w 15"/>
                  <a:gd name="T5" fmla="*/ 0 h 38"/>
                  <a:gd name="T6" fmla="*/ 0 w 15"/>
                  <a:gd name="T7" fmla="*/ 3 h 38"/>
                  <a:gd name="T8" fmla="*/ 10 w 15"/>
                  <a:gd name="T9" fmla="*/ 38 h 3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5"/>
                  <a:gd name="T16" fmla="*/ 0 h 38"/>
                  <a:gd name="T17" fmla="*/ 15 w 15"/>
                  <a:gd name="T18" fmla="*/ 38 h 3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5" h="38">
                    <a:moveTo>
                      <a:pt x="10" y="38"/>
                    </a:moveTo>
                    <a:lnTo>
                      <a:pt x="15" y="35"/>
                    </a:lnTo>
                    <a:lnTo>
                      <a:pt x="5" y="0"/>
                    </a:lnTo>
                    <a:lnTo>
                      <a:pt x="0" y="3"/>
                    </a:lnTo>
                    <a:lnTo>
                      <a:pt x="10" y="3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360" name="Freeform 2614"/>
              <p:cNvSpPr>
                <a:spLocks/>
              </p:cNvSpPr>
              <p:nvPr/>
            </p:nvSpPr>
            <p:spPr bwMode="auto">
              <a:xfrm>
                <a:off x="1314" y="1105"/>
                <a:ext cx="5" cy="6"/>
              </a:xfrm>
              <a:custGeom>
                <a:avLst/>
                <a:gdLst>
                  <a:gd name="T0" fmla="*/ 5 w 5"/>
                  <a:gd name="T1" fmla="*/ 5 h 6"/>
                  <a:gd name="T2" fmla="*/ 0 w 5"/>
                  <a:gd name="T3" fmla="*/ 6 h 6"/>
                  <a:gd name="T4" fmla="*/ 0 w 5"/>
                  <a:gd name="T5" fmla="*/ 3 h 6"/>
                  <a:gd name="T6" fmla="*/ 5 w 5"/>
                  <a:gd name="T7" fmla="*/ 0 h 6"/>
                  <a:gd name="T8" fmla="*/ 2 w 5"/>
                  <a:gd name="T9" fmla="*/ 0 h 6"/>
                  <a:gd name="T10" fmla="*/ 5 w 5"/>
                  <a:gd name="T11" fmla="*/ 5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6"/>
                  <a:gd name="T20" fmla="*/ 5 w 5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6">
                    <a:moveTo>
                      <a:pt x="5" y="5"/>
                    </a:moveTo>
                    <a:lnTo>
                      <a:pt x="0" y="6"/>
                    </a:lnTo>
                    <a:lnTo>
                      <a:pt x="0" y="3"/>
                    </a:lnTo>
                    <a:lnTo>
                      <a:pt x="5" y="0"/>
                    </a:lnTo>
                    <a:lnTo>
                      <a:pt x="2" y="0"/>
                    </a:lnTo>
                    <a:lnTo>
                      <a:pt x="5" y="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361" name="Freeform 2615"/>
              <p:cNvSpPr>
                <a:spLocks/>
              </p:cNvSpPr>
              <p:nvPr/>
            </p:nvSpPr>
            <p:spPr bwMode="auto">
              <a:xfrm>
                <a:off x="1303" y="1068"/>
                <a:ext cx="6" cy="7"/>
              </a:xfrm>
              <a:custGeom>
                <a:avLst/>
                <a:gdLst>
                  <a:gd name="T0" fmla="*/ 1 w 6"/>
                  <a:gd name="T1" fmla="*/ 5 h 7"/>
                  <a:gd name="T2" fmla="*/ 0 w 6"/>
                  <a:gd name="T3" fmla="*/ 2 h 7"/>
                  <a:gd name="T4" fmla="*/ 5 w 6"/>
                  <a:gd name="T5" fmla="*/ 0 h 7"/>
                  <a:gd name="T6" fmla="*/ 6 w 6"/>
                  <a:gd name="T7" fmla="*/ 7 h 7"/>
                  <a:gd name="T8" fmla="*/ 6 w 6"/>
                  <a:gd name="T9" fmla="*/ 2 h 7"/>
                  <a:gd name="T10" fmla="*/ 1 w 6"/>
                  <a:gd name="T11" fmla="*/ 5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7"/>
                  <a:gd name="T20" fmla="*/ 6 w 6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7">
                    <a:moveTo>
                      <a:pt x="1" y="5"/>
                    </a:moveTo>
                    <a:lnTo>
                      <a:pt x="0" y="2"/>
                    </a:lnTo>
                    <a:lnTo>
                      <a:pt x="5" y="0"/>
                    </a:lnTo>
                    <a:lnTo>
                      <a:pt x="6" y="7"/>
                    </a:lnTo>
                    <a:lnTo>
                      <a:pt x="6" y="2"/>
                    </a:lnTo>
                    <a:lnTo>
                      <a:pt x="1" y="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362" name="Freeform 2616"/>
              <p:cNvSpPr>
                <a:spLocks/>
              </p:cNvSpPr>
              <p:nvPr/>
            </p:nvSpPr>
            <p:spPr bwMode="auto">
              <a:xfrm>
                <a:off x="1316" y="1086"/>
                <a:ext cx="31" cy="17"/>
              </a:xfrm>
              <a:custGeom>
                <a:avLst/>
                <a:gdLst>
                  <a:gd name="T0" fmla="*/ 0 w 31"/>
                  <a:gd name="T1" fmla="*/ 10 h 17"/>
                  <a:gd name="T2" fmla="*/ 2 w 31"/>
                  <a:gd name="T3" fmla="*/ 17 h 17"/>
                  <a:gd name="T4" fmla="*/ 31 w 31"/>
                  <a:gd name="T5" fmla="*/ 7 h 17"/>
                  <a:gd name="T6" fmla="*/ 30 w 31"/>
                  <a:gd name="T7" fmla="*/ 0 h 17"/>
                  <a:gd name="T8" fmla="*/ 0 w 31"/>
                  <a:gd name="T9" fmla="*/ 10 h 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1"/>
                  <a:gd name="T16" fmla="*/ 0 h 17"/>
                  <a:gd name="T17" fmla="*/ 31 w 31"/>
                  <a:gd name="T18" fmla="*/ 17 h 1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1" h="17">
                    <a:moveTo>
                      <a:pt x="0" y="10"/>
                    </a:moveTo>
                    <a:lnTo>
                      <a:pt x="2" y="17"/>
                    </a:lnTo>
                    <a:lnTo>
                      <a:pt x="31" y="7"/>
                    </a:lnTo>
                    <a:lnTo>
                      <a:pt x="30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363" name="Freeform 2617"/>
              <p:cNvSpPr>
                <a:spLocks/>
              </p:cNvSpPr>
              <p:nvPr/>
            </p:nvSpPr>
            <p:spPr bwMode="auto">
              <a:xfrm>
                <a:off x="1371" y="1070"/>
                <a:ext cx="11" cy="15"/>
              </a:xfrm>
              <a:custGeom>
                <a:avLst/>
                <a:gdLst>
                  <a:gd name="T0" fmla="*/ 1 w 11"/>
                  <a:gd name="T1" fmla="*/ 0 h 15"/>
                  <a:gd name="T2" fmla="*/ 5 w 11"/>
                  <a:gd name="T3" fmla="*/ 1 h 15"/>
                  <a:gd name="T4" fmla="*/ 8 w 11"/>
                  <a:gd name="T5" fmla="*/ 3 h 15"/>
                  <a:gd name="T6" fmla="*/ 11 w 11"/>
                  <a:gd name="T7" fmla="*/ 6 h 15"/>
                  <a:gd name="T8" fmla="*/ 11 w 11"/>
                  <a:gd name="T9" fmla="*/ 10 h 15"/>
                  <a:gd name="T10" fmla="*/ 8 w 11"/>
                  <a:gd name="T11" fmla="*/ 11 h 15"/>
                  <a:gd name="T12" fmla="*/ 5 w 11"/>
                  <a:gd name="T13" fmla="*/ 15 h 15"/>
                  <a:gd name="T14" fmla="*/ 1 w 11"/>
                  <a:gd name="T15" fmla="*/ 8 h 15"/>
                  <a:gd name="T16" fmla="*/ 5 w 11"/>
                  <a:gd name="T17" fmla="*/ 6 h 15"/>
                  <a:gd name="T18" fmla="*/ 5 w 11"/>
                  <a:gd name="T19" fmla="*/ 6 h 15"/>
                  <a:gd name="T20" fmla="*/ 5 w 11"/>
                  <a:gd name="T21" fmla="*/ 6 h 15"/>
                  <a:gd name="T22" fmla="*/ 5 w 11"/>
                  <a:gd name="T23" fmla="*/ 8 h 15"/>
                  <a:gd name="T24" fmla="*/ 1 w 11"/>
                  <a:gd name="T25" fmla="*/ 6 h 15"/>
                  <a:gd name="T26" fmla="*/ 0 w 11"/>
                  <a:gd name="T27" fmla="*/ 6 h 15"/>
                  <a:gd name="T28" fmla="*/ 1 w 11"/>
                  <a:gd name="T29" fmla="*/ 0 h 15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11"/>
                  <a:gd name="T46" fmla="*/ 0 h 15"/>
                  <a:gd name="T47" fmla="*/ 11 w 11"/>
                  <a:gd name="T48" fmla="*/ 15 h 15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11" h="15">
                    <a:moveTo>
                      <a:pt x="1" y="0"/>
                    </a:moveTo>
                    <a:lnTo>
                      <a:pt x="5" y="1"/>
                    </a:lnTo>
                    <a:lnTo>
                      <a:pt x="8" y="3"/>
                    </a:lnTo>
                    <a:lnTo>
                      <a:pt x="11" y="6"/>
                    </a:lnTo>
                    <a:lnTo>
                      <a:pt x="11" y="10"/>
                    </a:lnTo>
                    <a:lnTo>
                      <a:pt x="8" y="11"/>
                    </a:lnTo>
                    <a:lnTo>
                      <a:pt x="5" y="15"/>
                    </a:lnTo>
                    <a:lnTo>
                      <a:pt x="1" y="8"/>
                    </a:lnTo>
                    <a:lnTo>
                      <a:pt x="5" y="6"/>
                    </a:lnTo>
                    <a:lnTo>
                      <a:pt x="5" y="8"/>
                    </a:lnTo>
                    <a:lnTo>
                      <a:pt x="1" y="6"/>
                    </a:lnTo>
                    <a:lnTo>
                      <a:pt x="0" y="6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364" name="Freeform 2618"/>
              <p:cNvSpPr>
                <a:spLocks/>
              </p:cNvSpPr>
              <p:nvPr/>
            </p:nvSpPr>
            <p:spPr bwMode="auto">
              <a:xfrm>
                <a:off x="1278" y="1095"/>
                <a:ext cx="10" cy="13"/>
              </a:xfrm>
              <a:custGeom>
                <a:avLst/>
                <a:gdLst>
                  <a:gd name="T0" fmla="*/ 10 w 10"/>
                  <a:gd name="T1" fmla="*/ 5 h 13"/>
                  <a:gd name="T2" fmla="*/ 8 w 10"/>
                  <a:gd name="T3" fmla="*/ 6 h 13"/>
                  <a:gd name="T4" fmla="*/ 6 w 10"/>
                  <a:gd name="T5" fmla="*/ 8 h 13"/>
                  <a:gd name="T6" fmla="*/ 6 w 10"/>
                  <a:gd name="T7" fmla="*/ 6 h 13"/>
                  <a:gd name="T8" fmla="*/ 6 w 10"/>
                  <a:gd name="T9" fmla="*/ 6 h 13"/>
                  <a:gd name="T10" fmla="*/ 6 w 10"/>
                  <a:gd name="T11" fmla="*/ 6 h 13"/>
                  <a:gd name="T12" fmla="*/ 10 w 10"/>
                  <a:gd name="T13" fmla="*/ 6 h 13"/>
                  <a:gd name="T14" fmla="*/ 10 w 10"/>
                  <a:gd name="T15" fmla="*/ 13 h 13"/>
                  <a:gd name="T16" fmla="*/ 5 w 10"/>
                  <a:gd name="T17" fmla="*/ 13 h 13"/>
                  <a:gd name="T18" fmla="*/ 1 w 10"/>
                  <a:gd name="T19" fmla="*/ 11 h 13"/>
                  <a:gd name="T20" fmla="*/ 0 w 10"/>
                  <a:gd name="T21" fmla="*/ 8 h 13"/>
                  <a:gd name="T22" fmla="*/ 1 w 10"/>
                  <a:gd name="T23" fmla="*/ 5 h 13"/>
                  <a:gd name="T24" fmla="*/ 3 w 10"/>
                  <a:gd name="T25" fmla="*/ 1 h 13"/>
                  <a:gd name="T26" fmla="*/ 5 w 10"/>
                  <a:gd name="T27" fmla="*/ 0 h 13"/>
                  <a:gd name="T28" fmla="*/ 10 w 10"/>
                  <a:gd name="T29" fmla="*/ 5 h 13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10"/>
                  <a:gd name="T46" fmla="*/ 0 h 13"/>
                  <a:gd name="T47" fmla="*/ 10 w 10"/>
                  <a:gd name="T48" fmla="*/ 13 h 13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10" h="13">
                    <a:moveTo>
                      <a:pt x="10" y="5"/>
                    </a:moveTo>
                    <a:lnTo>
                      <a:pt x="8" y="6"/>
                    </a:lnTo>
                    <a:lnTo>
                      <a:pt x="6" y="8"/>
                    </a:lnTo>
                    <a:lnTo>
                      <a:pt x="6" y="6"/>
                    </a:lnTo>
                    <a:lnTo>
                      <a:pt x="10" y="6"/>
                    </a:lnTo>
                    <a:lnTo>
                      <a:pt x="10" y="13"/>
                    </a:lnTo>
                    <a:lnTo>
                      <a:pt x="5" y="13"/>
                    </a:lnTo>
                    <a:lnTo>
                      <a:pt x="1" y="11"/>
                    </a:lnTo>
                    <a:lnTo>
                      <a:pt x="0" y="8"/>
                    </a:lnTo>
                    <a:lnTo>
                      <a:pt x="1" y="5"/>
                    </a:lnTo>
                    <a:lnTo>
                      <a:pt x="3" y="1"/>
                    </a:lnTo>
                    <a:lnTo>
                      <a:pt x="5" y="0"/>
                    </a:lnTo>
                    <a:lnTo>
                      <a:pt x="10" y="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365" name="Freeform 2619"/>
              <p:cNvSpPr>
                <a:spLocks/>
              </p:cNvSpPr>
              <p:nvPr/>
            </p:nvSpPr>
            <p:spPr bwMode="auto">
              <a:xfrm>
                <a:off x="1284" y="1116"/>
                <a:ext cx="117" cy="37"/>
              </a:xfrm>
              <a:custGeom>
                <a:avLst/>
                <a:gdLst>
                  <a:gd name="T0" fmla="*/ 0 w 117"/>
                  <a:gd name="T1" fmla="*/ 30 h 37"/>
                  <a:gd name="T2" fmla="*/ 2 w 117"/>
                  <a:gd name="T3" fmla="*/ 37 h 37"/>
                  <a:gd name="T4" fmla="*/ 117 w 117"/>
                  <a:gd name="T5" fmla="*/ 7 h 37"/>
                  <a:gd name="T6" fmla="*/ 115 w 117"/>
                  <a:gd name="T7" fmla="*/ 0 h 37"/>
                  <a:gd name="T8" fmla="*/ 0 w 117"/>
                  <a:gd name="T9" fmla="*/ 30 h 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17"/>
                  <a:gd name="T16" fmla="*/ 0 h 37"/>
                  <a:gd name="T17" fmla="*/ 117 w 117"/>
                  <a:gd name="T18" fmla="*/ 37 h 3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17" h="37">
                    <a:moveTo>
                      <a:pt x="0" y="30"/>
                    </a:moveTo>
                    <a:lnTo>
                      <a:pt x="2" y="37"/>
                    </a:lnTo>
                    <a:lnTo>
                      <a:pt x="117" y="7"/>
                    </a:lnTo>
                    <a:lnTo>
                      <a:pt x="115" y="0"/>
                    </a:lnTo>
                    <a:lnTo>
                      <a:pt x="0" y="3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366" name="Freeform 2620"/>
              <p:cNvSpPr>
                <a:spLocks/>
              </p:cNvSpPr>
              <p:nvPr/>
            </p:nvSpPr>
            <p:spPr bwMode="auto">
              <a:xfrm>
                <a:off x="1384" y="1111"/>
                <a:ext cx="15" cy="10"/>
              </a:xfrm>
              <a:custGeom>
                <a:avLst/>
                <a:gdLst>
                  <a:gd name="T0" fmla="*/ 0 w 15"/>
                  <a:gd name="T1" fmla="*/ 4 h 10"/>
                  <a:gd name="T2" fmla="*/ 2 w 15"/>
                  <a:gd name="T3" fmla="*/ 10 h 10"/>
                  <a:gd name="T4" fmla="*/ 15 w 15"/>
                  <a:gd name="T5" fmla="*/ 7 h 10"/>
                  <a:gd name="T6" fmla="*/ 13 w 15"/>
                  <a:gd name="T7" fmla="*/ 0 h 10"/>
                  <a:gd name="T8" fmla="*/ 0 w 15"/>
                  <a:gd name="T9" fmla="*/ 4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5"/>
                  <a:gd name="T16" fmla="*/ 0 h 10"/>
                  <a:gd name="T17" fmla="*/ 15 w 15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5" h="10">
                    <a:moveTo>
                      <a:pt x="0" y="4"/>
                    </a:moveTo>
                    <a:lnTo>
                      <a:pt x="2" y="10"/>
                    </a:lnTo>
                    <a:lnTo>
                      <a:pt x="15" y="7"/>
                    </a:lnTo>
                    <a:lnTo>
                      <a:pt x="13" y="0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367" name="Freeform 2621"/>
              <p:cNvSpPr>
                <a:spLocks/>
              </p:cNvSpPr>
              <p:nvPr/>
            </p:nvSpPr>
            <p:spPr bwMode="auto">
              <a:xfrm>
                <a:off x="1283" y="1138"/>
                <a:ext cx="16" cy="12"/>
              </a:xfrm>
              <a:custGeom>
                <a:avLst/>
                <a:gdLst>
                  <a:gd name="T0" fmla="*/ 0 w 16"/>
                  <a:gd name="T1" fmla="*/ 5 h 12"/>
                  <a:gd name="T2" fmla="*/ 1 w 16"/>
                  <a:gd name="T3" fmla="*/ 12 h 12"/>
                  <a:gd name="T4" fmla="*/ 16 w 16"/>
                  <a:gd name="T5" fmla="*/ 7 h 12"/>
                  <a:gd name="T6" fmla="*/ 15 w 16"/>
                  <a:gd name="T7" fmla="*/ 0 h 12"/>
                  <a:gd name="T8" fmla="*/ 0 w 16"/>
                  <a:gd name="T9" fmla="*/ 5 h 1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2"/>
                  <a:gd name="T17" fmla="*/ 16 w 16"/>
                  <a:gd name="T18" fmla="*/ 12 h 1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2">
                    <a:moveTo>
                      <a:pt x="0" y="5"/>
                    </a:moveTo>
                    <a:lnTo>
                      <a:pt x="1" y="12"/>
                    </a:lnTo>
                    <a:lnTo>
                      <a:pt x="16" y="7"/>
                    </a:lnTo>
                    <a:lnTo>
                      <a:pt x="15" y="0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368" name="Freeform 2622"/>
              <p:cNvSpPr>
                <a:spLocks/>
              </p:cNvSpPr>
              <p:nvPr/>
            </p:nvSpPr>
            <p:spPr bwMode="auto">
              <a:xfrm>
                <a:off x="1286" y="1118"/>
                <a:ext cx="115" cy="38"/>
              </a:xfrm>
              <a:custGeom>
                <a:avLst/>
                <a:gdLst>
                  <a:gd name="T0" fmla="*/ 0 w 115"/>
                  <a:gd name="T1" fmla="*/ 32 h 38"/>
                  <a:gd name="T2" fmla="*/ 2 w 115"/>
                  <a:gd name="T3" fmla="*/ 38 h 38"/>
                  <a:gd name="T4" fmla="*/ 115 w 115"/>
                  <a:gd name="T5" fmla="*/ 7 h 38"/>
                  <a:gd name="T6" fmla="*/ 113 w 115"/>
                  <a:gd name="T7" fmla="*/ 0 h 38"/>
                  <a:gd name="T8" fmla="*/ 0 w 115"/>
                  <a:gd name="T9" fmla="*/ 32 h 3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15"/>
                  <a:gd name="T16" fmla="*/ 0 h 38"/>
                  <a:gd name="T17" fmla="*/ 115 w 115"/>
                  <a:gd name="T18" fmla="*/ 38 h 3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15" h="38">
                    <a:moveTo>
                      <a:pt x="0" y="32"/>
                    </a:moveTo>
                    <a:lnTo>
                      <a:pt x="2" y="38"/>
                    </a:lnTo>
                    <a:lnTo>
                      <a:pt x="115" y="7"/>
                    </a:lnTo>
                    <a:lnTo>
                      <a:pt x="113" y="0"/>
                    </a:lnTo>
                    <a:lnTo>
                      <a:pt x="0" y="3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369" name="Freeform 2623"/>
              <p:cNvSpPr>
                <a:spLocks/>
              </p:cNvSpPr>
              <p:nvPr/>
            </p:nvSpPr>
            <p:spPr bwMode="auto">
              <a:xfrm>
                <a:off x="2115" y="1128"/>
                <a:ext cx="42" cy="12"/>
              </a:xfrm>
              <a:custGeom>
                <a:avLst/>
                <a:gdLst>
                  <a:gd name="T0" fmla="*/ 0 w 42"/>
                  <a:gd name="T1" fmla="*/ 12 h 12"/>
                  <a:gd name="T2" fmla="*/ 0 w 42"/>
                  <a:gd name="T3" fmla="*/ 10 h 12"/>
                  <a:gd name="T4" fmla="*/ 40 w 42"/>
                  <a:gd name="T5" fmla="*/ 0 h 12"/>
                  <a:gd name="T6" fmla="*/ 42 w 42"/>
                  <a:gd name="T7" fmla="*/ 2 h 12"/>
                  <a:gd name="T8" fmla="*/ 0 w 42"/>
                  <a:gd name="T9" fmla="*/ 12 h 1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2"/>
                  <a:gd name="T16" fmla="*/ 0 h 12"/>
                  <a:gd name="T17" fmla="*/ 42 w 42"/>
                  <a:gd name="T18" fmla="*/ 12 h 1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2" h="12">
                    <a:moveTo>
                      <a:pt x="0" y="12"/>
                    </a:moveTo>
                    <a:lnTo>
                      <a:pt x="0" y="10"/>
                    </a:lnTo>
                    <a:lnTo>
                      <a:pt x="40" y="0"/>
                    </a:lnTo>
                    <a:lnTo>
                      <a:pt x="42" y="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D7D7D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370" name="Rectangle 2624"/>
              <p:cNvSpPr>
                <a:spLocks noChangeArrowheads="1"/>
              </p:cNvSpPr>
              <p:nvPr/>
            </p:nvSpPr>
            <p:spPr bwMode="auto">
              <a:xfrm>
                <a:off x="2112" y="1138"/>
                <a:ext cx="5" cy="2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371" name="Freeform 2625"/>
              <p:cNvSpPr>
                <a:spLocks/>
              </p:cNvSpPr>
              <p:nvPr/>
            </p:nvSpPr>
            <p:spPr bwMode="auto">
              <a:xfrm>
                <a:off x="2115" y="1125"/>
                <a:ext cx="42" cy="16"/>
              </a:xfrm>
              <a:custGeom>
                <a:avLst/>
                <a:gdLst>
                  <a:gd name="T0" fmla="*/ 0 w 42"/>
                  <a:gd name="T1" fmla="*/ 10 h 16"/>
                  <a:gd name="T2" fmla="*/ 2 w 42"/>
                  <a:gd name="T3" fmla="*/ 16 h 16"/>
                  <a:gd name="T4" fmla="*/ 42 w 42"/>
                  <a:gd name="T5" fmla="*/ 6 h 16"/>
                  <a:gd name="T6" fmla="*/ 40 w 42"/>
                  <a:gd name="T7" fmla="*/ 0 h 16"/>
                  <a:gd name="T8" fmla="*/ 0 w 42"/>
                  <a:gd name="T9" fmla="*/ 10 h 1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2"/>
                  <a:gd name="T16" fmla="*/ 0 h 16"/>
                  <a:gd name="T17" fmla="*/ 42 w 42"/>
                  <a:gd name="T18" fmla="*/ 16 h 1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2" h="16">
                    <a:moveTo>
                      <a:pt x="0" y="10"/>
                    </a:moveTo>
                    <a:lnTo>
                      <a:pt x="2" y="16"/>
                    </a:lnTo>
                    <a:lnTo>
                      <a:pt x="42" y="6"/>
                    </a:lnTo>
                    <a:lnTo>
                      <a:pt x="40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372" name="Freeform 2626"/>
              <p:cNvSpPr>
                <a:spLocks/>
              </p:cNvSpPr>
              <p:nvPr/>
            </p:nvSpPr>
            <p:spPr bwMode="auto">
              <a:xfrm>
                <a:off x="2112" y="1135"/>
                <a:ext cx="5" cy="6"/>
              </a:xfrm>
              <a:custGeom>
                <a:avLst/>
                <a:gdLst>
                  <a:gd name="T0" fmla="*/ 0 w 5"/>
                  <a:gd name="T1" fmla="*/ 3 h 6"/>
                  <a:gd name="T2" fmla="*/ 0 w 5"/>
                  <a:gd name="T3" fmla="*/ 1 h 6"/>
                  <a:gd name="T4" fmla="*/ 3 w 5"/>
                  <a:gd name="T5" fmla="*/ 0 h 6"/>
                  <a:gd name="T6" fmla="*/ 5 w 5"/>
                  <a:gd name="T7" fmla="*/ 6 h 6"/>
                  <a:gd name="T8" fmla="*/ 5 w 5"/>
                  <a:gd name="T9" fmla="*/ 3 h 6"/>
                  <a:gd name="T10" fmla="*/ 0 w 5"/>
                  <a:gd name="T11" fmla="*/ 3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6"/>
                  <a:gd name="T20" fmla="*/ 5 w 5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6">
                    <a:moveTo>
                      <a:pt x="0" y="3"/>
                    </a:moveTo>
                    <a:lnTo>
                      <a:pt x="0" y="1"/>
                    </a:lnTo>
                    <a:lnTo>
                      <a:pt x="3" y="0"/>
                    </a:lnTo>
                    <a:lnTo>
                      <a:pt x="5" y="6"/>
                    </a:lnTo>
                    <a:lnTo>
                      <a:pt x="5" y="3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373" name="Freeform 2627"/>
              <p:cNvSpPr>
                <a:spLocks/>
              </p:cNvSpPr>
              <p:nvPr/>
            </p:nvSpPr>
            <p:spPr bwMode="auto">
              <a:xfrm>
                <a:off x="2152" y="1128"/>
                <a:ext cx="8" cy="3"/>
              </a:xfrm>
              <a:custGeom>
                <a:avLst/>
                <a:gdLst>
                  <a:gd name="T0" fmla="*/ 7 w 8"/>
                  <a:gd name="T1" fmla="*/ 0 h 3"/>
                  <a:gd name="T2" fmla="*/ 0 w 8"/>
                  <a:gd name="T3" fmla="*/ 2 h 3"/>
                  <a:gd name="T4" fmla="*/ 2 w 8"/>
                  <a:gd name="T5" fmla="*/ 3 h 3"/>
                  <a:gd name="T6" fmla="*/ 8 w 8"/>
                  <a:gd name="T7" fmla="*/ 2 h 3"/>
                  <a:gd name="T8" fmla="*/ 7 w 8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"/>
                  <a:gd name="T16" fmla="*/ 0 h 3"/>
                  <a:gd name="T17" fmla="*/ 8 w 8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" h="3">
                    <a:moveTo>
                      <a:pt x="7" y="0"/>
                    </a:moveTo>
                    <a:lnTo>
                      <a:pt x="0" y="2"/>
                    </a:lnTo>
                    <a:lnTo>
                      <a:pt x="2" y="3"/>
                    </a:lnTo>
                    <a:lnTo>
                      <a:pt x="8" y="2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374" name="Freeform 2628"/>
              <p:cNvSpPr>
                <a:spLocks/>
              </p:cNvSpPr>
              <p:nvPr/>
            </p:nvSpPr>
            <p:spPr bwMode="auto">
              <a:xfrm>
                <a:off x="2152" y="1125"/>
                <a:ext cx="7" cy="6"/>
              </a:xfrm>
              <a:custGeom>
                <a:avLst/>
                <a:gdLst>
                  <a:gd name="T0" fmla="*/ 3 w 7"/>
                  <a:gd name="T1" fmla="*/ 0 h 6"/>
                  <a:gd name="T2" fmla="*/ 5 w 7"/>
                  <a:gd name="T3" fmla="*/ 0 h 6"/>
                  <a:gd name="T4" fmla="*/ 7 w 7"/>
                  <a:gd name="T5" fmla="*/ 3 h 6"/>
                  <a:gd name="T6" fmla="*/ 0 w 7"/>
                  <a:gd name="T7" fmla="*/ 5 h 6"/>
                  <a:gd name="T8" fmla="*/ 5 w 7"/>
                  <a:gd name="T9" fmla="*/ 6 h 6"/>
                  <a:gd name="T10" fmla="*/ 3 w 7"/>
                  <a:gd name="T11" fmla="*/ 0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"/>
                  <a:gd name="T19" fmla="*/ 0 h 6"/>
                  <a:gd name="T20" fmla="*/ 7 w 7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" h="6">
                    <a:moveTo>
                      <a:pt x="3" y="0"/>
                    </a:moveTo>
                    <a:lnTo>
                      <a:pt x="5" y="0"/>
                    </a:lnTo>
                    <a:lnTo>
                      <a:pt x="7" y="3"/>
                    </a:lnTo>
                    <a:lnTo>
                      <a:pt x="0" y="5"/>
                    </a:lnTo>
                    <a:lnTo>
                      <a:pt x="5" y="6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375" name="Freeform 2629"/>
              <p:cNvSpPr>
                <a:spLocks/>
              </p:cNvSpPr>
              <p:nvPr/>
            </p:nvSpPr>
            <p:spPr bwMode="auto">
              <a:xfrm>
                <a:off x="2114" y="1128"/>
                <a:ext cx="45" cy="15"/>
              </a:xfrm>
              <a:custGeom>
                <a:avLst/>
                <a:gdLst>
                  <a:gd name="T0" fmla="*/ 45 w 45"/>
                  <a:gd name="T1" fmla="*/ 5 h 15"/>
                  <a:gd name="T2" fmla="*/ 41 w 45"/>
                  <a:gd name="T3" fmla="*/ 0 h 15"/>
                  <a:gd name="T4" fmla="*/ 0 w 45"/>
                  <a:gd name="T5" fmla="*/ 10 h 15"/>
                  <a:gd name="T6" fmla="*/ 3 w 45"/>
                  <a:gd name="T7" fmla="*/ 15 h 15"/>
                  <a:gd name="T8" fmla="*/ 45 w 45"/>
                  <a:gd name="T9" fmla="*/ 5 h 1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5"/>
                  <a:gd name="T16" fmla="*/ 0 h 15"/>
                  <a:gd name="T17" fmla="*/ 45 w 45"/>
                  <a:gd name="T18" fmla="*/ 15 h 1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5" h="15">
                    <a:moveTo>
                      <a:pt x="45" y="5"/>
                    </a:moveTo>
                    <a:lnTo>
                      <a:pt x="41" y="0"/>
                    </a:lnTo>
                    <a:lnTo>
                      <a:pt x="0" y="10"/>
                    </a:lnTo>
                    <a:lnTo>
                      <a:pt x="3" y="15"/>
                    </a:lnTo>
                    <a:lnTo>
                      <a:pt x="45" y="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376" name="Freeform 2630"/>
              <p:cNvSpPr>
                <a:spLocks/>
              </p:cNvSpPr>
              <p:nvPr/>
            </p:nvSpPr>
            <p:spPr bwMode="auto">
              <a:xfrm>
                <a:off x="2154" y="1128"/>
                <a:ext cx="6" cy="5"/>
              </a:xfrm>
              <a:custGeom>
                <a:avLst/>
                <a:gdLst>
                  <a:gd name="T0" fmla="*/ 6 w 6"/>
                  <a:gd name="T1" fmla="*/ 2 h 5"/>
                  <a:gd name="T2" fmla="*/ 6 w 6"/>
                  <a:gd name="T3" fmla="*/ 5 h 5"/>
                  <a:gd name="T4" fmla="*/ 5 w 6"/>
                  <a:gd name="T5" fmla="*/ 5 h 5"/>
                  <a:gd name="T6" fmla="*/ 1 w 6"/>
                  <a:gd name="T7" fmla="*/ 0 h 5"/>
                  <a:gd name="T8" fmla="*/ 0 w 6"/>
                  <a:gd name="T9" fmla="*/ 3 h 5"/>
                  <a:gd name="T10" fmla="*/ 6 w 6"/>
                  <a:gd name="T11" fmla="*/ 2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5"/>
                  <a:gd name="T20" fmla="*/ 6 w 6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5">
                    <a:moveTo>
                      <a:pt x="6" y="2"/>
                    </a:moveTo>
                    <a:lnTo>
                      <a:pt x="6" y="5"/>
                    </a:lnTo>
                    <a:lnTo>
                      <a:pt x="5" y="5"/>
                    </a:lnTo>
                    <a:lnTo>
                      <a:pt x="1" y="0"/>
                    </a:lnTo>
                    <a:lnTo>
                      <a:pt x="0" y="3"/>
                    </a:lnTo>
                    <a:lnTo>
                      <a:pt x="6" y="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377" name="Freeform 2631"/>
              <p:cNvSpPr>
                <a:spLocks/>
              </p:cNvSpPr>
              <p:nvPr/>
            </p:nvSpPr>
            <p:spPr bwMode="auto">
              <a:xfrm>
                <a:off x="2112" y="1138"/>
                <a:ext cx="5" cy="7"/>
              </a:xfrm>
              <a:custGeom>
                <a:avLst/>
                <a:gdLst>
                  <a:gd name="T0" fmla="*/ 5 w 5"/>
                  <a:gd name="T1" fmla="*/ 5 h 7"/>
                  <a:gd name="T2" fmla="*/ 0 w 5"/>
                  <a:gd name="T3" fmla="*/ 7 h 7"/>
                  <a:gd name="T4" fmla="*/ 0 w 5"/>
                  <a:gd name="T5" fmla="*/ 2 h 7"/>
                  <a:gd name="T6" fmla="*/ 5 w 5"/>
                  <a:gd name="T7" fmla="*/ 2 h 7"/>
                  <a:gd name="T8" fmla="*/ 2 w 5"/>
                  <a:gd name="T9" fmla="*/ 0 h 7"/>
                  <a:gd name="T10" fmla="*/ 5 w 5"/>
                  <a:gd name="T11" fmla="*/ 5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7"/>
                  <a:gd name="T20" fmla="*/ 5 w 5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7">
                    <a:moveTo>
                      <a:pt x="5" y="5"/>
                    </a:moveTo>
                    <a:lnTo>
                      <a:pt x="0" y="7"/>
                    </a:lnTo>
                    <a:lnTo>
                      <a:pt x="0" y="2"/>
                    </a:lnTo>
                    <a:lnTo>
                      <a:pt x="5" y="2"/>
                    </a:lnTo>
                    <a:lnTo>
                      <a:pt x="2" y="0"/>
                    </a:lnTo>
                    <a:lnTo>
                      <a:pt x="5" y="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378" name="Freeform 2632"/>
              <p:cNvSpPr>
                <a:spLocks/>
              </p:cNvSpPr>
              <p:nvPr/>
            </p:nvSpPr>
            <p:spPr bwMode="auto">
              <a:xfrm>
                <a:off x="2160" y="1123"/>
                <a:ext cx="7" cy="7"/>
              </a:xfrm>
              <a:custGeom>
                <a:avLst/>
                <a:gdLst>
                  <a:gd name="T0" fmla="*/ 0 w 7"/>
                  <a:gd name="T1" fmla="*/ 2 h 7"/>
                  <a:gd name="T2" fmla="*/ 5 w 7"/>
                  <a:gd name="T3" fmla="*/ 7 h 7"/>
                  <a:gd name="T4" fmla="*/ 7 w 7"/>
                  <a:gd name="T5" fmla="*/ 5 h 7"/>
                  <a:gd name="T6" fmla="*/ 2 w 7"/>
                  <a:gd name="T7" fmla="*/ 0 h 7"/>
                  <a:gd name="T8" fmla="*/ 0 w 7"/>
                  <a:gd name="T9" fmla="*/ 2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7"/>
                  <a:gd name="T17" fmla="*/ 7 w 7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7">
                    <a:moveTo>
                      <a:pt x="0" y="2"/>
                    </a:moveTo>
                    <a:lnTo>
                      <a:pt x="5" y="7"/>
                    </a:lnTo>
                    <a:lnTo>
                      <a:pt x="7" y="5"/>
                    </a:lnTo>
                    <a:lnTo>
                      <a:pt x="2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379" name="Freeform 2633"/>
              <p:cNvSpPr>
                <a:spLocks/>
              </p:cNvSpPr>
              <p:nvPr/>
            </p:nvSpPr>
            <p:spPr bwMode="auto">
              <a:xfrm>
                <a:off x="2165" y="1116"/>
                <a:ext cx="19" cy="12"/>
              </a:xfrm>
              <a:custGeom>
                <a:avLst/>
                <a:gdLst>
                  <a:gd name="T0" fmla="*/ 0 w 19"/>
                  <a:gd name="T1" fmla="*/ 5 h 12"/>
                  <a:gd name="T2" fmla="*/ 2 w 19"/>
                  <a:gd name="T3" fmla="*/ 12 h 12"/>
                  <a:gd name="T4" fmla="*/ 19 w 19"/>
                  <a:gd name="T5" fmla="*/ 7 h 12"/>
                  <a:gd name="T6" fmla="*/ 17 w 19"/>
                  <a:gd name="T7" fmla="*/ 0 h 12"/>
                  <a:gd name="T8" fmla="*/ 0 w 19"/>
                  <a:gd name="T9" fmla="*/ 5 h 1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"/>
                  <a:gd name="T16" fmla="*/ 0 h 12"/>
                  <a:gd name="T17" fmla="*/ 19 w 19"/>
                  <a:gd name="T18" fmla="*/ 12 h 1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" h="12">
                    <a:moveTo>
                      <a:pt x="0" y="5"/>
                    </a:moveTo>
                    <a:lnTo>
                      <a:pt x="2" y="12"/>
                    </a:lnTo>
                    <a:lnTo>
                      <a:pt x="19" y="7"/>
                    </a:lnTo>
                    <a:lnTo>
                      <a:pt x="17" y="0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380" name="Freeform 2634"/>
              <p:cNvSpPr>
                <a:spLocks/>
              </p:cNvSpPr>
              <p:nvPr/>
            </p:nvSpPr>
            <p:spPr bwMode="auto">
              <a:xfrm>
                <a:off x="2162" y="1121"/>
                <a:ext cx="5" cy="7"/>
              </a:xfrm>
              <a:custGeom>
                <a:avLst/>
                <a:gdLst>
                  <a:gd name="T0" fmla="*/ 0 w 5"/>
                  <a:gd name="T1" fmla="*/ 2 h 7"/>
                  <a:gd name="T2" fmla="*/ 2 w 5"/>
                  <a:gd name="T3" fmla="*/ 0 h 7"/>
                  <a:gd name="T4" fmla="*/ 3 w 5"/>
                  <a:gd name="T5" fmla="*/ 0 h 7"/>
                  <a:gd name="T6" fmla="*/ 5 w 5"/>
                  <a:gd name="T7" fmla="*/ 7 h 7"/>
                  <a:gd name="T8" fmla="*/ 0 w 5"/>
                  <a:gd name="T9" fmla="*/ 2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7"/>
                  <a:gd name="T17" fmla="*/ 5 w 5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7">
                    <a:moveTo>
                      <a:pt x="0" y="2"/>
                    </a:moveTo>
                    <a:lnTo>
                      <a:pt x="2" y="0"/>
                    </a:lnTo>
                    <a:lnTo>
                      <a:pt x="3" y="0"/>
                    </a:lnTo>
                    <a:lnTo>
                      <a:pt x="5" y="7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381" name="Freeform 2635"/>
              <p:cNvSpPr>
                <a:spLocks/>
              </p:cNvSpPr>
              <p:nvPr/>
            </p:nvSpPr>
            <p:spPr bwMode="auto">
              <a:xfrm>
                <a:off x="2179" y="1118"/>
                <a:ext cx="6" cy="8"/>
              </a:xfrm>
              <a:custGeom>
                <a:avLst/>
                <a:gdLst>
                  <a:gd name="T0" fmla="*/ 5 w 6"/>
                  <a:gd name="T1" fmla="*/ 0 h 8"/>
                  <a:gd name="T2" fmla="*/ 6 w 6"/>
                  <a:gd name="T3" fmla="*/ 3 h 8"/>
                  <a:gd name="T4" fmla="*/ 1 w 6"/>
                  <a:gd name="T5" fmla="*/ 8 h 8"/>
                  <a:gd name="T6" fmla="*/ 0 w 6"/>
                  <a:gd name="T7" fmla="*/ 5 h 8"/>
                  <a:gd name="T8" fmla="*/ 5 w 6"/>
                  <a:gd name="T9" fmla="*/ 0 h 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8"/>
                  <a:gd name="T17" fmla="*/ 6 w 6"/>
                  <a:gd name="T18" fmla="*/ 8 h 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8">
                    <a:moveTo>
                      <a:pt x="5" y="0"/>
                    </a:moveTo>
                    <a:lnTo>
                      <a:pt x="6" y="3"/>
                    </a:lnTo>
                    <a:lnTo>
                      <a:pt x="1" y="8"/>
                    </a:lnTo>
                    <a:lnTo>
                      <a:pt x="0" y="5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382" name="Freeform 2636"/>
              <p:cNvSpPr>
                <a:spLocks/>
              </p:cNvSpPr>
              <p:nvPr/>
            </p:nvSpPr>
            <p:spPr bwMode="auto">
              <a:xfrm>
                <a:off x="2179" y="1116"/>
                <a:ext cx="5" cy="7"/>
              </a:xfrm>
              <a:custGeom>
                <a:avLst/>
                <a:gdLst>
                  <a:gd name="T0" fmla="*/ 3 w 5"/>
                  <a:gd name="T1" fmla="*/ 0 h 7"/>
                  <a:gd name="T2" fmla="*/ 5 w 5"/>
                  <a:gd name="T3" fmla="*/ 2 h 7"/>
                  <a:gd name="T4" fmla="*/ 0 w 5"/>
                  <a:gd name="T5" fmla="*/ 7 h 7"/>
                  <a:gd name="T6" fmla="*/ 5 w 5"/>
                  <a:gd name="T7" fmla="*/ 7 h 7"/>
                  <a:gd name="T8" fmla="*/ 3 w 5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7"/>
                  <a:gd name="T17" fmla="*/ 5 w 5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7">
                    <a:moveTo>
                      <a:pt x="3" y="0"/>
                    </a:moveTo>
                    <a:lnTo>
                      <a:pt x="5" y="2"/>
                    </a:lnTo>
                    <a:lnTo>
                      <a:pt x="0" y="7"/>
                    </a:lnTo>
                    <a:lnTo>
                      <a:pt x="5" y="7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383" name="Freeform 2637"/>
              <p:cNvSpPr>
                <a:spLocks/>
              </p:cNvSpPr>
              <p:nvPr/>
            </p:nvSpPr>
            <p:spPr bwMode="auto">
              <a:xfrm>
                <a:off x="2180" y="1123"/>
                <a:ext cx="9" cy="5"/>
              </a:xfrm>
              <a:custGeom>
                <a:avLst/>
                <a:gdLst>
                  <a:gd name="T0" fmla="*/ 7 w 9"/>
                  <a:gd name="T1" fmla="*/ 0 h 5"/>
                  <a:gd name="T2" fmla="*/ 0 w 9"/>
                  <a:gd name="T3" fmla="*/ 2 h 5"/>
                  <a:gd name="T4" fmla="*/ 2 w 9"/>
                  <a:gd name="T5" fmla="*/ 5 h 5"/>
                  <a:gd name="T6" fmla="*/ 9 w 9"/>
                  <a:gd name="T7" fmla="*/ 3 h 5"/>
                  <a:gd name="T8" fmla="*/ 7 w 9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5"/>
                  <a:gd name="T17" fmla="*/ 9 w 9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5">
                    <a:moveTo>
                      <a:pt x="7" y="0"/>
                    </a:moveTo>
                    <a:lnTo>
                      <a:pt x="0" y="2"/>
                    </a:lnTo>
                    <a:lnTo>
                      <a:pt x="2" y="5"/>
                    </a:lnTo>
                    <a:lnTo>
                      <a:pt x="9" y="3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384" name="Freeform 2638"/>
              <p:cNvSpPr>
                <a:spLocks/>
              </p:cNvSpPr>
              <p:nvPr/>
            </p:nvSpPr>
            <p:spPr bwMode="auto">
              <a:xfrm>
                <a:off x="2180" y="1121"/>
                <a:ext cx="7" cy="5"/>
              </a:xfrm>
              <a:custGeom>
                <a:avLst/>
                <a:gdLst>
                  <a:gd name="T0" fmla="*/ 5 w 7"/>
                  <a:gd name="T1" fmla="*/ 0 h 5"/>
                  <a:gd name="T2" fmla="*/ 7 w 7"/>
                  <a:gd name="T3" fmla="*/ 2 h 5"/>
                  <a:gd name="T4" fmla="*/ 0 w 7"/>
                  <a:gd name="T5" fmla="*/ 4 h 5"/>
                  <a:gd name="T6" fmla="*/ 0 w 7"/>
                  <a:gd name="T7" fmla="*/ 5 h 5"/>
                  <a:gd name="T8" fmla="*/ 5 w 7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5"/>
                  <a:gd name="T17" fmla="*/ 7 w 7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5">
                    <a:moveTo>
                      <a:pt x="5" y="0"/>
                    </a:moveTo>
                    <a:lnTo>
                      <a:pt x="7" y="2"/>
                    </a:lnTo>
                    <a:lnTo>
                      <a:pt x="0" y="4"/>
                    </a:lnTo>
                    <a:lnTo>
                      <a:pt x="0" y="5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385" name="Freeform 2639"/>
              <p:cNvSpPr>
                <a:spLocks/>
              </p:cNvSpPr>
              <p:nvPr/>
            </p:nvSpPr>
            <p:spPr bwMode="auto">
              <a:xfrm>
                <a:off x="2180" y="1125"/>
                <a:ext cx="7" cy="8"/>
              </a:xfrm>
              <a:custGeom>
                <a:avLst/>
                <a:gdLst>
                  <a:gd name="T0" fmla="*/ 7 w 7"/>
                  <a:gd name="T1" fmla="*/ 5 h 8"/>
                  <a:gd name="T2" fmla="*/ 5 w 7"/>
                  <a:gd name="T3" fmla="*/ 8 h 8"/>
                  <a:gd name="T4" fmla="*/ 0 w 7"/>
                  <a:gd name="T5" fmla="*/ 3 h 8"/>
                  <a:gd name="T6" fmla="*/ 2 w 7"/>
                  <a:gd name="T7" fmla="*/ 0 h 8"/>
                  <a:gd name="T8" fmla="*/ 7 w 7"/>
                  <a:gd name="T9" fmla="*/ 5 h 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8"/>
                  <a:gd name="T17" fmla="*/ 7 w 7"/>
                  <a:gd name="T18" fmla="*/ 8 h 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8">
                    <a:moveTo>
                      <a:pt x="7" y="5"/>
                    </a:moveTo>
                    <a:lnTo>
                      <a:pt x="5" y="8"/>
                    </a:lnTo>
                    <a:lnTo>
                      <a:pt x="0" y="3"/>
                    </a:lnTo>
                    <a:lnTo>
                      <a:pt x="2" y="0"/>
                    </a:lnTo>
                    <a:lnTo>
                      <a:pt x="7" y="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386" name="Freeform 2640"/>
              <p:cNvSpPr>
                <a:spLocks/>
              </p:cNvSpPr>
              <p:nvPr/>
            </p:nvSpPr>
            <p:spPr bwMode="auto">
              <a:xfrm>
                <a:off x="2182" y="1125"/>
                <a:ext cx="7" cy="5"/>
              </a:xfrm>
              <a:custGeom>
                <a:avLst/>
                <a:gdLst>
                  <a:gd name="T0" fmla="*/ 7 w 7"/>
                  <a:gd name="T1" fmla="*/ 1 h 5"/>
                  <a:gd name="T2" fmla="*/ 5 w 7"/>
                  <a:gd name="T3" fmla="*/ 5 h 5"/>
                  <a:gd name="T4" fmla="*/ 0 w 7"/>
                  <a:gd name="T5" fmla="*/ 0 h 5"/>
                  <a:gd name="T6" fmla="*/ 0 w 7"/>
                  <a:gd name="T7" fmla="*/ 3 h 5"/>
                  <a:gd name="T8" fmla="*/ 7 w 7"/>
                  <a:gd name="T9" fmla="*/ 1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5"/>
                  <a:gd name="T17" fmla="*/ 7 w 7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5">
                    <a:moveTo>
                      <a:pt x="7" y="1"/>
                    </a:moveTo>
                    <a:lnTo>
                      <a:pt x="5" y="5"/>
                    </a:lnTo>
                    <a:lnTo>
                      <a:pt x="0" y="0"/>
                    </a:lnTo>
                    <a:lnTo>
                      <a:pt x="0" y="3"/>
                    </a:lnTo>
                    <a:lnTo>
                      <a:pt x="7" y="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387" name="Freeform 2641"/>
              <p:cNvSpPr>
                <a:spLocks/>
              </p:cNvSpPr>
              <p:nvPr/>
            </p:nvSpPr>
            <p:spPr bwMode="auto">
              <a:xfrm>
                <a:off x="2179" y="1128"/>
                <a:ext cx="6" cy="5"/>
              </a:xfrm>
              <a:custGeom>
                <a:avLst/>
                <a:gdLst>
                  <a:gd name="T0" fmla="*/ 6 w 6"/>
                  <a:gd name="T1" fmla="*/ 5 h 5"/>
                  <a:gd name="T2" fmla="*/ 3 w 6"/>
                  <a:gd name="T3" fmla="*/ 0 h 5"/>
                  <a:gd name="T4" fmla="*/ 0 w 6"/>
                  <a:gd name="T5" fmla="*/ 0 h 5"/>
                  <a:gd name="T6" fmla="*/ 3 w 6"/>
                  <a:gd name="T7" fmla="*/ 5 h 5"/>
                  <a:gd name="T8" fmla="*/ 6 w 6"/>
                  <a:gd name="T9" fmla="*/ 5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5"/>
                  <a:gd name="T17" fmla="*/ 6 w 6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5">
                    <a:moveTo>
                      <a:pt x="6" y="5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3" y="5"/>
                    </a:lnTo>
                    <a:lnTo>
                      <a:pt x="6" y="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388" name="Freeform 2642"/>
              <p:cNvSpPr>
                <a:spLocks/>
              </p:cNvSpPr>
              <p:nvPr/>
            </p:nvSpPr>
            <p:spPr bwMode="auto">
              <a:xfrm>
                <a:off x="2180" y="1128"/>
                <a:ext cx="5" cy="5"/>
              </a:xfrm>
              <a:custGeom>
                <a:avLst/>
                <a:gdLst>
                  <a:gd name="T0" fmla="*/ 5 w 5"/>
                  <a:gd name="T1" fmla="*/ 5 h 5"/>
                  <a:gd name="T2" fmla="*/ 2 w 5"/>
                  <a:gd name="T3" fmla="*/ 0 h 5"/>
                  <a:gd name="T4" fmla="*/ 0 w 5"/>
                  <a:gd name="T5" fmla="*/ 0 h 5"/>
                  <a:gd name="T6" fmla="*/ 5 w 5"/>
                  <a:gd name="T7" fmla="*/ 5 h 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5"/>
                  <a:gd name="T14" fmla="*/ 5 w 5"/>
                  <a:gd name="T15" fmla="*/ 5 h 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5">
                    <a:moveTo>
                      <a:pt x="5" y="5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5" y="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389" name="Freeform 2643"/>
              <p:cNvSpPr>
                <a:spLocks/>
              </p:cNvSpPr>
              <p:nvPr/>
            </p:nvSpPr>
            <p:spPr bwMode="auto">
              <a:xfrm>
                <a:off x="2175" y="1126"/>
                <a:ext cx="7" cy="5"/>
              </a:xfrm>
              <a:custGeom>
                <a:avLst/>
                <a:gdLst>
                  <a:gd name="T0" fmla="*/ 2 w 7"/>
                  <a:gd name="T1" fmla="*/ 5 h 5"/>
                  <a:gd name="T2" fmla="*/ 7 w 7"/>
                  <a:gd name="T3" fmla="*/ 2 h 5"/>
                  <a:gd name="T4" fmla="*/ 5 w 7"/>
                  <a:gd name="T5" fmla="*/ 0 h 5"/>
                  <a:gd name="T6" fmla="*/ 0 w 7"/>
                  <a:gd name="T7" fmla="*/ 4 h 5"/>
                  <a:gd name="T8" fmla="*/ 2 w 7"/>
                  <a:gd name="T9" fmla="*/ 5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5"/>
                  <a:gd name="T17" fmla="*/ 7 w 7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5">
                    <a:moveTo>
                      <a:pt x="2" y="5"/>
                    </a:moveTo>
                    <a:lnTo>
                      <a:pt x="7" y="2"/>
                    </a:lnTo>
                    <a:lnTo>
                      <a:pt x="5" y="0"/>
                    </a:lnTo>
                    <a:lnTo>
                      <a:pt x="0" y="4"/>
                    </a:lnTo>
                    <a:lnTo>
                      <a:pt x="2" y="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390" name="Freeform 2644"/>
              <p:cNvSpPr>
                <a:spLocks/>
              </p:cNvSpPr>
              <p:nvPr/>
            </p:nvSpPr>
            <p:spPr bwMode="auto">
              <a:xfrm>
                <a:off x="2177" y="1128"/>
                <a:ext cx="5" cy="7"/>
              </a:xfrm>
              <a:custGeom>
                <a:avLst/>
                <a:gdLst>
                  <a:gd name="T0" fmla="*/ 5 w 5"/>
                  <a:gd name="T1" fmla="*/ 5 h 7"/>
                  <a:gd name="T2" fmla="*/ 0 w 5"/>
                  <a:gd name="T3" fmla="*/ 7 h 7"/>
                  <a:gd name="T4" fmla="*/ 0 w 5"/>
                  <a:gd name="T5" fmla="*/ 3 h 7"/>
                  <a:gd name="T6" fmla="*/ 5 w 5"/>
                  <a:gd name="T7" fmla="*/ 0 h 7"/>
                  <a:gd name="T8" fmla="*/ 2 w 5"/>
                  <a:gd name="T9" fmla="*/ 0 h 7"/>
                  <a:gd name="T10" fmla="*/ 5 w 5"/>
                  <a:gd name="T11" fmla="*/ 5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7"/>
                  <a:gd name="T20" fmla="*/ 5 w 5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7">
                    <a:moveTo>
                      <a:pt x="5" y="5"/>
                    </a:moveTo>
                    <a:lnTo>
                      <a:pt x="0" y="7"/>
                    </a:lnTo>
                    <a:lnTo>
                      <a:pt x="0" y="3"/>
                    </a:lnTo>
                    <a:lnTo>
                      <a:pt x="5" y="0"/>
                    </a:lnTo>
                    <a:lnTo>
                      <a:pt x="2" y="0"/>
                    </a:lnTo>
                    <a:lnTo>
                      <a:pt x="5" y="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391" name="Freeform 2645"/>
              <p:cNvSpPr>
                <a:spLocks/>
              </p:cNvSpPr>
              <p:nvPr/>
            </p:nvSpPr>
            <p:spPr bwMode="auto">
              <a:xfrm>
                <a:off x="2075" y="1123"/>
                <a:ext cx="109" cy="185"/>
              </a:xfrm>
              <a:custGeom>
                <a:avLst/>
                <a:gdLst>
                  <a:gd name="T0" fmla="*/ 107 w 109"/>
                  <a:gd name="T1" fmla="*/ 0 h 185"/>
                  <a:gd name="T2" fmla="*/ 109 w 109"/>
                  <a:gd name="T3" fmla="*/ 5 h 185"/>
                  <a:gd name="T4" fmla="*/ 10 w 109"/>
                  <a:gd name="T5" fmla="*/ 32 h 185"/>
                  <a:gd name="T6" fmla="*/ 7 w 109"/>
                  <a:gd name="T7" fmla="*/ 33 h 185"/>
                  <a:gd name="T8" fmla="*/ 7 w 109"/>
                  <a:gd name="T9" fmla="*/ 35 h 185"/>
                  <a:gd name="T10" fmla="*/ 7 w 109"/>
                  <a:gd name="T11" fmla="*/ 40 h 185"/>
                  <a:gd name="T12" fmla="*/ 45 w 109"/>
                  <a:gd name="T13" fmla="*/ 183 h 185"/>
                  <a:gd name="T14" fmla="*/ 40 w 109"/>
                  <a:gd name="T15" fmla="*/ 185 h 185"/>
                  <a:gd name="T16" fmla="*/ 0 w 109"/>
                  <a:gd name="T17" fmla="*/ 40 h 185"/>
                  <a:gd name="T18" fmla="*/ 0 w 109"/>
                  <a:gd name="T19" fmla="*/ 37 h 185"/>
                  <a:gd name="T20" fmla="*/ 0 w 109"/>
                  <a:gd name="T21" fmla="*/ 33 h 185"/>
                  <a:gd name="T22" fmla="*/ 2 w 109"/>
                  <a:gd name="T23" fmla="*/ 30 h 185"/>
                  <a:gd name="T24" fmla="*/ 4 w 109"/>
                  <a:gd name="T25" fmla="*/ 28 h 185"/>
                  <a:gd name="T26" fmla="*/ 5 w 109"/>
                  <a:gd name="T27" fmla="*/ 27 h 185"/>
                  <a:gd name="T28" fmla="*/ 9 w 109"/>
                  <a:gd name="T29" fmla="*/ 27 h 185"/>
                  <a:gd name="T30" fmla="*/ 107 w 109"/>
                  <a:gd name="T31" fmla="*/ 0 h 185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109"/>
                  <a:gd name="T49" fmla="*/ 0 h 185"/>
                  <a:gd name="T50" fmla="*/ 109 w 109"/>
                  <a:gd name="T51" fmla="*/ 185 h 185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109" h="185">
                    <a:moveTo>
                      <a:pt x="107" y="0"/>
                    </a:moveTo>
                    <a:lnTo>
                      <a:pt x="109" y="5"/>
                    </a:lnTo>
                    <a:lnTo>
                      <a:pt x="10" y="32"/>
                    </a:lnTo>
                    <a:lnTo>
                      <a:pt x="7" y="33"/>
                    </a:lnTo>
                    <a:lnTo>
                      <a:pt x="7" y="35"/>
                    </a:lnTo>
                    <a:lnTo>
                      <a:pt x="7" y="40"/>
                    </a:lnTo>
                    <a:lnTo>
                      <a:pt x="45" y="183"/>
                    </a:lnTo>
                    <a:lnTo>
                      <a:pt x="40" y="185"/>
                    </a:lnTo>
                    <a:lnTo>
                      <a:pt x="0" y="40"/>
                    </a:lnTo>
                    <a:lnTo>
                      <a:pt x="0" y="37"/>
                    </a:lnTo>
                    <a:lnTo>
                      <a:pt x="0" y="33"/>
                    </a:lnTo>
                    <a:lnTo>
                      <a:pt x="2" y="30"/>
                    </a:lnTo>
                    <a:lnTo>
                      <a:pt x="4" y="28"/>
                    </a:lnTo>
                    <a:lnTo>
                      <a:pt x="5" y="27"/>
                    </a:lnTo>
                    <a:lnTo>
                      <a:pt x="9" y="27"/>
                    </a:ln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D7D7D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392" name="Freeform 2646"/>
              <p:cNvSpPr>
                <a:spLocks/>
              </p:cNvSpPr>
              <p:nvPr/>
            </p:nvSpPr>
            <p:spPr bwMode="auto">
              <a:xfrm>
                <a:off x="2179" y="1123"/>
                <a:ext cx="8" cy="7"/>
              </a:xfrm>
              <a:custGeom>
                <a:avLst/>
                <a:gdLst>
                  <a:gd name="T0" fmla="*/ 6 w 8"/>
                  <a:gd name="T1" fmla="*/ 0 h 7"/>
                  <a:gd name="T2" fmla="*/ 0 w 8"/>
                  <a:gd name="T3" fmla="*/ 2 h 7"/>
                  <a:gd name="T4" fmla="*/ 1 w 8"/>
                  <a:gd name="T5" fmla="*/ 7 h 7"/>
                  <a:gd name="T6" fmla="*/ 8 w 8"/>
                  <a:gd name="T7" fmla="*/ 5 h 7"/>
                  <a:gd name="T8" fmla="*/ 6 w 8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"/>
                  <a:gd name="T16" fmla="*/ 0 h 7"/>
                  <a:gd name="T17" fmla="*/ 8 w 8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" h="7">
                    <a:moveTo>
                      <a:pt x="6" y="0"/>
                    </a:moveTo>
                    <a:lnTo>
                      <a:pt x="0" y="2"/>
                    </a:lnTo>
                    <a:lnTo>
                      <a:pt x="1" y="7"/>
                    </a:lnTo>
                    <a:lnTo>
                      <a:pt x="8" y="5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393" name="Freeform 2647"/>
              <p:cNvSpPr>
                <a:spLocks/>
              </p:cNvSpPr>
              <p:nvPr/>
            </p:nvSpPr>
            <p:spPr bwMode="auto">
              <a:xfrm>
                <a:off x="2084" y="1126"/>
                <a:ext cx="101" cy="32"/>
              </a:xfrm>
              <a:custGeom>
                <a:avLst/>
                <a:gdLst>
                  <a:gd name="T0" fmla="*/ 101 w 101"/>
                  <a:gd name="T1" fmla="*/ 5 h 32"/>
                  <a:gd name="T2" fmla="*/ 98 w 101"/>
                  <a:gd name="T3" fmla="*/ 0 h 32"/>
                  <a:gd name="T4" fmla="*/ 0 w 101"/>
                  <a:gd name="T5" fmla="*/ 27 h 32"/>
                  <a:gd name="T6" fmla="*/ 3 w 101"/>
                  <a:gd name="T7" fmla="*/ 32 h 32"/>
                  <a:gd name="T8" fmla="*/ 101 w 101"/>
                  <a:gd name="T9" fmla="*/ 5 h 3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1"/>
                  <a:gd name="T16" fmla="*/ 0 h 32"/>
                  <a:gd name="T17" fmla="*/ 101 w 101"/>
                  <a:gd name="T18" fmla="*/ 32 h 3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1" h="32">
                    <a:moveTo>
                      <a:pt x="101" y="5"/>
                    </a:moveTo>
                    <a:lnTo>
                      <a:pt x="98" y="0"/>
                    </a:lnTo>
                    <a:lnTo>
                      <a:pt x="0" y="27"/>
                    </a:lnTo>
                    <a:lnTo>
                      <a:pt x="3" y="32"/>
                    </a:lnTo>
                    <a:lnTo>
                      <a:pt x="101" y="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394" name="Freeform 2648"/>
              <p:cNvSpPr>
                <a:spLocks/>
              </p:cNvSpPr>
              <p:nvPr/>
            </p:nvSpPr>
            <p:spPr bwMode="auto">
              <a:xfrm>
                <a:off x="2180" y="1126"/>
                <a:ext cx="7" cy="5"/>
              </a:xfrm>
              <a:custGeom>
                <a:avLst/>
                <a:gdLst>
                  <a:gd name="T0" fmla="*/ 7 w 7"/>
                  <a:gd name="T1" fmla="*/ 2 h 5"/>
                  <a:gd name="T2" fmla="*/ 7 w 7"/>
                  <a:gd name="T3" fmla="*/ 5 h 5"/>
                  <a:gd name="T4" fmla="*/ 5 w 7"/>
                  <a:gd name="T5" fmla="*/ 5 h 5"/>
                  <a:gd name="T6" fmla="*/ 2 w 7"/>
                  <a:gd name="T7" fmla="*/ 0 h 5"/>
                  <a:gd name="T8" fmla="*/ 0 w 7"/>
                  <a:gd name="T9" fmla="*/ 4 h 5"/>
                  <a:gd name="T10" fmla="*/ 7 w 7"/>
                  <a:gd name="T11" fmla="*/ 2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"/>
                  <a:gd name="T19" fmla="*/ 0 h 5"/>
                  <a:gd name="T20" fmla="*/ 7 w 7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" h="5">
                    <a:moveTo>
                      <a:pt x="7" y="2"/>
                    </a:moveTo>
                    <a:lnTo>
                      <a:pt x="7" y="5"/>
                    </a:lnTo>
                    <a:lnTo>
                      <a:pt x="5" y="5"/>
                    </a:lnTo>
                    <a:lnTo>
                      <a:pt x="2" y="0"/>
                    </a:lnTo>
                    <a:lnTo>
                      <a:pt x="0" y="4"/>
                    </a:lnTo>
                    <a:lnTo>
                      <a:pt x="7" y="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395" name="Freeform 2649"/>
              <p:cNvSpPr>
                <a:spLocks/>
              </p:cNvSpPr>
              <p:nvPr/>
            </p:nvSpPr>
            <p:spPr bwMode="auto">
              <a:xfrm>
                <a:off x="2077" y="1153"/>
                <a:ext cx="10" cy="8"/>
              </a:xfrm>
              <a:custGeom>
                <a:avLst/>
                <a:gdLst>
                  <a:gd name="T0" fmla="*/ 10 w 10"/>
                  <a:gd name="T1" fmla="*/ 5 h 8"/>
                  <a:gd name="T2" fmla="*/ 8 w 10"/>
                  <a:gd name="T3" fmla="*/ 2 h 8"/>
                  <a:gd name="T4" fmla="*/ 7 w 10"/>
                  <a:gd name="T5" fmla="*/ 8 h 8"/>
                  <a:gd name="T6" fmla="*/ 0 w 10"/>
                  <a:gd name="T7" fmla="*/ 7 h 8"/>
                  <a:gd name="T8" fmla="*/ 2 w 10"/>
                  <a:gd name="T9" fmla="*/ 0 h 8"/>
                  <a:gd name="T10" fmla="*/ 5 w 10"/>
                  <a:gd name="T11" fmla="*/ 0 h 8"/>
                  <a:gd name="T12" fmla="*/ 10 w 10"/>
                  <a:gd name="T13" fmla="*/ 5 h 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0"/>
                  <a:gd name="T22" fmla="*/ 0 h 8"/>
                  <a:gd name="T23" fmla="*/ 10 w 10"/>
                  <a:gd name="T24" fmla="*/ 8 h 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0" h="8">
                    <a:moveTo>
                      <a:pt x="10" y="5"/>
                    </a:moveTo>
                    <a:lnTo>
                      <a:pt x="8" y="2"/>
                    </a:lnTo>
                    <a:lnTo>
                      <a:pt x="7" y="8"/>
                    </a:lnTo>
                    <a:lnTo>
                      <a:pt x="0" y="7"/>
                    </a:lnTo>
                    <a:lnTo>
                      <a:pt x="2" y="0"/>
                    </a:lnTo>
                    <a:lnTo>
                      <a:pt x="5" y="0"/>
                    </a:lnTo>
                    <a:lnTo>
                      <a:pt x="10" y="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396" name="Freeform 2650"/>
              <p:cNvSpPr>
                <a:spLocks/>
              </p:cNvSpPr>
              <p:nvPr/>
            </p:nvSpPr>
            <p:spPr bwMode="auto">
              <a:xfrm>
                <a:off x="2082" y="1153"/>
                <a:ext cx="5" cy="5"/>
              </a:xfrm>
              <a:custGeom>
                <a:avLst/>
                <a:gdLst>
                  <a:gd name="T0" fmla="*/ 2 w 5"/>
                  <a:gd name="T1" fmla="*/ 0 h 5"/>
                  <a:gd name="T2" fmla="*/ 0 w 5"/>
                  <a:gd name="T3" fmla="*/ 0 h 5"/>
                  <a:gd name="T4" fmla="*/ 5 w 5"/>
                  <a:gd name="T5" fmla="*/ 5 h 5"/>
                  <a:gd name="T6" fmla="*/ 2 w 5"/>
                  <a:gd name="T7" fmla="*/ 0 h 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5"/>
                  <a:gd name="T14" fmla="*/ 5 w 5"/>
                  <a:gd name="T15" fmla="*/ 5 h 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5">
                    <a:moveTo>
                      <a:pt x="2" y="0"/>
                    </a:moveTo>
                    <a:lnTo>
                      <a:pt x="0" y="0"/>
                    </a:lnTo>
                    <a:lnTo>
                      <a:pt x="5" y="5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397" name="Freeform 2651"/>
              <p:cNvSpPr>
                <a:spLocks/>
              </p:cNvSpPr>
              <p:nvPr/>
            </p:nvSpPr>
            <p:spPr bwMode="auto">
              <a:xfrm>
                <a:off x="2077" y="1161"/>
                <a:ext cx="47" cy="147"/>
              </a:xfrm>
              <a:custGeom>
                <a:avLst/>
                <a:gdLst>
                  <a:gd name="T0" fmla="*/ 7 w 47"/>
                  <a:gd name="T1" fmla="*/ 0 h 147"/>
                  <a:gd name="T2" fmla="*/ 0 w 47"/>
                  <a:gd name="T3" fmla="*/ 2 h 147"/>
                  <a:gd name="T4" fmla="*/ 40 w 47"/>
                  <a:gd name="T5" fmla="*/ 147 h 147"/>
                  <a:gd name="T6" fmla="*/ 47 w 47"/>
                  <a:gd name="T7" fmla="*/ 145 h 147"/>
                  <a:gd name="T8" fmla="*/ 7 w 47"/>
                  <a:gd name="T9" fmla="*/ 0 h 14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7"/>
                  <a:gd name="T16" fmla="*/ 0 h 147"/>
                  <a:gd name="T17" fmla="*/ 47 w 47"/>
                  <a:gd name="T18" fmla="*/ 147 h 14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7" h="147">
                    <a:moveTo>
                      <a:pt x="7" y="0"/>
                    </a:moveTo>
                    <a:lnTo>
                      <a:pt x="0" y="2"/>
                    </a:lnTo>
                    <a:lnTo>
                      <a:pt x="40" y="147"/>
                    </a:lnTo>
                    <a:lnTo>
                      <a:pt x="47" y="145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398" name="Freeform 2652"/>
              <p:cNvSpPr>
                <a:spLocks/>
              </p:cNvSpPr>
              <p:nvPr/>
            </p:nvSpPr>
            <p:spPr bwMode="auto">
              <a:xfrm>
                <a:off x="2077" y="1160"/>
                <a:ext cx="7" cy="3"/>
              </a:xfrm>
              <a:custGeom>
                <a:avLst/>
                <a:gdLst>
                  <a:gd name="T0" fmla="*/ 0 w 7"/>
                  <a:gd name="T1" fmla="*/ 0 h 3"/>
                  <a:gd name="T2" fmla="*/ 0 w 7"/>
                  <a:gd name="T3" fmla="*/ 1 h 3"/>
                  <a:gd name="T4" fmla="*/ 0 w 7"/>
                  <a:gd name="T5" fmla="*/ 3 h 3"/>
                  <a:gd name="T6" fmla="*/ 7 w 7"/>
                  <a:gd name="T7" fmla="*/ 1 h 3"/>
                  <a:gd name="T8" fmla="*/ 0 w 7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3"/>
                  <a:gd name="T17" fmla="*/ 7 w 7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3">
                    <a:moveTo>
                      <a:pt x="0" y="0"/>
                    </a:moveTo>
                    <a:lnTo>
                      <a:pt x="0" y="1"/>
                    </a:lnTo>
                    <a:lnTo>
                      <a:pt x="0" y="3"/>
                    </a:lnTo>
                    <a:lnTo>
                      <a:pt x="7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399" name="Freeform 2653"/>
              <p:cNvSpPr>
                <a:spLocks/>
              </p:cNvSpPr>
              <p:nvPr/>
            </p:nvSpPr>
            <p:spPr bwMode="auto">
              <a:xfrm>
                <a:off x="2114" y="1304"/>
                <a:ext cx="8" cy="7"/>
              </a:xfrm>
              <a:custGeom>
                <a:avLst/>
                <a:gdLst>
                  <a:gd name="T0" fmla="*/ 8 w 8"/>
                  <a:gd name="T1" fmla="*/ 5 h 7"/>
                  <a:gd name="T2" fmla="*/ 5 w 8"/>
                  <a:gd name="T3" fmla="*/ 0 h 7"/>
                  <a:gd name="T4" fmla="*/ 0 w 8"/>
                  <a:gd name="T5" fmla="*/ 2 h 7"/>
                  <a:gd name="T6" fmla="*/ 3 w 8"/>
                  <a:gd name="T7" fmla="*/ 7 h 7"/>
                  <a:gd name="T8" fmla="*/ 8 w 8"/>
                  <a:gd name="T9" fmla="*/ 5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"/>
                  <a:gd name="T16" fmla="*/ 0 h 7"/>
                  <a:gd name="T17" fmla="*/ 8 w 8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" h="7">
                    <a:moveTo>
                      <a:pt x="8" y="5"/>
                    </a:moveTo>
                    <a:lnTo>
                      <a:pt x="5" y="0"/>
                    </a:lnTo>
                    <a:lnTo>
                      <a:pt x="0" y="2"/>
                    </a:lnTo>
                    <a:lnTo>
                      <a:pt x="3" y="7"/>
                    </a:lnTo>
                    <a:lnTo>
                      <a:pt x="8" y="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400" name="Freeform 2654"/>
              <p:cNvSpPr>
                <a:spLocks/>
              </p:cNvSpPr>
              <p:nvPr/>
            </p:nvSpPr>
            <p:spPr bwMode="auto">
              <a:xfrm>
                <a:off x="2117" y="1304"/>
                <a:ext cx="7" cy="5"/>
              </a:xfrm>
              <a:custGeom>
                <a:avLst/>
                <a:gdLst>
                  <a:gd name="T0" fmla="*/ 7 w 7"/>
                  <a:gd name="T1" fmla="*/ 2 h 5"/>
                  <a:gd name="T2" fmla="*/ 7 w 7"/>
                  <a:gd name="T3" fmla="*/ 5 h 5"/>
                  <a:gd name="T4" fmla="*/ 5 w 7"/>
                  <a:gd name="T5" fmla="*/ 5 h 5"/>
                  <a:gd name="T6" fmla="*/ 2 w 7"/>
                  <a:gd name="T7" fmla="*/ 0 h 5"/>
                  <a:gd name="T8" fmla="*/ 0 w 7"/>
                  <a:gd name="T9" fmla="*/ 4 h 5"/>
                  <a:gd name="T10" fmla="*/ 7 w 7"/>
                  <a:gd name="T11" fmla="*/ 2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"/>
                  <a:gd name="T19" fmla="*/ 0 h 5"/>
                  <a:gd name="T20" fmla="*/ 7 w 7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" h="5">
                    <a:moveTo>
                      <a:pt x="7" y="2"/>
                    </a:moveTo>
                    <a:lnTo>
                      <a:pt x="7" y="5"/>
                    </a:lnTo>
                    <a:lnTo>
                      <a:pt x="5" y="5"/>
                    </a:lnTo>
                    <a:lnTo>
                      <a:pt x="2" y="0"/>
                    </a:lnTo>
                    <a:lnTo>
                      <a:pt x="0" y="4"/>
                    </a:lnTo>
                    <a:lnTo>
                      <a:pt x="7" y="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401" name="Freeform 2655"/>
              <p:cNvSpPr>
                <a:spLocks/>
              </p:cNvSpPr>
              <p:nvPr/>
            </p:nvSpPr>
            <p:spPr bwMode="auto">
              <a:xfrm>
                <a:off x="2072" y="1160"/>
                <a:ext cx="45" cy="149"/>
              </a:xfrm>
              <a:custGeom>
                <a:avLst/>
                <a:gdLst>
                  <a:gd name="T0" fmla="*/ 40 w 45"/>
                  <a:gd name="T1" fmla="*/ 149 h 149"/>
                  <a:gd name="T2" fmla="*/ 45 w 45"/>
                  <a:gd name="T3" fmla="*/ 146 h 149"/>
                  <a:gd name="T4" fmla="*/ 5 w 45"/>
                  <a:gd name="T5" fmla="*/ 0 h 149"/>
                  <a:gd name="T6" fmla="*/ 0 w 45"/>
                  <a:gd name="T7" fmla="*/ 3 h 149"/>
                  <a:gd name="T8" fmla="*/ 40 w 45"/>
                  <a:gd name="T9" fmla="*/ 149 h 14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5"/>
                  <a:gd name="T16" fmla="*/ 0 h 149"/>
                  <a:gd name="T17" fmla="*/ 45 w 45"/>
                  <a:gd name="T18" fmla="*/ 149 h 14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5" h="149">
                    <a:moveTo>
                      <a:pt x="40" y="149"/>
                    </a:moveTo>
                    <a:lnTo>
                      <a:pt x="45" y="146"/>
                    </a:lnTo>
                    <a:lnTo>
                      <a:pt x="5" y="0"/>
                    </a:lnTo>
                    <a:lnTo>
                      <a:pt x="0" y="3"/>
                    </a:lnTo>
                    <a:lnTo>
                      <a:pt x="40" y="14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402" name="Freeform 2656"/>
              <p:cNvSpPr>
                <a:spLocks/>
              </p:cNvSpPr>
              <p:nvPr/>
            </p:nvSpPr>
            <p:spPr bwMode="auto">
              <a:xfrm>
                <a:off x="2112" y="1306"/>
                <a:ext cx="5" cy="7"/>
              </a:xfrm>
              <a:custGeom>
                <a:avLst/>
                <a:gdLst>
                  <a:gd name="T0" fmla="*/ 5 w 5"/>
                  <a:gd name="T1" fmla="*/ 5 h 7"/>
                  <a:gd name="T2" fmla="*/ 0 w 5"/>
                  <a:gd name="T3" fmla="*/ 7 h 7"/>
                  <a:gd name="T4" fmla="*/ 0 w 5"/>
                  <a:gd name="T5" fmla="*/ 3 h 7"/>
                  <a:gd name="T6" fmla="*/ 5 w 5"/>
                  <a:gd name="T7" fmla="*/ 0 h 7"/>
                  <a:gd name="T8" fmla="*/ 2 w 5"/>
                  <a:gd name="T9" fmla="*/ 0 h 7"/>
                  <a:gd name="T10" fmla="*/ 5 w 5"/>
                  <a:gd name="T11" fmla="*/ 5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7"/>
                  <a:gd name="T20" fmla="*/ 5 w 5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7">
                    <a:moveTo>
                      <a:pt x="5" y="5"/>
                    </a:moveTo>
                    <a:lnTo>
                      <a:pt x="0" y="7"/>
                    </a:lnTo>
                    <a:lnTo>
                      <a:pt x="0" y="3"/>
                    </a:lnTo>
                    <a:lnTo>
                      <a:pt x="5" y="0"/>
                    </a:lnTo>
                    <a:lnTo>
                      <a:pt x="2" y="0"/>
                    </a:lnTo>
                    <a:lnTo>
                      <a:pt x="5" y="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403" name="Freeform 2657"/>
              <p:cNvSpPr>
                <a:spLocks/>
              </p:cNvSpPr>
              <p:nvPr/>
            </p:nvSpPr>
            <p:spPr bwMode="auto">
              <a:xfrm>
                <a:off x="2072" y="1145"/>
                <a:ext cx="13" cy="16"/>
              </a:xfrm>
              <a:custGeom>
                <a:avLst/>
                <a:gdLst>
                  <a:gd name="T0" fmla="*/ 0 w 13"/>
                  <a:gd name="T1" fmla="*/ 16 h 16"/>
                  <a:gd name="T2" fmla="*/ 0 w 13"/>
                  <a:gd name="T3" fmla="*/ 8 h 16"/>
                  <a:gd name="T4" fmla="*/ 2 w 13"/>
                  <a:gd name="T5" fmla="*/ 5 h 16"/>
                  <a:gd name="T6" fmla="*/ 12 w 13"/>
                  <a:gd name="T7" fmla="*/ 0 h 16"/>
                  <a:gd name="T8" fmla="*/ 13 w 13"/>
                  <a:gd name="T9" fmla="*/ 6 h 16"/>
                  <a:gd name="T10" fmla="*/ 7 w 13"/>
                  <a:gd name="T11" fmla="*/ 10 h 16"/>
                  <a:gd name="T12" fmla="*/ 5 w 13"/>
                  <a:gd name="T13" fmla="*/ 11 h 16"/>
                  <a:gd name="T14" fmla="*/ 7 w 13"/>
                  <a:gd name="T15" fmla="*/ 16 h 16"/>
                  <a:gd name="T16" fmla="*/ 0 w 13"/>
                  <a:gd name="T17" fmla="*/ 16 h 1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3"/>
                  <a:gd name="T28" fmla="*/ 0 h 16"/>
                  <a:gd name="T29" fmla="*/ 13 w 13"/>
                  <a:gd name="T30" fmla="*/ 16 h 1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3" h="16">
                    <a:moveTo>
                      <a:pt x="0" y="16"/>
                    </a:moveTo>
                    <a:lnTo>
                      <a:pt x="0" y="8"/>
                    </a:lnTo>
                    <a:lnTo>
                      <a:pt x="2" y="5"/>
                    </a:lnTo>
                    <a:lnTo>
                      <a:pt x="12" y="0"/>
                    </a:lnTo>
                    <a:lnTo>
                      <a:pt x="13" y="6"/>
                    </a:lnTo>
                    <a:lnTo>
                      <a:pt x="7" y="10"/>
                    </a:lnTo>
                    <a:lnTo>
                      <a:pt x="5" y="11"/>
                    </a:lnTo>
                    <a:lnTo>
                      <a:pt x="7" y="16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404" name="Freeform 2658"/>
              <p:cNvSpPr>
                <a:spLocks/>
              </p:cNvSpPr>
              <p:nvPr/>
            </p:nvSpPr>
            <p:spPr bwMode="auto">
              <a:xfrm>
                <a:off x="2072" y="1160"/>
                <a:ext cx="7" cy="3"/>
              </a:xfrm>
              <a:custGeom>
                <a:avLst/>
                <a:gdLst>
                  <a:gd name="T0" fmla="*/ 0 w 7"/>
                  <a:gd name="T1" fmla="*/ 3 h 3"/>
                  <a:gd name="T2" fmla="*/ 0 w 7"/>
                  <a:gd name="T3" fmla="*/ 1 h 3"/>
                  <a:gd name="T4" fmla="*/ 7 w 7"/>
                  <a:gd name="T5" fmla="*/ 1 h 3"/>
                  <a:gd name="T6" fmla="*/ 5 w 7"/>
                  <a:gd name="T7" fmla="*/ 0 h 3"/>
                  <a:gd name="T8" fmla="*/ 0 w 7"/>
                  <a:gd name="T9" fmla="*/ 3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3"/>
                  <a:gd name="T17" fmla="*/ 7 w 7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3">
                    <a:moveTo>
                      <a:pt x="0" y="3"/>
                    </a:moveTo>
                    <a:lnTo>
                      <a:pt x="0" y="1"/>
                    </a:lnTo>
                    <a:lnTo>
                      <a:pt x="7" y="1"/>
                    </a:lnTo>
                    <a:lnTo>
                      <a:pt x="5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405" name="Freeform 2659"/>
              <p:cNvSpPr>
                <a:spLocks/>
              </p:cNvSpPr>
              <p:nvPr/>
            </p:nvSpPr>
            <p:spPr bwMode="auto">
              <a:xfrm>
                <a:off x="2084" y="1120"/>
                <a:ext cx="100" cy="31"/>
              </a:xfrm>
              <a:custGeom>
                <a:avLst/>
                <a:gdLst>
                  <a:gd name="T0" fmla="*/ 0 w 100"/>
                  <a:gd name="T1" fmla="*/ 25 h 31"/>
                  <a:gd name="T2" fmla="*/ 98 w 100"/>
                  <a:gd name="T3" fmla="*/ 0 h 31"/>
                  <a:gd name="T4" fmla="*/ 100 w 100"/>
                  <a:gd name="T5" fmla="*/ 6 h 31"/>
                  <a:gd name="T6" fmla="*/ 1 w 100"/>
                  <a:gd name="T7" fmla="*/ 31 h 31"/>
                  <a:gd name="T8" fmla="*/ 0 w 100"/>
                  <a:gd name="T9" fmla="*/ 25 h 3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0"/>
                  <a:gd name="T16" fmla="*/ 0 h 31"/>
                  <a:gd name="T17" fmla="*/ 100 w 100"/>
                  <a:gd name="T18" fmla="*/ 31 h 3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0" h="31">
                    <a:moveTo>
                      <a:pt x="0" y="25"/>
                    </a:moveTo>
                    <a:lnTo>
                      <a:pt x="98" y="0"/>
                    </a:lnTo>
                    <a:lnTo>
                      <a:pt x="100" y="6"/>
                    </a:lnTo>
                    <a:lnTo>
                      <a:pt x="1" y="31"/>
                    </a:lnTo>
                    <a:lnTo>
                      <a:pt x="0" y="2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406" name="Freeform 2660"/>
              <p:cNvSpPr>
                <a:spLocks/>
              </p:cNvSpPr>
              <p:nvPr/>
            </p:nvSpPr>
            <p:spPr bwMode="auto">
              <a:xfrm>
                <a:off x="2084" y="1145"/>
                <a:ext cx="1" cy="6"/>
              </a:xfrm>
              <a:custGeom>
                <a:avLst/>
                <a:gdLst>
                  <a:gd name="T0" fmla="*/ 0 w 1"/>
                  <a:gd name="T1" fmla="*/ 0 h 6"/>
                  <a:gd name="T2" fmla="*/ 1 w 1"/>
                  <a:gd name="T3" fmla="*/ 6 h 6"/>
                  <a:gd name="T4" fmla="*/ 0 w 1"/>
                  <a:gd name="T5" fmla="*/ 0 h 6"/>
                  <a:gd name="T6" fmla="*/ 0 60000 65536"/>
                  <a:gd name="T7" fmla="*/ 0 60000 65536"/>
                  <a:gd name="T8" fmla="*/ 0 60000 65536"/>
                  <a:gd name="T9" fmla="*/ 0 w 1"/>
                  <a:gd name="T10" fmla="*/ 0 h 6"/>
                  <a:gd name="T11" fmla="*/ 1 w 1"/>
                  <a:gd name="T12" fmla="*/ 6 h 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" h="6">
                    <a:moveTo>
                      <a:pt x="0" y="0"/>
                    </a:moveTo>
                    <a:lnTo>
                      <a:pt x="1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407" name="Freeform 2661"/>
              <p:cNvSpPr>
                <a:spLocks/>
              </p:cNvSpPr>
              <p:nvPr/>
            </p:nvSpPr>
            <p:spPr bwMode="auto">
              <a:xfrm>
                <a:off x="2179" y="1120"/>
                <a:ext cx="6" cy="6"/>
              </a:xfrm>
              <a:custGeom>
                <a:avLst/>
                <a:gdLst>
                  <a:gd name="T0" fmla="*/ 3 w 6"/>
                  <a:gd name="T1" fmla="*/ 0 h 6"/>
                  <a:gd name="T2" fmla="*/ 5 w 6"/>
                  <a:gd name="T3" fmla="*/ 0 h 6"/>
                  <a:gd name="T4" fmla="*/ 6 w 6"/>
                  <a:gd name="T5" fmla="*/ 3 h 6"/>
                  <a:gd name="T6" fmla="*/ 0 w 6"/>
                  <a:gd name="T7" fmla="*/ 5 h 6"/>
                  <a:gd name="T8" fmla="*/ 5 w 6"/>
                  <a:gd name="T9" fmla="*/ 6 h 6"/>
                  <a:gd name="T10" fmla="*/ 3 w 6"/>
                  <a:gd name="T11" fmla="*/ 0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6"/>
                  <a:gd name="T20" fmla="*/ 6 w 6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6">
                    <a:moveTo>
                      <a:pt x="3" y="0"/>
                    </a:moveTo>
                    <a:lnTo>
                      <a:pt x="5" y="0"/>
                    </a:lnTo>
                    <a:lnTo>
                      <a:pt x="6" y="3"/>
                    </a:lnTo>
                    <a:lnTo>
                      <a:pt x="0" y="5"/>
                    </a:lnTo>
                    <a:lnTo>
                      <a:pt x="5" y="6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408" name="Freeform 2662"/>
              <p:cNvSpPr>
                <a:spLocks/>
              </p:cNvSpPr>
              <p:nvPr/>
            </p:nvSpPr>
            <p:spPr bwMode="auto">
              <a:xfrm>
                <a:off x="563" y="1176"/>
                <a:ext cx="1536" cy="568"/>
              </a:xfrm>
              <a:custGeom>
                <a:avLst/>
                <a:gdLst>
                  <a:gd name="T0" fmla="*/ 1133 w 1536"/>
                  <a:gd name="T1" fmla="*/ 100 h 568"/>
                  <a:gd name="T2" fmla="*/ 1198 w 1536"/>
                  <a:gd name="T3" fmla="*/ 82 h 568"/>
                  <a:gd name="T4" fmla="*/ 1211 w 1536"/>
                  <a:gd name="T5" fmla="*/ 130 h 568"/>
                  <a:gd name="T6" fmla="*/ 1299 w 1536"/>
                  <a:gd name="T7" fmla="*/ 107 h 568"/>
                  <a:gd name="T8" fmla="*/ 1286 w 1536"/>
                  <a:gd name="T9" fmla="*/ 59 h 568"/>
                  <a:gd name="T10" fmla="*/ 1351 w 1536"/>
                  <a:gd name="T11" fmla="*/ 42 h 568"/>
                  <a:gd name="T12" fmla="*/ 1364 w 1536"/>
                  <a:gd name="T13" fmla="*/ 89 h 568"/>
                  <a:gd name="T14" fmla="*/ 1453 w 1536"/>
                  <a:gd name="T15" fmla="*/ 65 h 568"/>
                  <a:gd name="T16" fmla="*/ 1439 w 1536"/>
                  <a:gd name="T17" fmla="*/ 19 h 568"/>
                  <a:gd name="T18" fmla="*/ 1504 w 1536"/>
                  <a:gd name="T19" fmla="*/ 0 h 568"/>
                  <a:gd name="T20" fmla="*/ 1536 w 1536"/>
                  <a:gd name="T21" fmla="*/ 113 h 568"/>
                  <a:gd name="T22" fmla="*/ 1469 w 1536"/>
                  <a:gd name="T23" fmla="*/ 130 h 568"/>
                  <a:gd name="T24" fmla="*/ 1483 w 1536"/>
                  <a:gd name="T25" fmla="*/ 178 h 568"/>
                  <a:gd name="T26" fmla="*/ 1394 w 1536"/>
                  <a:gd name="T27" fmla="*/ 202 h 568"/>
                  <a:gd name="T28" fmla="*/ 1383 w 1536"/>
                  <a:gd name="T29" fmla="*/ 155 h 568"/>
                  <a:gd name="T30" fmla="*/ 390 w 1536"/>
                  <a:gd name="T31" fmla="*/ 420 h 568"/>
                  <a:gd name="T32" fmla="*/ 401 w 1536"/>
                  <a:gd name="T33" fmla="*/ 468 h 568"/>
                  <a:gd name="T34" fmla="*/ 336 w 1536"/>
                  <a:gd name="T35" fmla="*/ 485 h 568"/>
                  <a:gd name="T36" fmla="*/ 323 w 1536"/>
                  <a:gd name="T37" fmla="*/ 438 h 568"/>
                  <a:gd name="T38" fmla="*/ 236 w 1536"/>
                  <a:gd name="T39" fmla="*/ 462 h 568"/>
                  <a:gd name="T40" fmla="*/ 248 w 1536"/>
                  <a:gd name="T41" fmla="*/ 508 h 568"/>
                  <a:gd name="T42" fmla="*/ 183 w 1536"/>
                  <a:gd name="T43" fmla="*/ 527 h 568"/>
                  <a:gd name="T44" fmla="*/ 170 w 1536"/>
                  <a:gd name="T45" fmla="*/ 478 h 568"/>
                  <a:gd name="T46" fmla="*/ 83 w 1536"/>
                  <a:gd name="T47" fmla="*/ 502 h 568"/>
                  <a:gd name="T48" fmla="*/ 95 w 1536"/>
                  <a:gd name="T49" fmla="*/ 550 h 568"/>
                  <a:gd name="T50" fmla="*/ 30 w 1536"/>
                  <a:gd name="T51" fmla="*/ 568 h 568"/>
                  <a:gd name="T52" fmla="*/ 0 w 1536"/>
                  <a:gd name="T53" fmla="*/ 455 h 568"/>
                  <a:gd name="T54" fmla="*/ 1146 w 1536"/>
                  <a:gd name="T55" fmla="*/ 147 h 568"/>
                  <a:gd name="T56" fmla="*/ 1133 w 1536"/>
                  <a:gd name="T57" fmla="*/ 100 h 568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w 1536"/>
                  <a:gd name="T88" fmla="*/ 0 h 568"/>
                  <a:gd name="T89" fmla="*/ 1536 w 1536"/>
                  <a:gd name="T90" fmla="*/ 568 h 568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T87" t="T88" r="T89" b="T90"/>
                <a:pathLst>
                  <a:path w="1536" h="568">
                    <a:moveTo>
                      <a:pt x="1133" y="100"/>
                    </a:moveTo>
                    <a:lnTo>
                      <a:pt x="1198" y="82"/>
                    </a:lnTo>
                    <a:lnTo>
                      <a:pt x="1211" y="130"/>
                    </a:lnTo>
                    <a:lnTo>
                      <a:pt x="1299" y="107"/>
                    </a:lnTo>
                    <a:lnTo>
                      <a:pt x="1286" y="59"/>
                    </a:lnTo>
                    <a:lnTo>
                      <a:pt x="1351" y="42"/>
                    </a:lnTo>
                    <a:lnTo>
                      <a:pt x="1364" y="89"/>
                    </a:lnTo>
                    <a:lnTo>
                      <a:pt x="1453" y="65"/>
                    </a:lnTo>
                    <a:lnTo>
                      <a:pt x="1439" y="19"/>
                    </a:lnTo>
                    <a:lnTo>
                      <a:pt x="1504" y="0"/>
                    </a:lnTo>
                    <a:lnTo>
                      <a:pt x="1536" y="113"/>
                    </a:lnTo>
                    <a:lnTo>
                      <a:pt x="1469" y="130"/>
                    </a:lnTo>
                    <a:lnTo>
                      <a:pt x="1483" y="178"/>
                    </a:lnTo>
                    <a:lnTo>
                      <a:pt x="1394" y="202"/>
                    </a:lnTo>
                    <a:lnTo>
                      <a:pt x="1383" y="155"/>
                    </a:lnTo>
                    <a:lnTo>
                      <a:pt x="390" y="420"/>
                    </a:lnTo>
                    <a:lnTo>
                      <a:pt x="401" y="468"/>
                    </a:lnTo>
                    <a:lnTo>
                      <a:pt x="336" y="485"/>
                    </a:lnTo>
                    <a:lnTo>
                      <a:pt x="323" y="438"/>
                    </a:lnTo>
                    <a:lnTo>
                      <a:pt x="236" y="462"/>
                    </a:lnTo>
                    <a:lnTo>
                      <a:pt x="248" y="508"/>
                    </a:lnTo>
                    <a:lnTo>
                      <a:pt x="183" y="527"/>
                    </a:lnTo>
                    <a:lnTo>
                      <a:pt x="170" y="478"/>
                    </a:lnTo>
                    <a:lnTo>
                      <a:pt x="83" y="502"/>
                    </a:lnTo>
                    <a:lnTo>
                      <a:pt x="95" y="550"/>
                    </a:lnTo>
                    <a:lnTo>
                      <a:pt x="30" y="568"/>
                    </a:lnTo>
                    <a:lnTo>
                      <a:pt x="0" y="455"/>
                    </a:lnTo>
                    <a:lnTo>
                      <a:pt x="1146" y="147"/>
                    </a:lnTo>
                    <a:lnTo>
                      <a:pt x="1133" y="100"/>
                    </a:lnTo>
                    <a:close/>
                  </a:path>
                </a:pathLst>
              </a:custGeom>
              <a:solidFill>
                <a:srgbClr val="AD151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409" name="Freeform 2663"/>
              <p:cNvSpPr>
                <a:spLocks/>
              </p:cNvSpPr>
              <p:nvPr/>
            </p:nvSpPr>
            <p:spPr bwMode="auto">
              <a:xfrm>
                <a:off x="1696" y="1255"/>
                <a:ext cx="66" cy="25"/>
              </a:xfrm>
              <a:custGeom>
                <a:avLst/>
                <a:gdLst>
                  <a:gd name="T0" fmla="*/ 0 w 66"/>
                  <a:gd name="T1" fmla="*/ 18 h 25"/>
                  <a:gd name="T2" fmla="*/ 1 w 66"/>
                  <a:gd name="T3" fmla="*/ 25 h 25"/>
                  <a:gd name="T4" fmla="*/ 66 w 66"/>
                  <a:gd name="T5" fmla="*/ 6 h 25"/>
                  <a:gd name="T6" fmla="*/ 65 w 66"/>
                  <a:gd name="T7" fmla="*/ 0 h 25"/>
                  <a:gd name="T8" fmla="*/ 0 w 66"/>
                  <a:gd name="T9" fmla="*/ 18 h 2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6"/>
                  <a:gd name="T16" fmla="*/ 0 h 25"/>
                  <a:gd name="T17" fmla="*/ 66 w 66"/>
                  <a:gd name="T18" fmla="*/ 25 h 2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6" h="25">
                    <a:moveTo>
                      <a:pt x="0" y="18"/>
                    </a:moveTo>
                    <a:lnTo>
                      <a:pt x="1" y="25"/>
                    </a:lnTo>
                    <a:lnTo>
                      <a:pt x="66" y="6"/>
                    </a:lnTo>
                    <a:lnTo>
                      <a:pt x="65" y="0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410" name="Freeform 2664"/>
              <p:cNvSpPr>
                <a:spLocks/>
              </p:cNvSpPr>
              <p:nvPr/>
            </p:nvSpPr>
            <p:spPr bwMode="auto">
              <a:xfrm>
                <a:off x="1757" y="1258"/>
                <a:ext cx="20" cy="50"/>
              </a:xfrm>
              <a:custGeom>
                <a:avLst/>
                <a:gdLst>
                  <a:gd name="T0" fmla="*/ 7 w 20"/>
                  <a:gd name="T1" fmla="*/ 0 h 50"/>
                  <a:gd name="T2" fmla="*/ 0 w 20"/>
                  <a:gd name="T3" fmla="*/ 2 h 50"/>
                  <a:gd name="T4" fmla="*/ 14 w 20"/>
                  <a:gd name="T5" fmla="*/ 50 h 50"/>
                  <a:gd name="T6" fmla="*/ 20 w 20"/>
                  <a:gd name="T7" fmla="*/ 48 h 50"/>
                  <a:gd name="T8" fmla="*/ 7 w 20"/>
                  <a:gd name="T9" fmla="*/ 0 h 5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0"/>
                  <a:gd name="T16" fmla="*/ 0 h 50"/>
                  <a:gd name="T17" fmla="*/ 20 w 20"/>
                  <a:gd name="T18" fmla="*/ 50 h 5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0" h="50">
                    <a:moveTo>
                      <a:pt x="7" y="0"/>
                    </a:moveTo>
                    <a:lnTo>
                      <a:pt x="0" y="2"/>
                    </a:lnTo>
                    <a:lnTo>
                      <a:pt x="14" y="50"/>
                    </a:lnTo>
                    <a:lnTo>
                      <a:pt x="20" y="48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411" name="Freeform 2665"/>
              <p:cNvSpPr>
                <a:spLocks/>
              </p:cNvSpPr>
              <p:nvPr/>
            </p:nvSpPr>
            <p:spPr bwMode="auto">
              <a:xfrm>
                <a:off x="1757" y="1255"/>
                <a:ext cx="7" cy="6"/>
              </a:xfrm>
              <a:custGeom>
                <a:avLst/>
                <a:gdLst>
                  <a:gd name="T0" fmla="*/ 4 w 7"/>
                  <a:gd name="T1" fmla="*/ 0 h 6"/>
                  <a:gd name="T2" fmla="*/ 5 w 7"/>
                  <a:gd name="T3" fmla="*/ 0 h 6"/>
                  <a:gd name="T4" fmla="*/ 7 w 7"/>
                  <a:gd name="T5" fmla="*/ 3 h 6"/>
                  <a:gd name="T6" fmla="*/ 0 w 7"/>
                  <a:gd name="T7" fmla="*/ 5 h 6"/>
                  <a:gd name="T8" fmla="*/ 5 w 7"/>
                  <a:gd name="T9" fmla="*/ 6 h 6"/>
                  <a:gd name="T10" fmla="*/ 4 w 7"/>
                  <a:gd name="T11" fmla="*/ 0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"/>
                  <a:gd name="T19" fmla="*/ 0 h 6"/>
                  <a:gd name="T20" fmla="*/ 7 w 7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" h="6">
                    <a:moveTo>
                      <a:pt x="4" y="0"/>
                    </a:moveTo>
                    <a:lnTo>
                      <a:pt x="5" y="0"/>
                    </a:lnTo>
                    <a:lnTo>
                      <a:pt x="7" y="3"/>
                    </a:lnTo>
                    <a:lnTo>
                      <a:pt x="0" y="5"/>
                    </a:lnTo>
                    <a:lnTo>
                      <a:pt x="5" y="6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412" name="Freeform 2666"/>
              <p:cNvSpPr>
                <a:spLocks/>
              </p:cNvSpPr>
              <p:nvPr/>
            </p:nvSpPr>
            <p:spPr bwMode="auto">
              <a:xfrm>
                <a:off x="1774" y="1280"/>
                <a:ext cx="90" cy="29"/>
              </a:xfrm>
              <a:custGeom>
                <a:avLst/>
                <a:gdLst>
                  <a:gd name="T0" fmla="*/ 0 w 90"/>
                  <a:gd name="T1" fmla="*/ 23 h 29"/>
                  <a:gd name="T2" fmla="*/ 2 w 90"/>
                  <a:gd name="T3" fmla="*/ 29 h 29"/>
                  <a:gd name="T4" fmla="*/ 90 w 90"/>
                  <a:gd name="T5" fmla="*/ 6 h 29"/>
                  <a:gd name="T6" fmla="*/ 88 w 90"/>
                  <a:gd name="T7" fmla="*/ 0 h 29"/>
                  <a:gd name="T8" fmla="*/ 0 w 90"/>
                  <a:gd name="T9" fmla="*/ 23 h 2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0"/>
                  <a:gd name="T16" fmla="*/ 0 h 29"/>
                  <a:gd name="T17" fmla="*/ 90 w 90"/>
                  <a:gd name="T18" fmla="*/ 29 h 2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0" h="29">
                    <a:moveTo>
                      <a:pt x="0" y="23"/>
                    </a:moveTo>
                    <a:lnTo>
                      <a:pt x="2" y="29"/>
                    </a:lnTo>
                    <a:lnTo>
                      <a:pt x="90" y="6"/>
                    </a:lnTo>
                    <a:lnTo>
                      <a:pt x="88" y="0"/>
                    </a:lnTo>
                    <a:lnTo>
                      <a:pt x="0" y="2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413" name="Freeform 2667"/>
              <p:cNvSpPr>
                <a:spLocks/>
              </p:cNvSpPr>
              <p:nvPr/>
            </p:nvSpPr>
            <p:spPr bwMode="auto">
              <a:xfrm>
                <a:off x="1771" y="1303"/>
                <a:ext cx="6" cy="8"/>
              </a:xfrm>
              <a:custGeom>
                <a:avLst/>
                <a:gdLst>
                  <a:gd name="T0" fmla="*/ 0 w 6"/>
                  <a:gd name="T1" fmla="*/ 5 h 8"/>
                  <a:gd name="T2" fmla="*/ 0 w 6"/>
                  <a:gd name="T3" fmla="*/ 8 h 8"/>
                  <a:gd name="T4" fmla="*/ 5 w 6"/>
                  <a:gd name="T5" fmla="*/ 6 h 8"/>
                  <a:gd name="T6" fmla="*/ 3 w 6"/>
                  <a:gd name="T7" fmla="*/ 0 h 8"/>
                  <a:gd name="T8" fmla="*/ 6 w 6"/>
                  <a:gd name="T9" fmla="*/ 3 h 8"/>
                  <a:gd name="T10" fmla="*/ 0 w 6"/>
                  <a:gd name="T11" fmla="*/ 5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8"/>
                  <a:gd name="T20" fmla="*/ 6 w 6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8">
                    <a:moveTo>
                      <a:pt x="0" y="5"/>
                    </a:moveTo>
                    <a:lnTo>
                      <a:pt x="0" y="8"/>
                    </a:lnTo>
                    <a:lnTo>
                      <a:pt x="5" y="6"/>
                    </a:lnTo>
                    <a:lnTo>
                      <a:pt x="3" y="0"/>
                    </a:lnTo>
                    <a:lnTo>
                      <a:pt x="6" y="3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414" name="Freeform 2668"/>
              <p:cNvSpPr>
                <a:spLocks/>
              </p:cNvSpPr>
              <p:nvPr/>
            </p:nvSpPr>
            <p:spPr bwMode="auto">
              <a:xfrm>
                <a:off x="1846" y="1233"/>
                <a:ext cx="18" cy="51"/>
              </a:xfrm>
              <a:custGeom>
                <a:avLst/>
                <a:gdLst>
                  <a:gd name="T0" fmla="*/ 13 w 18"/>
                  <a:gd name="T1" fmla="*/ 51 h 51"/>
                  <a:gd name="T2" fmla="*/ 18 w 18"/>
                  <a:gd name="T3" fmla="*/ 48 h 51"/>
                  <a:gd name="T4" fmla="*/ 5 w 18"/>
                  <a:gd name="T5" fmla="*/ 0 h 51"/>
                  <a:gd name="T6" fmla="*/ 0 w 18"/>
                  <a:gd name="T7" fmla="*/ 3 h 51"/>
                  <a:gd name="T8" fmla="*/ 13 w 18"/>
                  <a:gd name="T9" fmla="*/ 51 h 5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8"/>
                  <a:gd name="T16" fmla="*/ 0 h 51"/>
                  <a:gd name="T17" fmla="*/ 18 w 18"/>
                  <a:gd name="T18" fmla="*/ 51 h 5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8" h="51">
                    <a:moveTo>
                      <a:pt x="13" y="51"/>
                    </a:moveTo>
                    <a:lnTo>
                      <a:pt x="18" y="48"/>
                    </a:lnTo>
                    <a:lnTo>
                      <a:pt x="5" y="0"/>
                    </a:lnTo>
                    <a:lnTo>
                      <a:pt x="0" y="3"/>
                    </a:lnTo>
                    <a:lnTo>
                      <a:pt x="13" y="5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415" name="Freeform 2669"/>
              <p:cNvSpPr>
                <a:spLocks/>
              </p:cNvSpPr>
              <p:nvPr/>
            </p:nvSpPr>
            <p:spPr bwMode="auto">
              <a:xfrm>
                <a:off x="1859" y="1280"/>
                <a:ext cx="7" cy="6"/>
              </a:xfrm>
              <a:custGeom>
                <a:avLst/>
                <a:gdLst>
                  <a:gd name="T0" fmla="*/ 5 w 7"/>
                  <a:gd name="T1" fmla="*/ 6 h 6"/>
                  <a:gd name="T2" fmla="*/ 7 w 7"/>
                  <a:gd name="T3" fmla="*/ 6 h 6"/>
                  <a:gd name="T4" fmla="*/ 5 w 7"/>
                  <a:gd name="T5" fmla="*/ 1 h 6"/>
                  <a:gd name="T6" fmla="*/ 0 w 7"/>
                  <a:gd name="T7" fmla="*/ 4 h 6"/>
                  <a:gd name="T8" fmla="*/ 3 w 7"/>
                  <a:gd name="T9" fmla="*/ 0 h 6"/>
                  <a:gd name="T10" fmla="*/ 5 w 7"/>
                  <a:gd name="T11" fmla="*/ 6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"/>
                  <a:gd name="T19" fmla="*/ 0 h 6"/>
                  <a:gd name="T20" fmla="*/ 7 w 7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" h="6">
                    <a:moveTo>
                      <a:pt x="5" y="6"/>
                    </a:moveTo>
                    <a:lnTo>
                      <a:pt x="7" y="6"/>
                    </a:lnTo>
                    <a:lnTo>
                      <a:pt x="5" y="1"/>
                    </a:lnTo>
                    <a:lnTo>
                      <a:pt x="0" y="4"/>
                    </a:lnTo>
                    <a:lnTo>
                      <a:pt x="3" y="0"/>
                    </a:lnTo>
                    <a:lnTo>
                      <a:pt x="5" y="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416" name="Freeform 2670"/>
              <p:cNvSpPr>
                <a:spLocks/>
              </p:cNvSpPr>
              <p:nvPr/>
            </p:nvSpPr>
            <p:spPr bwMode="auto">
              <a:xfrm>
                <a:off x="1849" y="1215"/>
                <a:ext cx="67" cy="23"/>
              </a:xfrm>
              <a:custGeom>
                <a:avLst/>
                <a:gdLst>
                  <a:gd name="T0" fmla="*/ 0 w 67"/>
                  <a:gd name="T1" fmla="*/ 16 h 23"/>
                  <a:gd name="T2" fmla="*/ 2 w 67"/>
                  <a:gd name="T3" fmla="*/ 23 h 23"/>
                  <a:gd name="T4" fmla="*/ 67 w 67"/>
                  <a:gd name="T5" fmla="*/ 6 h 23"/>
                  <a:gd name="T6" fmla="*/ 65 w 67"/>
                  <a:gd name="T7" fmla="*/ 0 h 23"/>
                  <a:gd name="T8" fmla="*/ 0 w 67"/>
                  <a:gd name="T9" fmla="*/ 16 h 2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7"/>
                  <a:gd name="T16" fmla="*/ 0 h 23"/>
                  <a:gd name="T17" fmla="*/ 67 w 67"/>
                  <a:gd name="T18" fmla="*/ 23 h 2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7" h="23">
                    <a:moveTo>
                      <a:pt x="0" y="16"/>
                    </a:moveTo>
                    <a:lnTo>
                      <a:pt x="2" y="23"/>
                    </a:lnTo>
                    <a:lnTo>
                      <a:pt x="67" y="6"/>
                    </a:lnTo>
                    <a:lnTo>
                      <a:pt x="65" y="0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417" name="Freeform 2671"/>
              <p:cNvSpPr>
                <a:spLocks/>
              </p:cNvSpPr>
              <p:nvPr/>
            </p:nvSpPr>
            <p:spPr bwMode="auto">
              <a:xfrm>
                <a:off x="1844" y="1231"/>
                <a:ext cx="7" cy="7"/>
              </a:xfrm>
              <a:custGeom>
                <a:avLst/>
                <a:gdLst>
                  <a:gd name="T0" fmla="*/ 2 w 7"/>
                  <a:gd name="T1" fmla="*/ 5 h 7"/>
                  <a:gd name="T2" fmla="*/ 0 w 7"/>
                  <a:gd name="T3" fmla="*/ 2 h 7"/>
                  <a:gd name="T4" fmla="*/ 5 w 7"/>
                  <a:gd name="T5" fmla="*/ 0 h 7"/>
                  <a:gd name="T6" fmla="*/ 7 w 7"/>
                  <a:gd name="T7" fmla="*/ 7 h 7"/>
                  <a:gd name="T8" fmla="*/ 7 w 7"/>
                  <a:gd name="T9" fmla="*/ 2 h 7"/>
                  <a:gd name="T10" fmla="*/ 2 w 7"/>
                  <a:gd name="T11" fmla="*/ 5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"/>
                  <a:gd name="T19" fmla="*/ 0 h 7"/>
                  <a:gd name="T20" fmla="*/ 7 w 7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" h="7">
                    <a:moveTo>
                      <a:pt x="2" y="5"/>
                    </a:moveTo>
                    <a:lnTo>
                      <a:pt x="0" y="2"/>
                    </a:lnTo>
                    <a:lnTo>
                      <a:pt x="5" y="0"/>
                    </a:lnTo>
                    <a:lnTo>
                      <a:pt x="7" y="7"/>
                    </a:lnTo>
                    <a:lnTo>
                      <a:pt x="7" y="2"/>
                    </a:lnTo>
                    <a:lnTo>
                      <a:pt x="2" y="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418" name="Freeform 2672"/>
              <p:cNvSpPr>
                <a:spLocks/>
              </p:cNvSpPr>
              <p:nvPr/>
            </p:nvSpPr>
            <p:spPr bwMode="auto">
              <a:xfrm>
                <a:off x="1911" y="1218"/>
                <a:ext cx="20" cy="48"/>
              </a:xfrm>
              <a:custGeom>
                <a:avLst/>
                <a:gdLst>
                  <a:gd name="T0" fmla="*/ 6 w 20"/>
                  <a:gd name="T1" fmla="*/ 0 h 48"/>
                  <a:gd name="T2" fmla="*/ 0 w 20"/>
                  <a:gd name="T3" fmla="*/ 2 h 48"/>
                  <a:gd name="T4" fmla="*/ 13 w 20"/>
                  <a:gd name="T5" fmla="*/ 48 h 48"/>
                  <a:gd name="T6" fmla="*/ 20 w 20"/>
                  <a:gd name="T7" fmla="*/ 47 h 48"/>
                  <a:gd name="T8" fmla="*/ 6 w 20"/>
                  <a:gd name="T9" fmla="*/ 0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0"/>
                  <a:gd name="T16" fmla="*/ 0 h 48"/>
                  <a:gd name="T17" fmla="*/ 20 w 20"/>
                  <a:gd name="T18" fmla="*/ 48 h 4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0" h="48">
                    <a:moveTo>
                      <a:pt x="6" y="0"/>
                    </a:moveTo>
                    <a:lnTo>
                      <a:pt x="0" y="2"/>
                    </a:lnTo>
                    <a:lnTo>
                      <a:pt x="13" y="48"/>
                    </a:lnTo>
                    <a:lnTo>
                      <a:pt x="20" y="47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419" name="Freeform 2673"/>
              <p:cNvSpPr>
                <a:spLocks/>
              </p:cNvSpPr>
              <p:nvPr/>
            </p:nvSpPr>
            <p:spPr bwMode="auto">
              <a:xfrm>
                <a:off x="1911" y="1215"/>
                <a:ext cx="6" cy="6"/>
              </a:xfrm>
              <a:custGeom>
                <a:avLst/>
                <a:gdLst>
                  <a:gd name="T0" fmla="*/ 3 w 6"/>
                  <a:gd name="T1" fmla="*/ 0 h 6"/>
                  <a:gd name="T2" fmla="*/ 5 w 6"/>
                  <a:gd name="T3" fmla="*/ 0 h 6"/>
                  <a:gd name="T4" fmla="*/ 6 w 6"/>
                  <a:gd name="T5" fmla="*/ 3 h 6"/>
                  <a:gd name="T6" fmla="*/ 0 w 6"/>
                  <a:gd name="T7" fmla="*/ 5 h 6"/>
                  <a:gd name="T8" fmla="*/ 5 w 6"/>
                  <a:gd name="T9" fmla="*/ 6 h 6"/>
                  <a:gd name="T10" fmla="*/ 3 w 6"/>
                  <a:gd name="T11" fmla="*/ 0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6"/>
                  <a:gd name="T20" fmla="*/ 6 w 6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6">
                    <a:moveTo>
                      <a:pt x="3" y="0"/>
                    </a:moveTo>
                    <a:lnTo>
                      <a:pt x="5" y="0"/>
                    </a:lnTo>
                    <a:lnTo>
                      <a:pt x="6" y="3"/>
                    </a:lnTo>
                    <a:lnTo>
                      <a:pt x="0" y="5"/>
                    </a:lnTo>
                    <a:lnTo>
                      <a:pt x="5" y="6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420" name="Freeform 2674"/>
              <p:cNvSpPr>
                <a:spLocks/>
              </p:cNvSpPr>
              <p:nvPr/>
            </p:nvSpPr>
            <p:spPr bwMode="auto">
              <a:xfrm>
                <a:off x="1927" y="1238"/>
                <a:ext cx="90" cy="30"/>
              </a:xfrm>
              <a:custGeom>
                <a:avLst/>
                <a:gdLst>
                  <a:gd name="T0" fmla="*/ 0 w 90"/>
                  <a:gd name="T1" fmla="*/ 23 h 30"/>
                  <a:gd name="T2" fmla="*/ 2 w 90"/>
                  <a:gd name="T3" fmla="*/ 30 h 30"/>
                  <a:gd name="T4" fmla="*/ 90 w 90"/>
                  <a:gd name="T5" fmla="*/ 7 h 30"/>
                  <a:gd name="T6" fmla="*/ 89 w 90"/>
                  <a:gd name="T7" fmla="*/ 0 h 30"/>
                  <a:gd name="T8" fmla="*/ 0 w 90"/>
                  <a:gd name="T9" fmla="*/ 23 h 3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0"/>
                  <a:gd name="T16" fmla="*/ 0 h 30"/>
                  <a:gd name="T17" fmla="*/ 90 w 90"/>
                  <a:gd name="T18" fmla="*/ 30 h 3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0" h="30">
                    <a:moveTo>
                      <a:pt x="0" y="23"/>
                    </a:moveTo>
                    <a:lnTo>
                      <a:pt x="2" y="30"/>
                    </a:lnTo>
                    <a:lnTo>
                      <a:pt x="90" y="7"/>
                    </a:lnTo>
                    <a:lnTo>
                      <a:pt x="89" y="0"/>
                    </a:lnTo>
                    <a:lnTo>
                      <a:pt x="0" y="2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421" name="Freeform 2675"/>
              <p:cNvSpPr>
                <a:spLocks/>
              </p:cNvSpPr>
              <p:nvPr/>
            </p:nvSpPr>
            <p:spPr bwMode="auto">
              <a:xfrm>
                <a:off x="1924" y="1261"/>
                <a:ext cx="7" cy="9"/>
              </a:xfrm>
              <a:custGeom>
                <a:avLst/>
                <a:gdLst>
                  <a:gd name="T0" fmla="*/ 0 w 7"/>
                  <a:gd name="T1" fmla="*/ 5 h 9"/>
                  <a:gd name="T2" fmla="*/ 0 w 7"/>
                  <a:gd name="T3" fmla="*/ 9 h 9"/>
                  <a:gd name="T4" fmla="*/ 5 w 7"/>
                  <a:gd name="T5" fmla="*/ 7 h 9"/>
                  <a:gd name="T6" fmla="*/ 3 w 7"/>
                  <a:gd name="T7" fmla="*/ 0 h 9"/>
                  <a:gd name="T8" fmla="*/ 7 w 7"/>
                  <a:gd name="T9" fmla="*/ 4 h 9"/>
                  <a:gd name="T10" fmla="*/ 0 w 7"/>
                  <a:gd name="T11" fmla="*/ 5 h 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"/>
                  <a:gd name="T19" fmla="*/ 0 h 9"/>
                  <a:gd name="T20" fmla="*/ 7 w 7"/>
                  <a:gd name="T21" fmla="*/ 9 h 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" h="9">
                    <a:moveTo>
                      <a:pt x="0" y="5"/>
                    </a:moveTo>
                    <a:lnTo>
                      <a:pt x="0" y="9"/>
                    </a:lnTo>
                    <a:lnTo>
                      <a:pt x="5" y="7"/>
                    </a:lnTo>
                    <a:lnTo>
                      <a:pt x="3" y="0"/>
                    </a:lnTo>
                    <a:lnTo>
                      <a:pt x="7" y="4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422" name="Freeform 2676"/>
              <p:cNvSpPr>
                <a:spLocks/>
              </p:cNvSpPr>
              <p:nvPr/>
            </p:nvSpPr>
            <p:spPr bwMode="auto">
              <a:xfrm>
                <a:off x="1999" y="1193"/>
                <a:ext cx="18" cy="50"/>
              </a:xfrm>
              <a:custGeom>
                <a:avLst/>
                <a:gdLst>
                  <a:gd name="T0" fmla="*/ 13 w 18"/>
                  <a:gd name="T1" fmla="*/ 50 h 50"/>
                  <a:gd name="T2" fmla="*/ 18 w 18"/>
                  <a:gd name="T3" fmla="*/ 47 h 50"/>
                  <a:gd name="T4" fmla="*/ 5 w 18"/>
                  <a:gd name="T5" fmla="*/ 0 h 50"/>
                  <a:gd name="T6" fmla="*/ 0 w 18"/>
                  <a:gd name="T7" fmla="*/ 3 h 50"/>
                  <a:gd name="T8" fmla="*/ 13 w 18"/>
                  <a:gd name="T9" fmla="*/ 50 h 5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8"/>
                  <a:gd name="T16" fmla="*/ 0 h 50"/>
                  <a:gd name="T17" fmla="*/ 18 w 18"/>
                  <a:gd name="T18" fmla="*/ 50 h 5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8" h="50">
                    <a:moveTo>
                      <a:pt x="13" y="50"/>
                    </a:moveTo>
                    <a:lnTo>
                      <a:pt x="18" y="47"/>
                    </a:lnTo>
                    <a:lnTo>
                      <a:pt x="5" y="0"/>
                    </a:lnTo>
                    <a:lnTo>
                      <a:pt x="0" y="3"/>
                    </a:lnTo>
                    <a:lnTo>
                      <a:pt x="13" y="5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423" name="Freeform 2677"/>
              <p:cNvSpPr>
                <a:spLocks/>
              </p:cNvSpPr>
              <p:nvPr/>
            </p:nvSpPr>
            <p:spPr bwMode="auto">
              <a:xfrm>
                <a:off x="2012" y="1238"/>
                <a:ext cx="7" cy="7"/>
              </a:xfrm>
              <a:custGeom>
                <a:avLst/>
                <a:gdLst>
                  <a:gd name="T0" fmla="*/ 5 w 7"/>
                  <a:gd name="T1" fmla="*/ 7 h 7"/>
                  <a:gd name="T2" fmla="*/ 7 w 7"/>
                  <a:gd name="T3" fmla="*/ 7 h 7"/>
                  <a:gd name="T4" fmla="*/ 5 w 7"/>
                  <a:gd name="T5" fmla="*/ 2 h 7"/>
                  <a:gd name="T6" fmla="*/ 0 w 7"/>
                  <a:gd name="T7" fmla="*/ 5 h 7"/>
                  <a:gd name="T8" fmla="*/ 4 w 7"/>
                  <a:gd name="T9" fmla="*/ 0 h 7"/>
                  <a:gd name="T10" fmla="*/ 5 w 7"/>
                  <a:gd name="T11" fmla="*/ 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"/>
                  <a:gd name="T19" fmla="*/ 0 h 7"/>
                  <a:gd name="T20" fmla="*/ 7 w 7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" h="7">
                    <a:moveTo>
                      <a:pt x="5" y="7"/>
                    </a:moveTo>
                    <a:lnTo>
                      <a:pt x="7" y="7"/>
                    </a:lnTo>
                    <a:lnTo>
                      <a:pt x="5" y="2"/>
                    </a:lnTo>
                    <a:lnTo>
                      <a:pt x="0" y="5"/>
                    </a:lnTo>
                    <a:lnTo>
                      <a:pt x="4" y="0"/>
                    </a:lnTo>
                    <a:lnTo>
                      <a:pt x="5" y="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424" name="Freeform 2678"/>
              <p:cNvSpPr>
                <a:spLocks/>
              </p:cNvSpPr>
              <p:nvPr/>
            </p:nvSpPr>
            <p:spPr bwMode="auto">
              <a:xfrm>
                <a:off x="2002" y="1173"/>
                <a:ext cx="67" cy="25"/>
              </a:xfrm>
              <a:custGeom>
                <a:avLst/>
                <a:gdLst>
                  <a:gd name="T0" fmla="*/ 0 w 67"/>
                  <a:gd name="T1" fmla="*/ 18 h 25"/>
                  <a:gd name="T2" fmla="*/ 2 w 67"/>
                  <a:gd name="T3" fmla="*/ 25 h 25"/>
                  <a:gd name="T4" fmla="*/ 67 w 67"/>
                  <a:gd name="T5" fmla="*/ 7 h 25"/>
                  <a:gd name="T6" fmla="*/ 65 w 67"/>
                  <a:gd name="T7" fmla="*/ 0 h 25"/>
                  <a:gd name="T8" fmla="*/ 0 w 67"/>
                  <a:gd name="T9" fmla="*/ 18 h 2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7"/>
                  <a:gd name="T16" fmla="*/ 0 h 25"/>
                  <a:gd name="T17" fmla="*/ 67 w 67"/>
                  <a:gd name="T18" fmla="*/ 25 h 2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7" h="25">
                    <a:moveTo>
                      <a:pt x="0" y="18"/>
                    </a:moveTo>
                    <a:lnTo>
                      <a:pt x="2" y="25"/>
                    </a:lnTo>
                    <a:lnTo>
                      <a:pt x="67" y="7"/>
                    </a:lnTo>
                    <a:lnTo>
                      <a:pt x="65" y="0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425" name="Freeform 2679"/>
              <p:cNvSpPr>
                <a:spLocks/>
              </p:cNvSpPr>
              <p:nvPr/>
            </p:nvSpPr>
            <p:spPr bwMode="auto">
              <a:xfrm>
                <a:off x="1997" y="1191"/>
                <a:ext cx="7" cy="7"/>
              </a:xfrm>
              <a:custGeom>
                <a:avLst/>
                <a:gdLst>
                  <a:gd name="T0" fmla="*/ 2 w 7"/>
                  <a:gd name="T1" fmla="*/ 5 h 7"/>
                  <a:gd name="T2" fmla="*/ 0 w 7"/>
                  <a:gd name="T3" fmla="*/ 2 h 7"/>
                  <a:gd name="T4" fmla="*/ 5 w 7"/>
                  <a:gd name="T5" fmla="*/ 0 h 7"/>
                  <a:gd name="T6" fmla="*/ 7 w 7"/>
                  <a:gd name="T7" fmla="*/ 7 h 7"/>
                  <a:gd name="T8" fmla="*/ 7 w 7"/>
                  <a:gd name="T9" fmla="*/ 2 h 7"/>
                  <a:gd name="T10" fmla="*/ 2 w 7"/>
                  <a:gd name="T11" fmla="*/ 5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"/>
                  <a:gd name="T19" fmla="*/ 0 h 7"/>
                  <a:gd name="T20" fmla="*/ 7 w 7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" h="7">
                    <a:moveTo>
                      <a:pt x="2" y="5"/>
                    </a:moveTo>
                    <a:lnTo>
                      <a:pt x="0" y="2"/>
                    </a:lnTo>
                    <a:lnTo>
                      <a:pt x="5" y="0"/>
                    </a:lnTo>
                    <a:lnTo>
                      <a:pt x="7" y="7"/>
                    </a:lnTo>
                    <a:lnTo>
                      <a:pt x="7" y="2"/>
                    </a:lnTo>
                    <a:lnTo>
                      <a:pt x="2" y="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426" name="Freeform 2680"/>
              <p:cNvSpPr>
                <a:spLocks/>
              </p:cNvSpPr>
              <p:nvPr/>
            </p:nvSpPr>
            <p:spPr bwMode="auto">
              <a:xfrm>
                <a:off x="2064" y="1176"/>
                <a:ext cx="38" cy="115"/>
              </a:xfrm>
              <a:custGeom>
                <a:avLst/>
                <a:gdLst>
                  <a:gd name="T0" fmla="*/ 6 w 38"/>
                  <a:gd name="T1" fmla="*/ 0 h 115"/>
                  <a:gd name="T2" fmla="*/ 0 w 38"/>
                  <a:gd name="T3" fmla="*/ 2 h 115"/>
                  <a:gd name="T4" fmla="*/ 31 w 38"/>
                  <a:gd name="T5" fmla="*/ 115 h 115"/>
                  <a:gd name="T6" fmla="*/ 38 w 38"/>
                  <a:gd name="T7" fmla="*/ 113 h 115"/>
                  <a:gd name="T8" fmla="*/ 6 w 38"/>
                  <a:gd name="T9" fmla="*/ 0 h 11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8"/>
                  <a:gd name="T16" fmla="*/ 0 h 115"/>
                  <a:gd name="T17" fmla="*/ 38 w 38"/>
                  <a:gd name="T18" fmla="*/ 115 h 11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8" h="115">
                    <a:moveTo>
                      <a:pt x="6" y="0"/>
                    </a:moveTo>
                    <a:lnTo>
                      <a:pt x="0" y="2"/>
                    </a:lnTo>
                    <a:lnTo>
                      <a:pt x="31" y="115"/>
                    </a:lnTo>
                    <a:lnTo>
                      <a:pt x="38" y="113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427" name="Freeform 2681"/>
              <p:cNvSpPr>
                <a:spLocks/>
              </p:cNvSpPr>
              <p:nvPr/>
            </p:nvSpPr>
            <p:spPr bwMode="auto">
              <a:xfrm>
                <a:off x="2064" y="1173"/>
                <a:ext cx="6" cy="7"/>
              </a:xfrm>
              <a:custGeom>
                <a:avLst/>
                <a:gdLst>
                  <a:gd name="T0" fmla="*/ 3 w 6"/>
                  <a:gd name="T1" fmla="*/ 0 h 7"/>
                  <a:gd name="T2" fmla="*/ 5 w 6"/>
                  <a:gd name="T3" fmla="*/ 0 h 7"/>
                  <a:gd name="T4" fmla="*/ 6 w 6"/>
                  <a:gd name="T5" fmla="*/ 3 h 7"/>
                  <a:gd name="T6" fmla="*/ 0 w 6"/>
                  <a:gd name="T7" fmla="*/ 5 h 7"/>
                  <a:gd name="T8" fmla="*/ 5 w 6"/>
                  <a:gd name="T9" fmla="*/ 7 h 7"/>
                  <a:gd name="T10" fmla="*/ 3 w 6"/>
                  <a:gd name="T11" fmla="*/ 0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7"/>
                  <a:gd name="T20" fmla="*/ 6 w 6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7">
                    <a:moveTo>
                      <a:pt x="3" y="0"/>
                    </a:moveTo>
                    <a:lnTo>
                      <a:pt x="5" y="0"/>
                    </a:lnTo>
                    <a:lnTo>
                      <a:pt x="6" y="3"/>
                    </a:lnTo>
                    <a:lnTo>
                      <a:pt x="0" y="5"/>
                    </a:lnTo>
                    <a:lnTo>
                      <a:pt x="5" y="7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428" name="Freeform 2682"/>
              <p:cNvSpPr>
                <a:spLocks/>
              </p:cNvSpPr>
              <p:nvPr/>
            </p:nvSpPr>
            <p:spPr bwMode="auto">
              <a:xfrm>
                <a:off x="2031" y="1288"/>
                <a:ext cx="69" cy="21"/>
              </a:xfrm>
              <a:custGeom>
                <a:avLst/>
                <a:gdLst>
                  <a:gd name="T0" fmla="*/ 69 w 69"/>
                  <a:gd name="T1" fmla="*/ 5 h 21"/>
                  <a:gd name="T2" fmla="*/ 66 w 69"/>
                  <a:gd name="T3" fmla="*/ 0 h 21"/>
                  <a:gd name="T4" fmla="*/ 0 w 69"/>
                  <a:gd name="T5" fmla="*/ 16 h 21"/>
                  <a:gd name="T6" fmla="*/ 3 w 69"/>
                  <a:gd name="T7" fmla="*/ 21 h 21"/>
                  <a:gd name="T8" fmla="*/ 69 w 69"/>
                  <a:gd name="T9" fmla="*/ 5 h 2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9"/>
                  <a:gd name="T16" fmla="*/ 0 h 21"/>
                  <a:gd name="T17" fmla="*/ 69 w 69"/>
                  <a:gd name="T18" fmla="*/ 21 h 2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9" h="21">
                    <a:moveTo>
                      <a:pt x="69" y="5"/>
                    </a:moveTo>
                    <a:lnTo>
                      <a:pt x="66" y="0"/>
                    </a:lnTo>
                    <a:lnTo>
                      <a:pt x="0" y="16"/>
                    </a:lnTo>
                    <a:lnTo>
                      <a:pt x="3" y="21"/>
                    </a:lnTo>
                    <a:lnTo>
                      <a:pt x="69" y="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429" name="Freeform 2683"/>
              <p:cNvSpPr>
                <a:spLocks/>
              </p:cNvSpPr>
              <p:nvPr/>
            </p:nvSpPr>
            <p:spPr bwMode="auto">
              <a:xfrm>
                <a:off x="2095" y="1288"/>
                <a:ext cx="7" cy="5"/>
              </a:xfrm>
              <a:custGeom>
                <a:avLst/>
                <a:gdLst>
                  <a:gd name="T0" fmla="*/ 7 w 7"/>
                  <a:gd name="T1" fmla="*/ 1 h 5"/>
                  <a:gd name="T2" fmla="*/ 7 w 7"/>
                  <a:gd name="T3" fmla="*/ 5 h 5"/>
                  <a:gd name="T4" fmla="*/ 5 w 7"/>
                  <a:gd name="T5" fmla="*/ 5 h 5"/>
                  <a:gd name="T6" fmla="*/ 2 w 7"/>
                  <a:gd name="T7" fmla="*/ 0 h 5"/>
                  <a:gd name="T8" fmla="*/ 0 w 7"/>
                  <a:gd name="T9" fmla="*/ 3 h 5"/>
                  <a:gd name="T10" fmla="*/ 7 w 7"/>
                  <a:gd name="T11" fmla="*/ 1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"/>
                  <a:gd name="T19" fmla="*/ 0 h 5"/>
                  <a:gd name="T20" fmla="*/ 7 w 7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" h="5">
                    <a:moveTo>
                      <a:pt x="7" y="1"/>
                    </a:moveTo>
                    <a:lnTo>
                      <a:pt x="7" y="5"/>
                    </a:lnTo>
                    <a:lnTo>
                      <a:pt x="5" y="5"/>
                    </a:lnTo>
                    <a:lnTo>
                      <a:pt x="2" y="0"/>
                    </a:lnTo>
                    <a:lnTo>
                      <a:pt x="0" y="3"/>
                    </a:lnTo>
                    <a:lnTo>
                      <a:pt x="7" y="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430" name="Freeform 2684"/>
              <p:cNvSpPr>
                <a:spLocks/>
              </p:cNvSpPr>
              <p:nvPr/>
            </p:nvSpPr>
            <p:spPr bwMode="auto">
              <a:xfrm>
                <a:off x="2029" y="1306"/>
                <a:ext cx="20" cy="50"/>
              </a:xfrm>
              <a:custGeom>
                <a:avLst/>
                <a:gdLst>
                  <a:gd name="T0" fmla="*/ 7 w 20"/>
                  <a:gd name="T1" fmla="*/ 0 h 50"/>
                  <a:gd name="T2" fmla="*/ 0 w 20"/>
                  <a:gd name="T3" fmla="*/ 2 h 50"/>
                  <a:gd name="T4" fmla="*/ 13 w 20"/>
                  <a:gd name="T5" fmla="*/ 50 h 50"/>
                  <a:gd name="T6" fmla="*/ 20 w 20"/>
                  <a:gd name="T7" fmla="*/ 48 h 50"/>
                  <a:gd name="T8" fmla="*/ 7 w 20"/>
                  <a:gd name="T9" fmla="*/ 0 h 5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0"/>
                  <a:gd name="T16" fmla="*/ 0 h 50"/>
                  <a:gd name="T17" fmla="*/ 20 w 20"/>
                  <a:gd name="T18" fmla="*/ 50 h 5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0" h="50">
                    <a:moveTo>
                      <a:pt x="7" y="0"/>
                    </a:moveTo>
                    <a:lnTo>
                      <a:pt x="0" y="2"/>
                    </a:lnTo>
                    <a:lnTo>
                      <a:pt x="13" y="50"/>
                    </a:lnTo>
                    <a:lnTo>
                      <a:pt x="20" y="48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431" name="Freeform 2685"/>
              <p:cNvSpPr>
                <a:spLocks/>
              </p:cNvSpPr>
              <p:nvPr/>
            </p:nvSpPr>
            <p:spPr bwMode="auto">
              <a:xfrm>
                <a:off x="2029" y="1304"/>
                <a:ext cx="7" cy="5"/>
              </a:xfrm>
              <a:custGeom>
                <a:avLst/>
                <a:gdLst>
                  <a:gd name="T0" fmla="*/ 2 w 7"/>
                  <a:gd name="T1" fmla="*/ 0 h 5"/>
                  <a:gd name="T2" fmla="*/ 0 w 7"/>
                  <a:gd name="T3" fmla="*/ 0 h 5"/>
                  <a:gd name="T4" fmla="*/ 0 w 7"/>
                  <a:gd name="T5" fmla="*/ 4 h 5"/>
                  <a:gd name="T6" fmla="*/ 7 w 7"/>
                  <a:gd name="T7" fmla="*/ 2 h 5"/>
                  <a:gd name="T8" fmla="*/ 5 w 7"/>
                  <a:gd name="T9" fmla="*/ 5 h 5"/>
                  <a:gd name="T10" fmla="*/ 2 w 7"/>
                  <a:gd name="T11" fmla="*/ 0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"/>
                  <a:gd name="T19" fmla="*/ 0 h 5"/>
                  <a:gd name="T20" fmla="*/ 7 w 7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" h="5">
                    <a:moveTo>
                      <a:pt x="2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7" y="2"/>
                    </a:lnTo>
                    <a:lnTo>
                      <a:pt x="5" y="5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432" name="Freeform 2686"/>
              <p:cNvSpPr>
                <a:spLocks/>
              </p:cNvSpPr>
              <p:nvPr/>
            </p:nvSpPr>
            <p:spPr bwMode="auto">
              <a:xfrm>
                <a:off x="1956" y="1353"/>
                <a:ext cx="91" cy="28"/>
              </a:xfrm>
              <a:custGeom>
                <a:avLst/>
                <a:gdLst>
                  <a:gd name="T0" fmla="*/ 91 w 91"/>
                  <a:gd name="T1" fmla="*/ 5 h 28"/>
                  <a:gd name="T2" fmla="*/ 88 w 91"/>
                  <a:gd name="T3" fmla="*/ 0 h 28"/>
                  <a:gd name="T4" fmla="*/ 0 w 91"/>
                  <a:gd name="T5" fmla="*/ 23 h 28"/>
                  <a:gd name="T6" fmla="*/ 3 w 91"/>
                  <a:gd name="T7" fmla="*/ 28 h 28"/>
                  <a:gd name="T8" fmla="*/ 91 w 91"/>
                  <a:gd name="T9" fmla="*/ 5 h 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1"/>
                  <a:gd name="T16" fmla="*/ 0 h 28"/>
                  <a:gd name="T17" fmla="*/ 91 w 91"/>
                  <a:gd name="T18" fmla="*/ 28 h 2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1" h="28">
                    <a:moveTo>
                      <a:pt x="91" y="5"/>
                    </a:moveTo>
                    <a:lnTo>
                      <a:pt x="88" y="0"/>
                    </a:lnTo>
                    <a:lnTo>
                      <a:pt x="0" y="23"/>
                    </a:lnTo>
                    <a:lnTo>
                      <a:pt x="3" y="28"/>
                    </a:lnTo>
                    <a:lnTo>
                      <a:pt x="91" y="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433" name="Freeform 2687"/>
              <p:cNvSpPr>
                <a:spLocks/>
              </p:cNvSpPr>
              <p:nvPr/>
            </p:nvSpPr>
            <p:spPr bwMode="auto">
              <a:xfrm>
                <a:off x="2042" y="1353"/>
                <a:ext cx="7" cy="5"/>
              </a:xfrm>
              <a:custGeom>
                <a:avLst/>
                <a:gdLst>
                  <a:gd name="T0" fmla="*/ 7 w 7"/>
                  <a:gd name="T1" fmla="*/ 1 h 5"/>
                  <a:gd name="T2" fmla="*/ 7 w 7"/>
                  <a:gd name="T3" fmla="*/ 5 h 5"/>
                  <a:gd name="T4" fmla="*/ 5 w 7"/>
                  <a:gd name="T5" fmla="*/ 5 h 5"/>
                  <a:gd name="T6" fmla="*/ 2 w 7"/>
                  <a:gd name="T7" fmla="*/ 0 h 5"/>
                  <a:gd name="T8" fmla="*/ 0 w 7"/>
                  <a:gd name="T9" fmla="*/ 3 h 5"/>
                  <a:gd name="T10" fmla="*/ 7 w 7"/>
                  <a:gd name="T11" fmla="*/ 1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"/>
                  <a:gd name="T19" fmla="*/ 0 h 5"/>
                  <a:gd name="T20" fmla="*/ 7 w 7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" h="5">
                    <a:moveTo>
                      <a:pt x="7" y="1"/>
                    </a:moveTo>
                    <a:lnTo>
                      <a:pt x="7" y="5"/>
                    </a:lnTo>
                    <a:lnTo>
                      <a:pt x="5" y="5"/>
                    </a:lnTo>
                    <a:lnTo>
                      <a:pt x="2" y="0"/>
                    </a:lnTo>
                    <a:lnTo>
                      <a:pt x="0" y="3"/>
                    </a:lnTo>
                    <a:lnTo>
                      <a:pt x="7" y="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434" name="Freeform 2688"/>
              <p:cNvSpPr>
                <a:spLocks/>
              </p:cNvSpPr>
              <p:nvPr/>
            </p:nvSpPr>
            <p:spPr bwMode="auto">
              <a:xfrm>
                <a:off x="1942" y="1329"/>
                <a:ext cx="17" cy="50"/>
              </a:xfrm>
              <a:custGeom>
                <a:avLst/>
                <a:gdLst>
                  <a:gd name="T0" fmla="*/ 12 w 17"/>
                  <a:gd name="T1" fmla="*/ 50 h 50"/>
                  <a:gd name="T2" fmla="*/ 17 w 17"/>
                  <a:gd name="T3" fmla="*/ 47 h 50"/>
                  <a:gd name="T4" fmla="*/ 5 w 17"/>
                  <a:gd name="T5" fmla="*/ 0 h 50"/>
                  <a:gd name="T6" fmla="*/ 0 w 17"/>
                  <a:gd name="T7" fmla="*/ 4 h 50"/>
                  <a:gd name="T8" fmla="*/ 12 w 17"/>
                  <a:gd name="T9" fmla="*/ 50 h 5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50"/>
                  <a:gd name="T17" fmla="*/ 17 w 17"/>
                  <a:gd name="T18" fmla="*/ 50 h 5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50">
                    <a:moveTo>
                      <a:pt x="12" y="50"/>
                    </a:moveTo>
                    <a:lnTo>
                      <a:pt x="17" y="47"/>
                    </a:lnTo>
                    <a:lnTo>
                      <a:pt x="5" y="0"/>
                    </a:lnTo>
                    <a:lnTo>
                      <a:pt x="0" y="4"/>
                    </a:lnTo>
                    <a:lnTo>
                      <a:pt x="12" y="5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435" name="Freeform 2689"/>
              <p:cNvSpPr>
                <a:spLocks/>
              </p:cNvSpPr>
              <p:nvPr/>
            </p:nvSpPr>
            <p:spPr bwMode="auto">
              <a:xfrm>
                <a:off x="1954" y="1376"/>
                <a:ext cx="5" cy="7"/>
              </a:xfrm>
              <a:custGeom>
                <a:avLst/>
                <a:gdLst>
                  <a:gd name="T0" fmla="*/ 5 w 5"/>
                  <a:gd name="T1" fmla="*/ 5 h 7"/>
                  <a:gd name="T2" fmla="*/ 0 w 5"/>
                  <a:gd name="T3" fmla="*/ 7 h 7"/>
                  <a:gd name="T4" fmla="*/ 0 w 5"/>
                  <a:gd name="T5" fmla="*/ 3 h 7"/>
                  <a:gd name="T6" fmla="*/ 5 w 5"/>
                  <a:gd name="T7" fmla="*/ 0 h 7"/>
                  <a:gd name="T8" fmla="*/ 2 w 5"/>
                  <a:gd name="T9" fmla="*/ 0 h 7"/>
                  <a:gd name="T10" fmla="*/ 5 w 5"/>
                  <a:gd name="T11" fmla="*/ 5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7"/>
                  <a:gd name="T20" fmla="*/ 5 w 5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7">
                    <a:moveTo>
                      <a:pt x="5" y="5"/>
                    </a:moveTo>
                    <a:lnTo>
                      <a:pt x="0" y="7"/>
                    </a:lnTo>
                    <a:lnTo>
                      <a:pt x="0" y="3"/>
                    </a:lnTo>
                    <a:lnTo>
                      <a:pt x="5" y="0"/>
                    </a:lnTo>
                    <a:lnTo>
                      <a:pt x="2" y="0"/>
                    </a:lnTo>
                    <a:lnTo>
                      <a:pt x="5" y="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436" name="Freeform 2690"/>
              <p:cNvSpPr>
                <a:spLocks/>
              </p:cNvSpPr>
              <p:nvPr/>
            </p:nvSpPr>
            <p:spPr bwMode="auto">
              <a:xfrm>
                <a:off x="951" y="1329"/>
                <a:ext cx="996" cy="270"/>
              </a:xfrm>
              <a:custGeom>
                <a:avLst/>
                <a:gdLst>
                  <a:gd name="T0" fmla="*/ 996 w 996"/>
                  <a:gd name="T1" fmla="*/ 5 h 270"/>
                  <a:gd name="T2" fmla="*/ 993 w 996"/>
                  <a:gd name="T3" fmla="*/ 0 h 270"/>
                  <a:gd name="T4" fmla="*/ 0 w 996"/>
                  <a:gd name="T5" fmla="*/ 265 h 270"/>
                  <a:gd name="T6" fmla="*/ 3 w 996"/>
                  <a:gd name="T7" fmla="*/ 270 h 270"/>
                  <a:gd name="T8" fmla="*/ 996 w 996"/>
                  <a:gd name="T9" fmla="*/ 5 h 27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6"/>
                  <a:gd name="T16" fmla="*/ 0 h 270"/>
                  <a:gd name="T17" fmla="*/ 996 w 996"/>
                  <a:gd name="T18" fmla="*/ 270 h 27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6" h="270">
                    <a:moveTo>
                      <a:pt x="996" y="5"/>
                    </a:moveTo>
                    <a:lnTo>
                      <a:pt x="993" y="0"/>
                    </a:lnTo>
                    <a:lnTo>
                      <a:pt x="0" y="265"/>
                    </a:lnTo>
                    <a:lnTo>
                      <a:pt x="3" y="270"/>
                    </a:lnTo>
                    <a:lnTo>
                      <a:pt x="996" y="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437" name="Freeform 2691"/>
              <p:cNvSpPr>
                <a:spLocks/>
              </p:cNvSpPr>
              <p:nvPr/>
            </p:nvSpPr>
            <p:spPr bwMode="auto">
              <a:xfrm>
                <a:off x="1942" y="1329"/>
                <a:ext cx="5" cy="5"/>
              </a:xfrm>
              <a:custGeom>
                <a:avLst/>
                <a:gdLst>
                  <a:gd name="T0" fmla="*/ 5 w 5"/>
                  <a:gd name="T1" fmla="*/ 0 h 5"/>
                  <a:gd name="T2" fmla="*/ 2 w 5"/>
                  <a:gd name="T3" fmla="*/ 0 h 5"/>
                  <a:gd name="T4" fmla="*/ 5 w 5"/>
                  <a:gd name="T5" fmla="*/ 5 h 5"/>
                  <a:gd name="T6" fmla="*/ 0 w 5"/>
                  <a:gd name="T7" fmla="*/ 4 h 5"/>
                  <a:gd name="T8" fmla="*/ 5 w 5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5"/>
                  <a:gd name="T17" fmla="*/ 5 w 5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5">
                    <a:moveTo>
                      <a:pt x="5" y="0"/>
                    </a:moveTo>
                    <a:lnTo>
                      <a:pt x="2" y="0"/>
                    </a:lnTo>
                    <a:lnTo>
                      <a:pt x="5" y="5"/>
                    </a:lnTo>
                    <a:lnTo>
                      <a:pt x="0" y="4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438" name="Freeform 2692"/>
              <p:cNvSpPr>
                <a:spLocks/>
              </p:cNvSpPr>
              <p:nvPr/>
            </p:nvSpPr>
            <p:spPr bwMode="auto">
              <a:xfrm>
                <a:off x="949" y="1596"/>
                <a:ext cx="19" cy="50"/>
              </a:xfrm>
              <a:custGeom>
                <a:avLst/>
                <a:gdLst>
                  <a:gd name="T0" fmla="*/ 7 w 19"/>
                  <a:gd name="T1" fmla="*/ 0 h 50"/>
                  <a:gd name="T2" fmla="*/ 0 w 19"/>
                  <a:gd name="T3" fmla="*/ 2 h 50"/>
                  <a:gd name="T4" fmla="*/ 12 w 19"/>
                  <a:gd name="T5" fmla="*/ 50 h 50"/>
                  <a:gd name="T6" fmla="*/ 19 w 19"/>
                  <a:gd name="T7" fmla="*/ 48 h 50"/>
                  <a:gd name="T8" fmla="*/ 7 w 19"/>
                  <a:gd name="T9" fmla="*/ 0 h 5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"/>
                  <a:gd name="T16" fmla="*/ 0 h 50"/>
                  <a:gd name="T17" fmla="*/ 19 w 19"/>
                  <a:gd name="T18" fmla="*/ 50 h 5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" h="50">
                    <a:moveTo>
                      <a:pt x="7" y="0"/>
                    </a:moveTo>
                    <a:lnTo>
                      <a:pt x="0" y="2"/>
                    </a:lnTo>
                    <a:lnTo>
                      <a:pt x="12" y="50"/>
                    </a:lnTo>
                    <a:lnTo>
                      <a:pt x="19" y="48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439" name="Freeform 2693"/>
              <p:cNvSpPr>
                <a:spLocks/>
              </p:cNvSpPr>
              <p:nvPr/>
            </p:nvSpPr>
            <p:spPr bwMode="auto">
              <a:xfrm>
                <a:off x="949" y="1594"/>
                <a:ext cx="7" cy="5"/>
              </a:xfrm>
              <a:custGeom>
                <a:avLst/>
                <a:gdLst>
                  <a:gd name="T0" fmla="*/ 2 w 7"/>
                  <a:gd name="T1" fmla="*/ 0 h 5"/>
                  <a:gd name="T2" fmla="*/ 0 w 7"/>
                  <a:gd name="T3" fmla="*/ 0 h 5"/>
                  <a:gd name="T4" fmla="*/ 0 w 7"/>
                  <a:gd name="T5" fmla="*/ 4 h 5"/>
                  <a:gd name="T6" fmla="*/ 7 w 7"/>
                  <a:gd name="T7" fmla="*/ 2 h 5"/>
                  <a:gd name="T8" fmla="*/ 5 w 7"/>
                  <a:gd name="T9" fmla="*/ 5 h 5"/>
                  <a:gd name="T10" fmla="*/ 2 w 7"/>
                  <a:gd name="T11" fmla="*/ 0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"/>
                  <a:gd name="T19" fmla="*/ 0 h 5"/>
                  <a:gd name="T20" fmla="*/ 7 w 7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" h="5">
                    <a:moveTo>
                      <a:pt x="2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7" y="2"/>
                    </a:lnTo>
                    <a:lnTo>
                      <a:pt x="5" y="5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440" name="Freeform 2694"/>
              <p:cNvSpPr>
                <a:spLocks/>
              </p:cNvSpPr>
              <p:nvPr/>
            </p:nvSpPr>
            <p:spPr bwMode="auto">
              <a:xfrm>
                <a:off x="898" y="1643"/>
                <a:ext cx="68" cy="21"/>
              </a:xfrm>
              <a:custGeom>
                <a:avLst/>
                <a:gdLst>
                  <a:gd name="T0" fmla="*/ 68 w 68"/>
                  <a:gd name="T1" fmla="*/ 5 h 21"/>
                  <a:gd name="T2" fmla="*/ 65 w 68"/>
                  <a:gd name="T3" fmla="*/ 0 h 21"/>
                  <a:gd name="T4" fmla="*/ 0 w 68"/>
                  <a:gd name="T5" fmla="*/ 16 h 21"/>
                  <a:gd name="T6" fmla="*/ 3 w 68"/>
                  <a:gd name="T7" fmla="*/ 21 h 21"/>
                  <a:gd name="T8" fmla="*/ 68 w 68"/>
                  <a:gd name="T9" fmla="*/ 5 h 2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8"/>
                  <a:gd name="T16" fmla="*/ 0 h 21"/>
                  <a:gd name="T17" fmla="*/ 68 w 68"/>
                  <a:gd name="T18" fmla="*/ 21 h 2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8" h="21">
                    <a:moveTo>
                      <a:pt x="68" y="5"/>
                    </a:moveTo>
                    <a:lnTo>
                      <a:pt x="65" y="0"/>
                    </a:lnTo>
                    <a:lnTo>
                      <a:pt x="0" y="16"/>
                    </a:lnTo>
                    <a:lnTo>
                      <a:pt x="3" y="21"/>
                    </a:lnTo>
                    <a:lnTo>
                      <a:pt x="68" y="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441" name="Freeform 2695"/>
              <p:cNvSpPr>
                <a:spLocks/>
              </p:cNvSpPr>
              <p:nvPr/>
            </p:nvSpPr>
            <p:spPr bwMode="auto">
              <a:xfrm>
                <a:off x="961" y="1643"/>
                <a:ext cx="7" cy="5"/>
              </a:xfrm>
              <a:custGeom>
                <a:avLst/>
                <a:gdLst>
                  <a:gd name="T0" fmla="*/ 7 w 7"/>
                  <a:gd name="T1" fmla="*/ 1 h 5"/>
                  <a:gd name="T2" fmla="*/ 7 w 7"/>
                  <a:gd name="T3" fmla="*/ 5 h 5"/>
                  <a:gd name="T4" fmla="*/ 5 w 7"/>
                  <a:gd name="T5" fmla="*/ 5 h 5"/>
                  <a:gd name="T6" fmla="*/ 2 w 7"/>
                  <a:gd name="T7" fmla="*/ 0 h 5"/>
                  <a:gd name="T8" fmla="*/ 0 w 7"/>
                  <a:gd name="T9" fmla="*/ 3 h 5"/>
                  <a:gd name="T10" fmla="*/ 7 w 7"/>
                  <a:gd name="T11" fmla="*/ 1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"/>
                  <a:gd name="T19" fmla="*/ 0 h 5"/>
                  <a:gd name="T20" fmla="*/ 7 w 7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" h="5">
                    <a:moveTo>
                      <a:pt x="7" y="1"/>
                    </a:moveTo>
                    <a:lnTo>
                      <a:pt x="7" y="5"/>
                    </a:lnTo>
                    <a:lnTo>
                      <a:pt x="5" y="5"/>
                    </a:lnTo>
                    <a:lnTo>
                      <a:pt x="2" y="0"/>
                    </a:lnTo>
                    <a:lnTo>
                      <a:pt x="0" y="3"/>
                    </a:lnTo>
                    <a:lnTo>
                      <a:pt x="7" y="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442" name="Freeform 2696"/>
              <p:cNvSpPr>
                <a:spLocks/>
              </p:cNvSpPr>
              <p:nvPr/>
            </p:nvSpPr>
            <p:spPr bwMode="auto">
              <a:xfrm>
                <a:off x="883" y="1613"/>
                <a:ext cx="18" cy="50"/>
              </a:xfrm>
              <a:custGeom>
                <a:avLst/>
                <a:gdLst>
                  <a:gd name="T0" fmla="*/ 13 w 18"/>
                  <a:gd name="T1" fmla="*/ 50 h 50"/>
                  <a:gd name="T2" fmla="*/ 18 w 18"/>
                  <a:gd name="T3" fmla="*/ 46 h 50"/>
                  <a:gd name="T4" fmla="*/ 5 w 18"/>
                  <a:gd name="T5" fmla="*/ 0 h 50"/>
                  <a:gd name="T6" fmla="*/ 0 w 18"/>
                  <a:gd name="T7" fmla="*/ 3 h 50"/>
                  <a:gd name="T8" fmla="*/ 13 w 18"/>
                  <a:gd name="T9" fmla="*/ 50 h 5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8"/>
                  <a:gd name="T16" fmla="*/ 0 h 50"/>
                  <a:gd name="T17" fmla="*/ 18 w 18"/>
                  <a:gd name="T18" fmla="*/ 50 h 5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8" h="50">
                    <a:moveTo>
                      <a:pt x="13" y="50"/>
                    </a:moveTo>
                    <a:lnTo>
                      <a:pt x="18" y="46"/>
                    </a:lnTo>
                    <a:lnTo>
                      <a:pt x="5" y="0"/>
                    </a:lnTo>
                    <a:lnTo>
                      <a:pt x="0" y="3"/>
                    </a:lnTo>
                    <a:lnTo>
                      <a:pt x="13" y="5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443" name="Freeform 2697"/>
              <p:cNvSpPr>
                <a:spLocks/>
              </p:cNvSpPr>
              <p:nvPr/>
            </p:nvSpPr>
            <p:spPr bwMode="auto">
              <a:xfrm>
                <a:off x="896" y="1659"/>
                <a:ext cx="5" cy="7"/>
              </a:xfrm>
              <a:custGeom>
                <a:avLst/>
                <a:gdLst>
                  <a:gd name="T0" fmla="*/ 5 w 5"/>
                  <a:gd name="T1" fmla="*/ 5 h 7"/>
                  <a:gd name="T2" fmla="*/ 0 w 5"/>
                  <a:gd name="T3" fmla="*/ 7 h 7"/>
                  <a:gd name="T4" fmla="*/ 0 w 5"/>
                  <a:gd name="T5" fmla="*/ 4 h 7"/>
                  <a:gd name="T6" fmla="*/ 5 w 5"/>
                  <a:gd name="T7" fmla="*/ 0 h 7"/>
                  <a:gd name="T8" fmla="*/ 2 w 5"/>
                  <a:gd name="T9" fmla="*/ 0 h 7"/>
                  <a:gd name="T10" fmla="*/ 5 w 5"/>
                  <a:gd name="T11" fmla="*/ 5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7"/>
                  <a:gd name="T20" fmla="*/ 5 w 5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7">
                    <a:moveTo>
                      <a:pt x="5" y="5"/>
                    </a:moveTo>
                    <a:lnTo>
                      <a:pt x="0" y="7"/>
                    </a:lnTo>
                    <a:lnTo>
                      <a:pt x="0" y="4"/>
                    </a:lnTo>
                    <a:lnTo>
                      <a:pt x="5" y="0"/>
                    </a:lnTo>
                    <a:lnTo>
                      <a:pt x="2" y="0"/>
                    </a:lnTo>
                    <a:lnTo>
                      <a:pt x="5" y="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444" name="Freeform 2698"/>
              <p:cNvSpPr>
                <a:spLocks/>
              </p:cNvSpPr>
              <p:nvPr/>
            </p:nvSpPr>
            <p:spPr bwMode="auto">
              <a:xfrm>
                <a:off x="798" y="1613"/>
                <a:ext cx="90" cy="28"/>
              </a:xfrm>
              <a:custGeom>
                <a:avLst/>
                <a:gdLst>
                  <a:gd name="T0" fmla="*/ 90 w 90"/>
                  <a:gd name="T1" fmla="*/ 5 h 28"/>
                  <a:gd name="T2" fmla="*/ 86 w 90"/>
                  <a:gd name="T3" fmla="*/ 0 h 28"/>
                  <a:gd name="T4" fmla="*/ 0 w 90"/>
                  <a:gd name="T5" fmla="*/ 23 h 28"/>
                  <a:gd name="T6" fmla="*/ 3 w 90"/>
                  <a:gd name="T7" fmla="*/ 28 h 28"/>
                  <a:gd name="T8" fmla="*/ 90 w 90"/>
                  <a:gd name="T9" fmla="*/ 5 h 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0"/>
                  <a:gd name="T16" fmla="*/ 0 h 28"/>
                  <a:gd name="T17" fmla="*/ 90 w 90"/>
                  <a:gd name="T18" fmla="*/ 28 h 2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0" h="28">
                    <a:moveTo>
                      <a:pt x="90" y="5"/>
                    </a:moveTo>
                    <a:lnTo>
                      <a:pt x="86" y="0"/>
                    </a:lnTo>
                    <a:lnTo>
                      <a:pt x="0" y="23"/>
                    </a:lnTo>
                    <a:lnTo>
                      <a:pt x="3" y="28"/>
                    </a:lnTo>
                    <a:lnTo>
                      <a:pt x="90" y="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445" name="Freeform 2699"/>
              <p:cNvSpPr>
                <a:spLocks/>
              </p:cNvSpPr>
              <p:nvPr/>
            </p:nvSpPr>
            <p:spPr bwMode="auto">
              <a:xfrm>
                <a:off x="883" y="1613"/>
                <a:ext cx="5" cy="5"/>
              </a:xfrm>
              <a:custGeom>
                <a:avLst/>
                <a:gdLst>
                  <a:gd name="T0" fmla="*/ 5 w 5"/>
                  <a:gd name="T1" fmla="*/ 0 h 5"/>
                  <a:gd name="T2" fmla="*/ 1 w 5"/>
                  <a:gd name="T3" fmla="*/ 0 h 5"/>
                  <a:gd name="T4" fmla="*/ 5 w 5"/>
                  <a:gd name="T5" fmla="*/ 5 h 5"/>
                  <a:gd name="T6" fmla="*/ 0 w 5"/>
                  <a:gd name="T7" fmla="*/ 3 h 5"/>
                  <a:gd name="T8" fmla="*/ 5 w 5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5"/>
                  <a:gd name="T17" fmla="*/ 5 w 5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5">
                    <a:moveTo>
                      <a:pt x="5" y="0"/>
                    </a:moveTo>
                    <a:lnTo>
                      <a:pt x="1" y="0"/>
                    </a:lnTo>
                    <a:lnTo>
                      <a:pt x="5" y="5"/>
                    </a:lnTo>
                    <a:lnTo>
                      <a:pt x="0" y="3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446" name="Freeform 2700"/>
              <p:cNvSpPr>
                <a:spLocks/>
              </p:cNvSpPr>
              <p:nvPr/>
            </p:nvSpPr>
            <p:spPr bwMode="auto">
              <a:xfrm>
                <a:off x="796" y="1638"/>
                <a:ext cx="18" cy="48"/>
              </a:xfrm>
              <a:custGeom>
                <a:avLst/>
                <a:gdLst>
                  <a:gd name="T0" fmla="*/ 7 w 18"/>
                  <a:gd name="T1" fmla="*/ 0 h 48"/>
                  <a:gd name="T2" fmla="*/ 0 w 18"/>
                  <a:gd name="T3" fmla="*/ 1 h 48"/>
                  <a:gd name="T4" fmla="*/ 12 w 18"/>
                  <a:gd name="T5" fmla="*/ 48 h 48"/>
                  <a:gd name="T6" fmla="*/ 18 w 18"/>
                  <a:gd name="T7" fmla="*/ 46 h 48"/>
                  <a:gd name="T8" fmla="*/ 7 w 18"/>
                  <a:gd name="T9" fmla="*/ 0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8"/>
                  <a:gd name="T16" fmla="*/ 0 h 48"/>
                  <a:gd name="T17" fmla="*/ 18 w 18"/>
                  <a:gd name="T18" fmla="*/ 48 h 4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8" h="48">
                    <a:moveTo>
                      <a:pt x="7" y="0"/>
                    </a:moveTo>
                    <a:lnTo>
                      <a:pt x="0" y="1"/>
                    </a:lnTo>
                    <a:lnTo>
                      <a:pt x="12" y="48"/>
                    </a:lnTo>
                    <a:lnTo>
                      <a:pt x="18" y="46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447" name="Freeform 2701"/>
              <p:cNvSpPr>
                <a:spLocks/>
              </p:cNvSpPr>
              <p:nvPr/>
            </p:nvSpPr>
            <p:spPr bwMode="auto">
              <a:xfrm>
                <a:off x="796" y="1636"/>
                <a:ext cx="7" cy="5"/>
              </a:xfrm>
              <a:custGeom>
                <a:avLst/>
                <a:gdLst>
                  <a:gd name="T0" fmla="*/ 2 w 7"/>
                  <a:gd name="T1" fmla="*/ 0 h 5"/>
                  <a:gd name="T2" fmla="*/ 0 w 7"/>
                  <a:gd name="T3" fmla="*/ 0 h 5"/>
                  <a:gd name="T4" fmla="*/ 0 w 7"/>
                  <a:gd name="T5" fmla="*/ 3 h 5"/>
                  <a:gd name="T6" fmla="*/ 7 w 7"/>
                  <a:gd name="T7" fmla="*/ 2 h 5"/>
                  <a:gd name="T8" fmla="*/ 5 w 7"/>
                  <a:gd name="T9" fmla="*/ 5 h 5"/>
                  <a:gd name="T10" fmla="*/ 2 w 7"/>
                  <a:gd name="T11" fmla="*/ 0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"/>
                  <a:gd name="T19" fmla="*/ 0 h 5"/>
                  <a:gd name="T20" fmla="*/ 7 w 7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" h="5">
                    <a:moveTo>
                      <a:pt x="2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7" y="2"/>
                    </a:lnTo>
                    <a:lnTo>
                      <a:pt x="5" y="5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448" name="Freeform 2702"/>
              <p:cNvSpPr>
                <a:spLocks/>
              </p:cNvSpPr>
              <p:nvPr/>
            </p:nvSpPr>
            <p:spPr bwMode="auto">
              <a:xfrm>
                <a:off x="744" y="1683"/>
                <a:ext cx="69" cy="23"/>
              </a:xfrm>
              <a:custGeom>
                <a:avLst/>
                <a:gdLst>
                  <a:gd name="T0" fmla="*/ 69 w 69"/>
                  <a:gd name="T1" fmla="*/ 5 h 23"/>
                  <a:gd name="T2" fmla="*/ 65 w 69"/>
                  <a:gd name="T3" fmla="*/ 0 h 23"/>
                  <a:gd name="T4" fmla="*/ 0 w 69"/>
                  <a:gd name="T5" fmla="*/ 18 h 23"/>
                  <a:gd name="T6" fmla="*/ 4 w 69"/>
                  <a:gd name="T7" fmla="*/ 23 h 23"/>
                  <a:gd name="T8" fmla="*/ 69 w 69"/>
                  <a:gd name="T9" fmla="*/ 5 h 2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9"/>
                  <a:gd name="T16" fmla="*/ 0 h 23"/>
                  <a:gd name="T17" fmla="*/ 69 w 69"/>
                  <a:gd name="T18" fmla="*/ 23 h 2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9" h="23">
                    <a:moveTo>
                      <a:pt x="69" y="5"/>
                    </a:moveTo>
                    <a:lnTo>
                      <a:pt x="65" y="0"/>
                    </a:lnTo>
                    <a:lnTo>
                      <a:pt x="0" y="18"/>
                    </a:lnTo>
                    <a:lnTo>
                      <a:pt x="4" y="23"/>
                    </a:lnTo>
                    <a:lnTo>
                      <a:pt x="69" y="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449" name="Freeform 2703"/>
              <p:cNvSpPr>
                <a:spLocks/>
              </p:cNvSpPr>
              <p:nvPr/>
            </p:nvSpPr>
            <p:spPr bwMode="auto">
              <a:xfrm>
                <a:off x="808" y="1683"/>
                <a:ext cx="6" cy="5"/>
              </a:xfrm>
              <a:custGeom>
                <a:avLst/>
                <a:gdLst>
                  <a:gd name="T0" fmla="*/ 6 w 6"/>
                  <a:gd name="T1" fmla="*/ 1 h 5"/>
                  <a:gd name="T2" fmla="*/ 6 w 6"/>
                  <a:gd name="T3" fmla="*/ 5 h 5"/>
                  <a:gd name="T4" fmla="*/ 5 w 6"/>
                  <a:gd name="T5" fmla="*/ 5 h 5"/>
                  <a:gd name="T6" fmla="*/ 1 w 6"/>
                  <a:gd name="T7" fmla="*/ 0 h 5"/>
                  <a:gd name="T8" fmla="*/ 0 w 6"/>
                  <a:gd name="T9" fmla="*/ 3 h 5"/>
                  <a:gd name="T10" fmla="*/ 6 w 6"/>
                  <a:gd name="T11" fmla="*/ 1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5"/>
                  <a:gd name="T20" fmla="*/ 6 w 6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5">
                    <a:moveTo>
                      <a:pt x="6" y="1"/>
                    </a:moveTo>
                    <a:lnTo>
                      <a:pt x="6" y="5"/>
                    </a:lnTo>
                    <a:lnTo>
                      <a:pt x="5" y="5"/>
                    </a:lnTo>
                    <a:lnTo>
                      <a:pt x="1" y="0"/>
                    </a:lnTo>
                    <a:lnTo>
                      <a:pt x="0" y="3"/>
                    </a:lnTo>
                    <a:lnTo>
                      <a:pt x="6" y="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450" name="Freeform 2704"/>
              <p:cNvSpPr>
                <a:spLocks/>
              </p:cNvSpPr>
              <p:nvPr/>
            </p:nvSpPr>
            <p:spPr bwMode="auto">
              <a:xfrm>
                <a:off x="729" y="1653"/>
                <a:ext cx="19" cy="51"/>
              </a:xfrm>
              <a:custGeom>
                <a:avLst/>
                <a:gdLst>
                  <a:gd name="T0" fmla="*/ 14 w 19"/>
                  <a:gd name="T1" fmla="*/ 51 h 51"/>
                  <a:gd name="T2" fmla="*/ 19 w 19"/>
                  <a:gd name="T3" fmla="*/ 48 h 51"/>
                  <a:gd name="T4" fmla="*/ 5 w 19"/>
                  <a:gd name="T5" fmla="*/ 0 h 51"/>
                  <a:gd name="T6" fmla="*/ 0 w 19"/>
                  <a:gd name="T7" fmla="*/ 3 h 51"/>
                  <a:gd name="T8" fmla="*/ 14 w 19"/>
                  <a:gd name="T9" fmla="*/ 51 h 5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"/>
                  <a:gd name="T16" fmla="*/ 0 h 51"/>
                  <a:gd name="T17" fmla="*/ 19 w 19"/>
                  <a:gd name="T18" fmla="*/ 51 h 5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" h="51">
                    <a:moveTo>
                      <a:pt x="14" y="51"/>
                    </a:moveTo>
                    <a:lnTo>
                      <a:pt x="19" y="48"/>
                    </a:lnTo>
                    <a:lnTo>
                      <a:pt x="5" y="0"/>
                    </a:lnTo>
                    <a:lnTo>
                      <a:pt x="0" y="3"/>
                    </a:lnTo>
                    <a:lnTo>
                      <a:pt x="14" y="5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451" name="Freeform 2705"/>
              <p:cNvSpPr>
                <a:spLocks/>
              </p:cNvSpPr>
              <p:nvPr/>
            </p:nvSpPr>
            <p:spPr bwMode="auto">
              <a:xfrm>
                <a:off x="743" y="1701"/>
                <a:ext cx="5" cy="7"/>
              </a:xfrm>
              <a:custGeom>
                <a:avLst/>
                <a:gdLst>
                  <a:gd name="T0" fmla="*/ 5 w 5"/>
                  <a:gd name="T1" fmla="*/ 5 h 7"/>
                  <a:gd name="T2" fmla="*/ 0 w 5"/>
                  <a:gd name="T3" fmla="*/ 7 h 7"/>
                  <a:gd name="T4" fmla="*/ 0 w 5"/>
                  <a:gd name="T5" fmla="*/ 3 h 7"/>
                  <a:gd name="T6" fmla="*/ 5 w 5"/>
                  <a:gd name="T7" fmla="*/ 0 h 7"/>
                  <a:gd name="T8" fmla="*/ 1 w 5"/>
                  <a:gd name="T9" fmla="*/ 0 h 7"/>
                  <a:gd name="T10" fmla="*/ 5 w 5"/>
                  <a:gd name="T11" fmla="*/ 5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7"/>
                  <a:gd name="T20" fmla="*/ 5 w 5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7">
                    <a:moveTo>
                      <a:pt x="5" y="5"/>
                    </a:moveTo>
                    <a:lnTo>
                      <a:pt x="0" y="7"/>
                    </a:lnTo>
                    <a:lnTo>
                      <a:pt x="0" y="3"/>
                    </a:lnTo>
                    <a:lnTo>
                      <a:pt x="5" y="0"/>
                    </a:lnTo>
                    <a:lnTo>
                      <a:pt x="1" y="0"/>
                    </a:lnTo>
                    <a:lnTo>
                      <a:pt x="5" y="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452" name="Freeform 2706"/>
              <p:cNvSpPr>
                <a:spLocks/>
              </p:cNvSpPr>
              <p:nvPr/>
            </p:nvSpPr>
            <p:spPr bwMode="auto">
              <a:xfrm>
                <a:off x="644" y="1653"/>
                <a:ext cx="90" cy="28"/>
              </a:xfrm>
              <a:custGeom>
                <a:avLst/>
                <a:gdLst>
                  <a:gd name="T0" fmla="*/ 90 w 90"/>
                  <a:gd name="T1" fmla="*/ 5 h 28"/>
                  <a:gd name="T2" fmla="*/ 87 w 90"/>
                  <a:gd name="T3" fmla="*/ 0 h 28"/>
                  <a:gd name="T4" fmla="*/ 0 w 90"/>
                  <a:gd name="T5" fmla="*/ 23 h 28"/>
                  <a:gd name="T6" fmla="*/ 4 w 90"/>
                  <a:gd name="T7" fmla="*/ 28 h 28"/>
                  <a:gd name="T8" fmla="*/ 90 w 90"/>
                  <a:gd name="T9" fmla="*/ 5 h 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0"/>
                  <a:gd name="T16" fmla="*/ 0 h 28"/>
                  <a:gd name="T17" fmla="*/ 90 w 90"/>
                  <a:gd name="T18" fmla="*/ 28 h 2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0" h="28">
                    <a:moveTo>
                      <a:pt x="90" y="5"/>
                    </a:moveTo>
                    <a:lnTo>
                      <a:pt x="87" y="0"/>
                    </a:lnTo>
                    <a:lnTo>
                      <a:pt x="0" y="23"/>
                    </a:lnTo>
                    <a:lnTo>
                      <a:pt x="4" y="28"/>
                    </a:lnTo>
                    <a:lnTo>
                      <a:pt x="90" y="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453" name="Freeform 2707"/>
              <p:cNvSpPr>
                <a:spLocks/>
              </p:cNvSpPr>
              <p:nvPr/>
            </p:nvSpPr>
            <p:spPr bwMode="auto">
              <a:xfrm>
                <a:off x="729" y="1653"/>
                <a:ext cx="5" cy="5"/>
              </a:xfrm>
              <a:custGeom>
                <a:avLst/>
                <a:gdLst>
                  <a:gd name="T0" fmla="*/ 5 w 5"/>
                  <a:gd name="T1" fmla="*/ 0 h 5"/>
                  <a:gd name="T2" fmla="*/ 2 w 5"/>
                  <a:gd name="T3" fmla="*/ 0 h 5"/>
                  <a:gd name="T4" fmla="*/ 5 w 5"/>
                  <a:gd name="T5" fmla="*/ 5 h 5"/>
                  <a:gd name="T6" fmla="*/ 0 w 5"/>
                  <a:gd name="T7" fmla="*/ 3 h 5"/>
                  <a:gd name="T8" fmla="*/ 5 w 5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5"/>
                  <a:gd name="T17" fmla="*/ 5 w 5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5">
                    <a:moveTo>
                      <a:pt x="5" y="0"/>
                    </a:moveTo>
                    <a:lnTo>
                      <a:pt x="2" y="0"/>
                    </a:lnTo>
                    <a:lnTo>
                      <a:pt x="5" y="5"/>
                    </a:lnTo>
                    <a:lnTo>
                      <a:pt x="0" y="3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454" name="Freeform 2708"/>
              <p:cNvSpPr>
                <a:spLocks/>
              </p:cNvSpPr>
              <p:nvPr/>
            </p:nvSpPr>
            <p:spPr bwMode="auto">
              <a:xfrm>
                <a:off x="643" y="1678"/>
                <a:ext cx="18" cy="50"/>
              </a:xfrm>
              <a:custGeom>
                <a:avLst/>
                <a:gdLst>
                  <a:gd name="T0" fmla="*/ 6 w 18"/>
                  <a:gd name="T1" fmla="*/ 0 h 50"/>
                  <a:gd name="T2" fmla="*/ 0 w 18"/>
                  <a:gd name="T3" fmla="*/ 1 h 50"/>
                  <a:gd name="T4" fmla="*/ 11 w 18"/>
                  <a:gd name="T5" fmla="*/ 50 h 50"/>
                  <a:gd name="T6" fmla="*/ 18 w 18"/>
                  <a:gd name="T7" fmla="*/ 48 h 50"/>
                  <a:gd name="T8" fmla="*/ 6 w 18"/>
                  <a:gd name="T9" fmla="*/ 0 h 5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8"/>
                  <a:gd name="T16" fmla="*/ 0 h 50"/>
                  <a:gd name="T17" fmla="*/ 18 w 18"/>
                  <a:gd name="T18" fmla="*/ 50 h 5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8" h="50">
                    <a:moveTo>
                      <a:pt x="6" y="0"/>
                    </a:moveTo>
                    <a:lnTo>
                      <a:pt x="0" y="1"/>
                    </a:lnTo>
                    <a:lnTo>
                      <a:pt x="11" y="50"/>
                    </a:lnTo>
                    <a:lnTo>
                      <a:pt x="18" y="48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455" name="Freeform 2709"/>
              <p:cNvSpPr>
                <a:spLocks/>
              </p:cNvSpPr>
              <p:nvPr/>
            </p:nvSpPr>
            <p:spPr bwMode="auto">
              <a:xfrm>
                <a:off x="643" y="1676"/>
                <a:ext cx="6" cy="5"/>
              </a:xfrm>
              <a:custGeom>
                <a:avLst/>
                <a:gdLst>
                  <a:gd name="T0" fmla="*/ 1 w 6"/>
                  <a:gd name="T1" fmla="*/ 0 h 5"/>
                  <a:gd name="T2" fmla="*/ 0 w 6"/>
                  <a:gd name="T3" fmla="*/ 0 h 5"/>
                  <a:gd name="T4" fmla="*/ 0 w 6"/>
                  <a:gd name="T5" fmla="*/ 3 h 5"/>
                  <a:gd name="T6" fmla="*/ 6 w 6"/>
                  <a:gd name="T7" fmla="*/ 2 h 5"/>
                  <a:gd name="T8" fmla="*/ 5 w 6"/>
                  <a:gd name="T9" fmla="*/ 5 h 5"/>
                  <a:gd name="T10" fmla="*/ 1 w 6"/>
                  <a:gd name="T11" fmla="*/ 0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5"/>
                  <a:gd name="T20" fmla="*/ 6 w 6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5">
                    <a:moveTo>
                      <a:pt x="1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6" y="2"/>
                    </a:lnTo>
                    <a:lnTo>
                      <a:pt x="5" y="5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456" name="Freeform 2710"/>
              <p:cNvSpPr>
                <a:spLocks/>
              </p:cNvSpPr>
              <p:nvPr/>
            </p:nvSpPr>
            <p:spPr bwMode="auto">
              <a:xfrm>
                <a:off x="591" y="1724"/>
                <a:ext cx="68" cy="24"/>
              </a:xfrm>
              <a:custGeom>
                <a:avLst/>
                <a:gdLst>
                  <a:gd name="T0" fmla="*/ 68 w 68"/>
                  <a:gd name="T1" fmla="*/ 5 h 24"/>
                  <a:gd name="T2" fmla="*/ 65 w 68"/>
                  <a:gd name="T3" fmla="*/ 0 h 24"/>
                  <a:gd name="T4" fmla="*/ 0 w 68"/>
                  <a:gd name="T5" fmla="*/ 19 h 24"/>
                  <a:gd name="T6" fmla="*/ 3 w 68"/>
                  <a:gd name="T7" fmla="*/ 24 h 24"/>
                  <a:gd name="T8" fmla="*/ 68 w 68"/>
                  <a:gd name="T9" fmla="*/ 5 h 2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8"/>
                  <a:gd name="T16" fmla="*/ 0 h 24"/>
                  <a:gd name="T17" fmla="*/ 68 w 68"/>
                  <a:gd name="T18" fmla="*/ 24 h 2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8" h="24">
                    <a:moveTo>
                      <a:pt x="68" y="5"/>
                    </a:moveTo>
                    <a:lnTo>
                      <a:pt x="65" y="0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68" y="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457" name="Freeform 2711"/>
              <p:cNvSpPr>
                <a:spLocks/>
              </p:cNvSpPr>
              <p:nvPr/>
            </p:nvSpPr>
            <p:spPr bwMode="auto">
              <a:xfrm>
                <a:off x="654" y="1724"/>
                <a:ext cx="7" cy="5"/>
              </a:xfrm>
              <a:custGeom>
                <a:avLst/>
                <a:gdLst>
                  <a:gd name="T0" fmla="*/ 7 w 7"/>
                  <a:gd name="T1" fmla="*/ 2 h 5"/>
                  <a:gd name="T2" fmla="*/ 7 w 7"/>
                  <a:gd name="T3" fmla="*/ 5 h 5"/>
                  <a:gd name="T4" fmla="*/ 5 w 7"/>
                  <a:gd name="T5" fmla="*/ 5 h 5"/>
                  <a:gd name="T6" fmla="*/ 2 w 7"/>
                  <a:gd name="T7" fmla="*/ 0 h 5"/>
                  <a:gd name="T8" fmla="*/ 0 w 7"/>
                  <a:gd name="T9" fmla="*/ 4 h 5"/>
                  <a:gd name="T10" fmla="*/ 7 w 7"/>
                  <a:gd name="T11" fmla="*/ 2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"/>
                  <a:gd name="T19" fmla="*/ 0 h 5"/>
                  <a:gd name="T20" fmla="*/ 7 w 7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" h="5">
                    <a:moveTo>
                      <a:pt x="7" y="2"/>
                    </a:moveTo>
                    <a:lnTo>
                      <a:pt x="7" y="5"/>
                    </a:lnTo>
                    <a:lnTo>
                      <a:pt x="5" y="5"/>
                    </a:lnTo>
                    <a:lnTo>
                      <a:pt x="2" y="0"/>
                    </a:lnTo>
                    <a:lnTo>
                      <a:pt x="0" y="4"/>
                    </a:lnTo>
                    <a:lnTo>
                      <a:pt x="7" y="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458" name="Freeform 2712"/>
              <p:cNvSpPr>
                <a:spLocks/>
              </p:cNvSpPr>
              <p:nvPr/>
            </p:nvSpPr>
            <p:spPr bwMode="auto">
              <a:xfrm>
                <a:off x="560" y="1629"/>
                <a:ext cx="34" cy="117"/>
              </a:xfrm>
              <a:custGeom>
                <a:avLst/>
                <a:gdLst>
                  <a:gd name="T0" fmla="*/ 29 w 34"/>
                  <a:gd name="T1" fmla="*/ 117 h 117"/>
                  <a:gd name="T2" fmla="*/ 34 w 34"/>
                  <a:gd name="T3" fmla="*/ 114 h 117"/>
                  <a:gd name="T4" fmla="*/ 5 w 34"/>
                  <a:gd name="T5" fmla="*/ 0 h 117"/>
                  <a:gd name="T6" fmla="*/ 0 w 34"/>
                  <a:gd name="T7" fmla="*/ 4 h 117"/>
                  <a:gd name="T8" fmla="*/ 29 w 34"/>
                  <a:gd name="T9" fmla="*/ 117 h 1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4"/>
                  <a:gd name="T16" fmla="*/ 0 h 117"/>
                  <a:gd name="T17" fmla="*/ 34 w 34"/>
                  <a:gd name="T18" fmla="*/ 117 h 11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4" h="117">
                    <a:moveTo>
                      <a:pt x="29" y="117"/>
                    </a:moveTo>
                    <a:lnTo>
                      <a:pt x="34" y="114"/>
                    </a:lnTo>
                    <a:lnTo>
                      <a:pt x="5" y="0"/>
                    </a:lnTo>
                    <a:lnTo>
                      <a:pt x="0" y="4"/>
                    </a:lnTo>
                    <a:lnTo>
                      <a:pt x="29" y="11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459" name="Freeform 2713"/>
              <p:cNvSpPr>
                <a:spLocks/>
              </p:cNvSpPr>
              <p:nvPr/>
            </p:nvSpPr>
            <p:spPr bwMode="auto">
              <a:xfrm>
                <a:off x="589" y="1743"/>
                <a:ext cx="5" cy="6"/>
              </a:xfrm>
              <a:custGeom>
                <a:avLst/>
                <a:gdLst>
                  <a:gd name="T0" fmla="*/ 5 w 5"/>
                  <a:gd name="T1" fmla="*/ 5 h 6"/>
                  <a:gd name="T2" fmla="*/ 0 w 5"/>
                  <a:gd name="T3" fmla="*/ 6 h 6"/>
                  <a:gd name="T4" fmla="*/ 0 w 5"/>
                  <a:gd name="T5" fmla="*/ 3 h 6"/>
                  <a:gd name="T6" fmla="*/ 5 w 5"/>
                  <a:gd name="T7" fmla="*/ 0 h 6"/>
                  <a:gd name="T8" fmla="*/ 2 w 5"/>
                  <a:gd name="T9" fmla="*/ 0 h 6"/>
                  <a:gd name="T10" fmla="*/ 5 w 5"/>
                  <a:gd name="T11" fmla="*/ 5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6"/>
                  <a:gd name="T20" fmla="*/ 5 w 5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6">
                    <a:moveTo>
                      <a:pt x="5" y="5"/>
                    </a:moveTo>
                    <a:lnTo>
                      <a:pt x="0" y="6"/>
                    </a:lnTo>
                    <a:lnTo>
                      <a:pt x="0" y="3"/>
                    </a:lnTo>
                    <a:lnTo>
                      <a:pt x="5" y="0"/>
                    </a:lnTo>
                    <a:lnTo>
                      <a:pt x="2" y="0"/>
                    </a:lnTo>
                    <a:lnTo>
                      <a:pt x="5" y="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460" name="Freeform 2714"/>
              <p:cNvSpPr>
                <a:spLocks/>
              </p:cNvSpPr>
              <p:nvPr/>
            </p:nvSpPr>
            <p:spPr bwMode="auto">
              <a:xfrm>
                <a:off x="563" y="1319"/>
                <a:ext cx="1148" cy="315"/>
              </a:xfrm>
              <a:custGeom>
                <a:avLst/>
                <a:gdLst>
                  <a:gd name="T0" fmla="*/ 0 w 1148"/>
                  <a:gd name="T1" fmla="*/ 309 h 315"/>
                  <a:gd name="T2" fmla="*/ 2 w 1148"/>
                  <a:gd name="T3" fmla="*/ 315 h 315"/>
                  <a:gd name="T4" fmla="*/ 1148 w 1148"/>
                  <a:gd name="T5" fmla="*/ 7 h 315"/>
                  <a:gd name="T6" fmla="*/ 1146 w 1148"/>
                  <a:gd name="T7" fmla="*/ 0 h 315"/>
                  <a:gd name="T8" fmla="*/ 0 w 1148"/>
                  <a:gd name="T9" fmla="*/ 309 h 31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148"/>
                  <a:gd name="T16" fmla="*/ 0 h 315"/>
                  <a:gd name="T17" fmla="*/ 1148 w 1148"/>
                  <a:gd name="T18" fmla="*/ 315 h 31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148" h="315">
                    <a:moveTo>
                      <a:pt x="0" y="309"/>
                    </a:moveTo>
                    <a:lnTo>
                      <a:pt x="2" y="315"/>
                    </a:lnTo>
                    <a:lnTo>
                      <a:pt x="1148" y="7"/>
                    </a:lnTo>
                    <a:lnTo>
                      <a:pt x="1146" y="0"/>
                    </a:lnTo>
                    <a:lnTo>
                      <a:pt x="0" y="30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461" name="Freeform 2715"/>
              <p:cNvSpPr>
                <a:spLocks/>
              </p:cNvSpPr>
              <p:nvPr/>
            </p:nvSpPr>
            <p:spPr bwMode="auto">
              <a:xfrm>
                <a:off x="558" y="1628"/>
                <a:ext cx="7" cy="6"/>
              </a:xfrm>
              <a:custGeom>
                <a:avLst/>
                <a:gdLst>
                  <a:gd name="T0" fmla="*/ 2 w 7"/>
                  <a:gd name="T1" fmla="*/ 5 h 6"/>
                  <a:gd name="T2" fmla="*/ 0 w 7"/>
                  <a:gd name="T3" fmla="*/ 1 h 6"/>
                  <a:gd name="T4" fmla="*/ 5 w 7"/>
                  <a:gd name="T5" fmla="*/ 0 h 6"/>
                  <a:gd name="T6" fmla="*/ 7 w 7"/>
                  <a:gd name="T7" fmla="*/ 6 h 6"/>
                  <a:gd name="T8" fmla="*/ 7 w 7"/>
                  <a:gd name="T9" fmla="*/ 1 h 6"/>
                  <a:gd name="T10" fmla="*/ 2 w 7"/>
                  <a:gd name="T11" fmla="*/ 5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"/>
                  <a:gd name="T19" fmla="*/ 0 h 6"/>
                  <a:gd name="T20" fmla="*/ 7 w 7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" h="6">
                    <a:moveTo>
                      <a:pt x="2" y="5"/>
                    </a:moveTo>
                    <a:lnTo>
                      <a:pt x="0" y="1"/>
                    </a:lnTo>
                    <a:lnTo>
                      <a:pt x="5" y="0"/>
                    </a:lnTo>
                    <a:lnTo>
                      <a:pt x="7" y="6"/>
                    </a:lnTo>
                    <a:lnTo>
                      <a:pt x="7" y="1"/>
                    </a:lnTo>
                    <a:lnTo>
                      <a:pt x="2" y="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462" name="Freeform 2716"/>
              <p:cNvSpPr>
                <a:spLocks/>
              </p:cNvSpPr>
              <p:nvPr/>
            </p:nvSpPr>
            <p:spPr bwMode="auto">
              <a:xfrm>
                <a:off x="1692" y="1275"/>
                <a:ext cx="19" cy="49"/>
              </a:xfrm>
              <a:custGeom>
                <a:avLst/>
                <a:gdLst>
                  <a:gd name="T0" fmla="*/ 14 w 19"/>
                  <a:gd name="T1" fmla="*/ 49 h 49"/>
                  <a:gd name="T2" fmla="*/ 19 w 19"/>
                  <a:gd name="T3" fmla="*/ 46 h 49"/>
                  <a:gd name="T4" fmla="*/ 5 w 19"/>
                  <a:gd name="T5" fmla="*/ 0 h 49"/>
                  <a:gd name="T6" fmla="*/ 0 w 19"/>
                  <a:gd name="T7" fmla="*/ 3 h 49"/>
                  <a:gd name="T8" fmla="*/ 14 w 19"/>
                  <a:gd name="T9" fmla="*/ 49 h 4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"/>
                  <a:gd name="T16" fmla="*/ 0 h 49"/>
                  <a:gd name="T17" fmla="*/ 19 w 19"/>
                  <a:gd name="T18" fmla="*/ 49 h 4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" h="49">
                    <a:moveTo>
                      <a:pt x="14" y="49"/>
                    </a:moveTo>
                    <a:lnTo>
                      <a:pt x="19" y="46"/>
                    </a:lnTo>
                    <a:lnTo>
                      <a:pt x="5" y="0"/>
                    </a:lnTo>
                    <a:lnTo>
                      <a:pt x="0" y="3"/>
                    </a:lnTo>
                    <a:lnTo>
                      <a:pt x="14" y="4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463" name="Freeform 2717"/>
              <p:cNvSpPr>
                <a:spLocks/>
              </p:cNvSpPr>
              <p:nvPr/>
            </p:nvSpPr>
            <p:spPr bwMode="auto">
              <a:xfrm>
                <a:off x="1706" y="1319"/>
                <a:ext cx="6" cy="7"/>
              </a:xfrm>
              <a:custGeom>
                <a:avLst/>
                <a:gdLst>
                  <a:gd name="T0" fmla="*/ 5 w 6"/>
                  <a:gd name="T1" fmla="*/ 7 h 7"/>
                  <a:gd name="T2" fmla="*/ 6 w 6"/>
                  <a:gd name="T3" fmla="*/ 7 h 7"/>
                  <a:gd name="T4" fmla="*/ 5 w 6"/>
                  <a:gd name="T5" fmla="*/ 2 h 7"/>
                  <a:gd name="T6" fmla="*/ 0 w 6"/>
                  <a:gd name="T7" fmla="*/ 5 h 7"/>
                  <a:gd name="T8" fmla="*/ 3 w 6"/>
                  <a:gd name="T9" fmla="*/ 0 h 7"/>
                  <a:gd name="T10" fmla="*/ 5 w 6"/>
                  <a:gd name="T11" fmla="*/ 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7"/>
                  <a:gd name="T20" fmla="*/ 6 w 6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7">
                    <a:moveTo>
                      <a:pt x="5" y="7"/>
                    </a:moveTo>
                    <a:lnTo>
                      <a:pt x="6" y="7"/>
                    </a:lnTo>
                    <a:lnTo>
                      <a:pt x="5" y="2"/>
                    </a:lnTo>
                    <a:lnTo>
                      <a:pt x="0" y="5"/>
                    </a:lnTo>
                    <a:lnTo>
                      <a:pt x="3" y="0"/>
                    </a:lnTo>
                    <a:lnTo>
                      <a:pt x="5" y="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464" name="Freeform 2718"/>
              <p:cNvSpPr>
                <a:spLocks/>
              </p:cNvSpPr>
              <p:nvPr/>
            </p:nvSpPr>
            <p:spPr bwMode="auto">
              <a:xfrm>
                <a:off x="1691" y="1273"/>
                <a:ext cx="6" cy="7"/>
              </a:xfrm>
              <a:custGeom>
                <a:avLst/>
                <a:gdLst>
                  <a:gd name="T0" fmla="*/ 1 w 6"/>
                  <a:gd name="T1" fmla="*/ 5 h 7"/>
                  <a:gd name="T2" fmla="*/ 0 w 6"/>
                  <a:gd name="T3" fmla="*/ 2 h 7"/>
                  <a:gd name="T4" fmla="*/ 5 w 6"/>
                  <a:gd name="T5" fmla="*/ 0 h 7"/>
                  <a:gd name="T6" fmla="*/ 6 w 6"/>
                  <a:gd name="T7" fmla="*/ 7 h 7"/>
                  <a:gd name="T8" fmla="*/ 6 w 6"/>
                  <a:gd name="T9" fmla="*/ 2 h 7"/>
                  <a:gd name="T10" fmla="*/ 1 w 6"/>
                  <a:gd name="T11" fmla="*/ 5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7"/>
                  <a:gd name="T20" fmla="*/ 6 w 6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7">
                    <a:moveTo>
                      <a:pt x="1" y="5"/>
                    </a:moveTo>
                    <a:lnTo>
                      <a:pt x="0" y="2"/>
                    </a:lnTo>
                    <a:lnTo>
                      <a:pt x="5" y="0"/>
                    </a:lnTo>
                    <a:lnTo>
                      <a:pt x="6" y="7"/>
                    </a:lnTo>
                    <a:lnTo>
                      <a:pt x="6" y="2"/>
                    </a:lnTo>
                    <a:lnTo>
                      <a:pt x="1" y="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465" name="Freeform 2719"/>
              <p:cNvSpPr>
                <a:spLocks/>
              </p:cNvSpPr>
              <p:nvPr/>
            </p:nvSpPr>
            <p:spPr bwMode="auto">
              <a:xfrm>
                <a:off x="201" y="1648"/>
                <a:ext cx="710" cy="303"/>
              </a:xfrm>
              <a:custGeom>
                <a:avLst/>
                <a:gdLst>
                  <a:gd name="T0" fmla="*/ 557 w 710"/>
                  <a:gd name="T1" fmla="*/ 155 h 303"/>
                  <a:gd name="T2" fmla="*/ 0 w 710"/>
                  <a:gd name="T3" fmla="*/ 303 h 303"/>
                  <a:gd name="T4" fmla="*/ 0 w 710"/>
                  <a:gd name="T5" fmla="*/ 233 h 303"/>
                  <a:gd name="T6" fmla="*/ 320 w 710"/>
                  <a:gd name="T7" fmla="*/ 146 h 303"/>
                  <a:gd name="T8" fmla="*/ 307 w 710"/>
                  <a:gd name="T9" fmla="*/ 100 h 303"/>
                  <a:gd name="T10" fmla="*/ 372 w 710"/>
                  <a:gd name="T11" fmla="*/ 81 h 303"/>
                  <a:gd name="T12" fmla="*/ 385 w 710"/>
                  <a:gd name="T13" fmla="*/ 130 h 303"/>
                  <a:gd name="T14" fmla="*/ 473 w 710"/>
                  <a:gd name="T15" fmla="*/ 106 h 303"/>
                  <a:gd name="T16" fmla="*/ 460 w 710"/>
                  <a:gd name="T17" fmla="*/ 58 h 303"/>
                  <a:gd name="T18" fmla="*/ 525 w 710"/>
                  <a:gd name="T19" fmla="*/ 41 h 303"/>
                  <a:gd name="T20" fmla="*/ 538 w 710"/>
                  <a:gd name="T21" fmla="*/ 88 h 303"/>
                  <a:gd name="T22" fmla="*/ 627 w 710"/>
                  <a:gd name="T23" fmla="*/ 65 h 303"/>
                  <a:gd name="T24" fmla="*/ 613 w 710"/>
                  <a:gd name="T25" fmla="*/ 18 h 303"/>
                  <a:gd name="T26" fmla="*/ 678 w 710"/>
                  <a:gd name="T27" fmla="*/ 0 h 303"/>
                  <a:gd name="T28" fmla="*/ 710 w 710"/>
                  <a:gd name="T29" fmla="*/ 113 h 303"/>
                  <a:gd name="T30" fmla="*/ 643 w 710"/>
                  <a:gd name="T31" fmla="*/ 130 h 303"/>
                  <a:gd name="T32" fmla="*/ 657 w 710"/>
                  <a:gd name="T33" fmla="*/ 178 h 303"/>
                  <a:gd name="T34" fmla="*/ 568 w 710"/>
                  <a:gd name="T35" fmla="*/ 201 h 303"/>
                  <a:gd name="T36" fmla="*/ 557 w 710"/>
                  <a:gd name="T37" fmla="*/ 155 h 303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710"/>
                  <a:gd name="T58" fmla="*/ 0 h 303"/>
                  <a:gd name="T59" fmla="*/ 710 w 710"/>
                  <a:gd name="T60" fmla="*/ 303 h 303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710" h="303">
                    <a:moveTo>
                      <a:pt x="557" y="155"/>
                    </a:moveTo>
                    <a:lnTo>
                      <a:pt x="0" y="303"/>
                    </a:lnTo>
                    <a:lnTo>
                      <a:pt x="0" y="233"/>
                    </a:lnTo>
                    <a:lnTo>
                      <a:pt x="320" y="146"/>
                    </a:lnTo>
                    <a:lnTo>
                      <a:pt x="307" y="100"/>
                    </a:lnTo>
                    <a:lnTo>
                      <a:pt x="372" y="81"/>
                    </a:lnTo>
                    <a:lnTo>
                      <a:pt x="385" y="130"/>
                    </a:lnTo>
                    <a:lnTo>
                      <a:pt x="473" y="106"/>
                    </a:lnTo>
                    <a:lnTo>
                      <a:pt x="460" y="58"/>
                    </a:lnTo>
                    <a:lnTo>
                      <a:pt x="525" y="41"/>
                    </a:lnTo>
                    <a:lnTo>
                      <a:pt x="538" y="88"/>
                    </a:lnTo>
                    <a:lnTo>
                      <a:pt x="627" y="65"/>
                    </a:lnTo>
                    <a:lnTo>
                      <a:pt x="613" y="18"/>
                    </a:lnTo>
                    <a:lnTo>
                      <a:pt x="678" y="0"/>
                    </a:lnTo>
                    <a:lnTo>
                      <a:pt x="710" y="113"/>
                    </a:lnTo>
                    <a:lnTo>
                      <a:pt x="643" y="130"/>
                    </a:lnTo>
                    <a:lnTo>
                      <a:pt x="657" y="178"/>
                    </a:lnTo>
                    <a:lnTo>
                      <a:pt x="568" y="201"/>
                    </a:lnTo>
                    <a:lnTo>
                      <a:pt x="557" y="155"/>
                    </a:lnTo>
                    <a:close/>
                  </a:path>
                </a:pathLst>
              </a:custGeom>
              <a:solidFill>
                <a:srgbClr val="AD151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466" name="Freeform 2720"/>
              <p:cNvSpPr>
                <a:spLocks/>
              </p:cNvSpPr>
              <p:nvPr/>
            </p:nvSpPr>
            <p:spPr bwMode="auto">
              <a:xfrm>
                <a:off x="200" y="1801"/>
                <a:ext cx="559" cy="153"/>
              </a:xfrm>
              <a:custGeom>
                <a:avLst/>
                <a:gdLst>
                  <a:gd name="T0" fmla="*/ 559 w 559"/>
                  <a:gd name="T1" fmla="*/ 5 h 153"/>
                  <a:gd name="T2" fmla="*/ 556 w 559"/>
                  <a:gd name="T3" fmla="*/ 0 h 153"/>
                  <a:gd name="T4" fmla="*/ 0 w 559"/>
                  <a:gd name="T5" fmla="*/ 148 h 153"/>
                  <a:gd name="T6" fmla="*/ 3 w 559"/>
                  <a:gd name="T7" fmla="*/ 153 h 153"/>
                  <a:gd name="T8" fmla="*/ 559 w 559"/>
                  <a:gd name="T9" fmla="*/ 5 h 15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59"/>
                  <a:gd name="T16" fmla="*/ 0 h 153"/>
                  <a:gd name="T17" fmla="*/ 559 w 559"/>
                  <a:gd name="T18" fmla="*/ 153 h 15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59" h="153">
                    <a:moveTo>
                      <a:pt x="559" y="5"/>
                    </a:moveTo>
                    <a:lnTo>
                      <a:pt x="556" y="0"/>
                    </a:lnTo>
                    <a:lnTo>
                      <a:pt x="0" y="148"/>
                    </a:lnTo>
                    <a:lnTo>
                      <a:pt x="3" y="153"/>
                    </a:lnTo>
                    <a:lnTo>
                      <a:pt x="559" y="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467" name="Rectangle 2721"/>
              <p:cNvSpPr>
                <a:spLocks noChangeArrowheads="1"/>
              </p:cNvSpPr>
              <p:nvPr/>
            </p:nvSpPr>
            <p:spPr bwMode="auto">
              <a:xfrm>
                <a:off x="198" y="1881"/>
                <a:ext cx="7" cy="70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468" name="Freeform 2722"/>
              <p:cNvSpPr>
                <a:spLocks/>
              </p:cNvSpPr>
              <p:nvPr/>
            </p:nvSpPr>
            <p:spPr bwMode="auto">
              <a:xfrm>
                <a:off x="198" y="1949"/>
                <a:ext cx="7" cy="7"/>
              </a:xfrm>
              <a:custGeom>
                <a:avLst/>
                <a:gdLst>
                  <a:gd name="T0" fmla="*/ 5 w 7"/>
                  <a:gd name="T1" fmla="*/ 5 h 7"/>
                  <a:gd name="T2" fmla="*/ 0 w 7"/>
                  <a:gd name="T3" fmla="*/ 7 h 7"/>
                  <a:gd name="T4" fmla="*/ 0 w 7"/>
                  <a:gd name="T5" fmla="*/ 2 h 7"/>
                  <a:gd name="T6" fmla="*/ 7 w 7"/>
                  <a:gd name="T7" fmla="*/ 2 h 7"/>
                  <a:gd name="T8" fmla="*/ 2 w 7"/>
                  <a:gd name="T9" fmla="*/ 0 h 7"/>
                  <a:gd name="T10" fmla="*/ 5 w 7"/>
                  <a:gd name="T11" fmla="*/ 5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"/>
                  <a:gd name="T19" fmla="*/ 0 h 7"/>
                  <a:gd name="T20" fmla="*/ 7 w 7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" h="7">
                    <a:moveTo>
                      <a:pt x="5" y="5"/>
                    </a:moveTo>
                    <a:lnTo>
                      <a:pt x="0" y="7"/>
                    </a:lnTo>
                    <a:lnTo>
                      <a:pt x="0" y="2"/>
                    </a:lnTo>
                    <a:lnTo>
                      <a:pt x="7" y="2"/>
                    </a:lnTo>
                    <a:lnTo>
                      <a:pt x="2" y="0"/>
                    </a:lnTo>
                    <a:lnTo>
                      <a:pt x="5" y="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469" name="Freeform 2723"/>
              <p:cNvSpPr>
                <a:spLocks/>
              </p:cNvSpPr>
              <p:nvPr/>
            </p:nvSpPr>
            <p:spPr bwMode="auto">
              <a:xfrm>
                <a:off x="201" y="1791"/>
                <a:ext cx="322" cy="93"/>
              </a:xfrm>
              <a:custGeom>
                <a:avLst/>
                <a:gdLst>
                  <a:gd name="T0" fmla="*/ 0 w 322"/>
                  <a:gd name="T1" fmla="*/ 87 h 93"/>
                  <a:gd name="T2" fmla="*/ 2 w 322"/>
                  <a:gd name="T3" fmla="*/ 93 h 93"/>
                  <a:gd name="T4" fmla="*/ 322 w 322"/>
                  <a:gd name="T5" fmla="*/ 7 h 93"/>
                  <a:gd name="T6" fmla="*/ 320 w 322"/>
                  <a:gd name="T7" fmla="*/ 0 h 93"/>
                  <a:gd name="T8" fmla="*/ 0 w 322"/>
                  <a:gd name="T9" fmla="*/ 87 h 9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22"/>
                  <a:gd name="T16" fmla="*/ 0 h 93"/>
                  <a:gd name="T17" fmla="*/ 322 w 322"/>
                  <a:gd name="T18" fmla="*/ 93 h 9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22" h="93">
                    <a:moveTo>
                      <a:pt x="0" y="87"/>
                    </a:moveTo>
                    <a:lnTo>
                      <a:pt x="2" y="93"/>
                    </a:lnTo>
                    <a:lnTo>
                      <a:pt x="322" y="7"/>
                    </a:lnTo>
                    <a:lnTo>
                      <a:pt x="320" y="0"/>
                    </a:lnTo>
                    <a:lnTo>
                      <a:pt x="0" y="8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470" name="Freeform 2724"/>
              <p:cNvSpPr>
                <a:spLocks/>
              </p:cNvSpPr>
              <p:nvPr/>
            </p:nvSpPr>
            <p:spPr bwMode="auto">
              <a:xfrm>
                <a:off x="198" y="1878"/>
                <a:ext cx="7" cy="6"/>
              </a:xfrm>
              <a:custGeom>
                <a:avLst/>
                <a:gdLst>
                  <a:gd name="T0" fmla="*/ 0 w 7"/>
                  <a:gd name="T1" fmla="*/ 3 h 6"/>
                  <a:gd name="T2" fmla="*/ 0 w 7"/>
                  <a:gd name="T3" fmla="*/ 1 h 6"/>
                  <a:gd name="T4" fmla="*/ 3 w 7"/>
                  <a:gd name="T5" fmla="*/ 0 h 6"/>
                  <a:gd name="T6" fmla="*/ 5 w 7"/>
                  <a:gd name="T7" fmla="*/ 6 h 6"/>
                  <a:gd name="T8" fmla="*/ 7 w 7"/>
                  <a:gd name="T9" fmla="*/ 3 h 6"/>
                  <a:gd name="T10" fmla="*/ 0 w 7"/>
                  <a:gd name="T11" fmla="*/ 3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"/>
                  <a:gd name="T19" fmla="*/ 0 h 6"/>
                  <a:gd name="T20" fmla="*/ 7 w 7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" h="6">
                    <a:moveTo>
                      <a:pt x="0" y="3"/>
                    </a:moveTo>
                    <a:lnTo>
                      <a:pt x="0" y="1"/>
                    </a:lnTo>
                    <a:lnTo>
                      <a:pt x="3" y="0"/>
                    </a:lnTo>
                    <a:lnTo>
                      <a:pt x="5" y="6"/>
                    </a:lnTo>
                    <a:lnTo>
                      <a:pt x="7" y="3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471" name="Freeform 2725"/>
              <p:cNvSpPr>
                <a:spLocks/>
              </p:cNvSpPr>
              <p:nvPr/>
            </p:nvSpPr>
            <p:spPr bwMode="auto">
              <a:xfrm>
                <a:off x="505" y="1746"/>
                <a:ext cx="18" cy="50"/>
              </a:xfrm>
              <a:custGeom>
                <a:avLst/>
                <a:gdLst>
                  <a:gd name="T0" fmla="*/ 13 w 18"/>
                  <a:gd name="T1" fmla="*/ 50 h 50"/>
                  <a:gd name="T2" fmla="*/ 18 w 18"/>
                  <a:gd name="T3" fmla="*/ 47 h 50"/>
                  <a:gd name="T4" fmla="*/ 5 w 18"/>
                  <a:gd name="T5" fmla="*/ 0 h 50"/>
                  <a:gd name="T6" fmla="*/ 0 w 18"/>
                  <a:gd name="T7" fmla="*/ 3 h 50"/>
                  <a:gd name="T8" fmla="*/ 13 w 18"/>
                  <a:gd name="T9" fmla="*/ 50 h 5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8"/>
                  <a:gd name="T16" fmla="*/ 0 h 50"/>
                  <a:gd name="T17" fmla="*/ 18 w 18"/>
                  <a:gd name="T18" fmla="*/ 50 h 5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8" h="50">
                    <a:moveTo>
                      <a:pt x="13" y="50"/>
                    </a:moveTo>
                    <a:lnTo>
                      <a:pt x="18" y="47"/>
                    </a:lnTo>
                    <a:lnTo>
                      <a:pt x="5" y="0"/>
                    </a:lnTo>
                    <a:lnTo>
                      <a:pt x="0" y="3"/>
                    </a:lnTo>
                    <a:lnTo>
                      <a:pt x="13" y="5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472" name="Freeform 2726"/>
              <p:cNvSpPr>
                <a:spLocks/>
              </p:cNvSpPr>
              <p:nvPr/>
            </p:nvSpPr>
            <p:spPr bwMode="auto">
              <a:xfrm>
                <a:off x="518" y="1791"/>
                <a:ext cx="7" cy="7"/>
              </a:xfrm>
              <a:custGeom>
                <a:avLst/>
                <a:gdLst>
                  <a:gd name="T0" fmla="*/ 5 w 7"/>
                  <a:gd name="T1" fmla="*/ 7 h 7"/>
                  <a:gd name="T2" fmla="*/ 7 w 7"/>
                  <a:gd name="T3" fmla="*/ 7 h 7"/>
                  <a:gd name="T4" fmla="*/ 5 w 7"/>
                  <a:gd name="T5" fmla="*/ 2 h 7"/>
                  <a:gd name="T6" fmla="*/ 0 w 7"/>
                  <a:gd name="T7" fmla="*/ 5 h 7"/>
                  <a:gd name="T8" fmla="*/ 3 w 7"/>
                  <a:gd name="T9" fmla="*/ 0 h 7"/>
                  <a:gd name="T10" fmla="*/ 5 w 7"/>
                  <a:gd name="T11" fmla="*/ 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"/>
                  <a:gd name="T19" fmla="*/ 0 h 7"/>
                  <a:gd name="T20" fmla="*/ 7 w 7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" h="7">
                    <a:moveTo>
                      <a:pt x="5" y="7"/>
                    </a:moveTo>
                    <a:lnTo>
                      <a:pt x="7" y="7"/>
                    </a:lnTo>
                    <a:lnTo>
                      <a:pt x="5" y="2"/>
                    </a:lnTo>
                    <a:lnTo>
                      <a:pt x="0" y="5"/>
                    </a:lnTo>
                    <a:lnTo>
                      <a:pt x="3" y="0"/>
                    </a:lnTo>
                    <a:lnTo>
                      <a:pt x="5" y="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473" name="Freeform 2727"/>
              <p:cNvSpPr>
                <a:spLocks/>
              </p:cNvSpPr>
              <p:nvPr/>
            </p:nvSpPr>
            <p:spPr bwMode="auto">
              <a:xfrm>
                <a:off x="508" y="1726"/>
                <a:ext cx="66" cy="25"/>
              </a:xfrm>
              <a:custGeom>
                <a:avLst/>
                <a:gdLst>
                  <a:gd name="T0" fmla="*/ 0 w 66"/>
                  <a:gd name="T1" fmla="*/ 18 h 25"/>
                  <a:gd name="T2" fmla="*/ 2 w 66"/>
                  <a:gd name="T3" fmla="*/ 25 h 25"/>
                  <a:gd name="T4" fmla="*/ 66 w 66"/>
                  <a:gd name="T5" fmla="*/ 7 h 25"/>
                  <a:gd name="T6" fmla="*/ 65 w 66"/>
                  <a:gd name="T7" fmla="*/ 0 h 25"/>
                  <a:gd name="T8" fmla="*/ 0 w 66"/>
                  <a:gd name="T9" fmla="*/ 18 h 2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6"/>
                  <a:gd name="T16" fmla="*/ 0 h 25"/>
                  <a:gd name="T17" fmla="*/ 66 w 66"/>
                  <a:gd name="T18" fmla="*/ 25 h 2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6" h="25">
                    <a:moveTo>
                      <a:pt x="0" y="18"/>
                    </a:moveTo>
                    <a:lnTo>
                      <a:pt x="2" y="25"/>
                    </a:lnTo>
                    <a:lnTo>
                      <a:pt x="66" y="7"/>
                    </a:lnTo>
                    <a:lnTo>
                      <a:pt x="65" y="0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474" name="Freeform 2728"/>
              <p:cNvSpPr>
                <a:spLocks/>
              </p:cNvSpPr>
              <p:nvPr/>
            </p:nvSpPr>
            <p:spPr bwMode="auto">
              <a:xfrm>
                <a:off x="503" y="1744"/>
                <a:ext cx="7" cy="7"/>
              </a:xfrm>
              <a:custGeom>
                <a:avLst/>
                <a:gdLst>
                  <a:gd name="T0" fmla="*/ 2 w 7"/>
                  <a:gd name="T1" fmla="*/ 5 h 7"/>
                  <a:gd name="T2" fmla="*/ 0 w 7"/>
                  <a:gd name="T3" fmla="*/ 2 h 7"/>
                  <a:gd name="T4" fmla="*/ 5 w 7"/>
                  <a:gd name="T5" fmla="*/ 0 h 7"/>
                  <a:gd name="T6" fmla="*/ 7 w 7"/>
                  <a:gd name="T7" fmla="*/ 7 h 7"/>
                  <a:gd name="T8" fmla="*/ 7 w 7"/>
                  <a:gd name="T9" fmla="*/ 2 h 7"/>
                  <a:gd name="T10" fmla="*/ 2 w 7"/>
                  <a:gd name="T11" fmla="*/ 5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"/>
                  <a:gd name="T19" fmla="*/ 0 h 7"/>
                  <a:gd name="T20" fmla="*/ 7 w 7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" h="7">
                    <a:moveTo>
                      <a:pt x="2" y="5"/>
                    </a:moveTo>
                    <a:lnTo>
                      <a:pt x="0" y="2"/>
                    </a:lnTo>
                    <a:lnTo>
                      <a:pt x="5" y="0"/>
                    </a:lnTo>
                    <a:lnTo>
                      <a:pt x="7" y="7"/>
                    </a:lnTo>
                    <a:lnTo>
                      <a:pt x="7" y="2"/>
                    </a:lnTo>
                    <a:lnTo>
                      <a:pt x="2" y="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475" name="Freeform 2729"/>
              <p:cNvSpPr>
                <a:spLocks/>
              </p:cNvSpPr>
              <p:nvPr/>
            </p:nvSpPr>
            <p:spPr bwMode="auto">
              <a:xfrm>
                <a:off x="570" y="1729"/>
                <a:ext cx="19" cy="50"/>
              </a:xfrm>
              <a:custGeom>
                <a:avLst/>
                <a:gdLst>
                  <a:gd name="T0" fmla="*/ 6 w 19"/>
                  <a:gd name="T1" fmla="*/ 0 h 50"/>
                  <a:gd name="T2" fmla="*/ 0 w 19"/>
                  <a:gd name="T3" fmla="*/ 2 h 50"/>
                  <a:gd name="T4" fmla="*/ 13 w 19"/>
                  <a:gd name="T5" fmla="*/ 50 h 50"/>
                  <a:gd name="T6" fmla="*/ 19 w 19"/>
                  <a:gd name="T7" fmla="*/ 49 h 50"/>
                  <a:gd name="T8" fmla="*/ 6 w 19"/>
                  <a:gd name="T9" fmla="*/ 0 h 5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"/>
                  <a:gd name="T16" fmla="*/ 0 h 50"/>
                  <a:gd name="T17" fmla="*/ 19 w 19"/>
                  <a:gd name="T18" fmla="*/ 50 h 5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" h="50">
                    <a:moveTo>
                      <a:pt x="6" y="0"/>
                    </a:moveTo>
                    <a:lnTo>
                      <a:pt x="0" y="2"/>
                    </a:lnTo>
                    <a:lnTo>
                      <a:pt x="13" y="50"/>
                    </a:lnTo>
                    <a:lnTo>
                      <a:pt x="19" y="49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476" name="Freeform 2730"/>
              <p:cNvSpPr>
                <a:spLocks/>
              </p:cNvSpPr>
              <p:nvPr/>
            </p:nvSpPr>
            <p:spPr bwMode="auto">
              <a:xfrm>
                <a:off x="570" y="1726"/>
                <a:ext cx="6" cy="7"/>
              </a:xfrm>
              <a:custGeom>
                <a:avLst/>
                <a:gdLst>
                  <a:gd name="T0" fmla="*/ 3 w 6"/>
                  <a:gd name="T1" fmla="*/ 0 h 7"/>
                  <a:gd name="T2" fmla="*/ 4 w 6"/>
                  <a:gd name="T3" fmla="*/ 0 h 7"/>
                  <a:gd name="T4" fmla="*/ 6 w 6"/>
                  <a:gd name="T5" fmla="*/ 3 h 7"/>
                  <a:gd name="T6" fmla="*/ 0 w 6"/>
                  <a:gd name="T7" fmla="*/ 5 h 7"/>
                  <a:gd name="T8" fmla="*/ 4 w 6"/>
                  <a:gd name="T9" fmla="*/ 7 h 7"/>
                  <a:gd name="T10" fmla="*/ 3 w 6"/>
                  <a:gd name="T11" fmla="*/ 0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7"/>
                  <a:gd name="T20" fmla="*/ 6 w 6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7">
                    <a:moveTo>
                      <a:pt x="3" y="0"/>
                    </a:moveTo>
                    <a:lnTo>
                      <a:pt x="4" y="0"/>
                    </a:lnTo>
                    <a:lnTo>
                      <a:pt x="6" y="3"/>
                    </a:lnTo>
                    <a:lnTo>
                      <a:pt x="0" y="5"/>
                    </a:lnTo>
                    <a:lnTo>
                      <a:pt x="4" y="7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477" name="Freeform 2731"/>
              <p:cNvSpPr>
                <a:spLocks/>
              </p:cNvSpPr>
              <p:nvPr/>
            </p:nvSpPr>
            <p:spPr bwMode="auto">
              <a:xfrm>
                <a:off x="586" y="1751"/>
                <a:ext cx="90" cy="30"/>
              </a:xfrm>
              <a:custGeom>
                <a:avLst/>
                <a:gdLst>
                  <a:gd name="T0" fmla="*/ 0 w 90"/>
                  <a:gd name="T1" fmla="*/ 23 h 30"/>
                  <a:gd name="T2" fmla="*/ 2 w 90"/>
                  <a:gd name="T3" fmla="*/ 30 h 30"/>
                  <a:gd name="T4" fmla="*/ 90 w 90"/>
                  <a:gd name="T5" fmla="*/ 7 h 30"/>
                  <a:gd name="T6" fmla="*/ 88 w 90"/>
                  <a:gd name="T7" fmla="*/ 0 h 30"/>
                  <a:gd name="T8" fmla="*/ 0 w 90"/>
                  <a:gd name="T9" fmla="*/ 23 h 3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0"/>
                  <a:gd name="T16" fmla="*/ 0 h 30"/>
                  <a:gd name="T17" fmla="*/ 90 w 90"/>
                  <a:gd name="T18" fmla="*/ 30 h 3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0" h="30">
                    <a:moveTo>
                      <a:pt x="0" y="23"/>
                    </a:moveTo>
                    <a:lnTo>
                      <a:pt x="2" y="30"/>
                    </a:lnTo>
                    <a:lnTo>
                      <a:pt x="90" y="7"/>
                    </a:lnTo>
                    <a:lnTo>
                      <a:pt x="88" y="0"/>
                    </a:lnTo>
                    <a:lnTo>
                      <a:pt x="0" y="2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478" name="Freeform 2732"/>
              <p:cNvSpPr>
                <a:spLocks/>
              </p:cNvSpPr>
              <p:nvPr/>
            </p:nvSpPr>
            <p:spPr bwMode="auto">
              <a:xfrm>
                <a:off x="583" y="1774"/>
                <a:ext cx="6" cy="9"/>
              </a:xfrm>
              <a:custGeom>
                <a:avLst/>
                <a:gdLst>
                  <a:gd name="T0" fmla="*/ 0 w 6"/>
                  <a:gd name="T1" fmla="*/ 5 h 9"/>
                  <a:gd name="T2" fmla="*/ 0 w 6"/>
                  <a:gd name="T3" fmla="*/ 9 h 9"/>
                  <a:gd name="T4" fmla="*/ 5 w 6"/>
                  <a:gd name="T5" fmla="*/ 7 h 9"/>
                  <a:gd name="T6" fmla="*/ 3 w 6"/>
                  <a:gd name="T7" fmla="*/ 0 h 9"/>
                  <a:gd name="T8" fmla="*/ 6 w 6"/>
                  <a:gd name="T9" fmla="*/ 4 h 9"/>
                  <a:gd name="T10" fmla="*/ 0 w 6"/>
                  <a:gd name="T11" fmla="*/ 5 h 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9"/>
                  <a:gd name="T20" fmla="*/ 6 w 6"/>
                  <a:gd name="T21" fmla="*/ 9 h 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9">
                    <a:moveTo>
                      <a:pt x="0" y="5"/>
                    </a:moveTo>
                    <a:lnTo>
                      <a:pt x="0" y="9"/>
                    </a:lnTo>
                    <a:lnTo>
                      <a:pt x="5" y="7"/>
                    </a:lnTo>
                    <a:lnTo>
                      <a:pt x="3" y="0"/>
                    </a:lnTo>
                    <a:lnTo>
                      <a:pt x="6" y="4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479" name="Freeform 2733"/>
              <p:cNvSpPr>
                <a:spLocks/>
              </p:cNvSpPr>
              <p:nvPr/>
            </p:nvSpPr>
            <p:spPr bwMode="auto">
              <a:xfrm>
                <a:off x="658" y="1704"/>
                <a:ext cx="18" cy="52"/>
              </a:xfrm>
              <a:custGeom>
                <a:avLst/>
                <a:gdLst>
                  <a:gd name="T0" fmla="*/ 13 w 18"/>
                  <a:gd name="T1" fmla="*/ 52 h 52"/>
                  <a:gd name="T2" fmla="*/ 18 w 18"/>
                  <a:gd name="T3" fmla="*/ 49 h 52"/>
                  <a:gd name="T4" fmla="*/ 5 w 18"/>
                  <a:gd name="T5" fmla="*/ 0 h 52"/>
                  <a:gd name="T6" fmla="*/ 0 w 18"/>
                  <a:gd name="T7" fmla="*/ 4 h 52"/>
                  <a:gd name="T8" fmla="*/ 13 w 18"/>
                  <a:gd name="T9" fmla="*/ 52 h 5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8"/>
                  <a:gd name="T16" fmla="*/ 0 h 52"/>
                  <a:gd name="T17" fmla="*/ 18 w 18"/>
                  <a:gd name="T18" fmla="*/ 52 h 5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8" h="52">
                    <a:moveTo>
                      <a:pt x="13" y="52"/>
                    </a:moveTo>
                    <a:lnTo>
                      <a:pt x="18" y="49"/>
                    </a:lnTo>
                    <a:lnTo>
                      <a:pt x="5" y="0"/>
                    </a:lnTo>
                    <a:lnTo>
                      <a:pt x="0" y="4"/>
                    </a:lnTo>
                    <a:lnTo>
                      <a:pt x="13" y="5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480" name="Freeform 2734"/>
              <p:cNvSpPr>
                <a:spLocks/>
              </p:cNvSpPr>
              <p:nvPr/>
            </p:nvSpPr>
            <p:spPr bwMode="auto">
              <a:xfrm>
                <a:off x="671" y="1751"/>
                <a:ext cx="7" cy="7"/>
              </a:xfrm>
              <a:custGeom>
                <a:avLst/>
                <a:gdLst>
                  <a:gd name="T0" fmla="*/ 5 w 7"/>
                  <a:gd name="T1" fmla="*/ 7 h 7"/>
                  <a:gd name="T2" fmla="*/ 7 w 7"/>
                  <a:gd name="T3" fmla="*/ 7 h 7"/>
                  <a:gd name="T4" fmla="*/ 5 w 7"/>
                  <a:gd name="T5" fmla="*/ 2 h 7"/>
                  <a:gd name="T6" fmla="*/ 0 w 7"/>
                  <a:gd name="T7" fmla="*/ 5 h 7"/>
                  <a:gd name="T8" fmla="*/ 3 w 7"/>
                  <a:gd name="T9" fmla="*/ 0 h 7"/>
                  <a:gd name="T10" fmla="*/ 5 w 7"/>
                  <a:gd name="T11" fmla="*/ 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"/>
                  <a:gd name="T19" fmla="*/ 0 h 7"/>
                  <a:gd name="T20" fmla="*/ 7 w 7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" h="7">
                    <a:moveTo>
                      <a:pt x="5" y="7"/>
                    </a:moveTo>
                    <a:lnTo>
                      <a:pt x="7" y="7"/>
                    </a:lnTo>
                    <a:lnTo>
                      <a:pt x="5" y="2"/>
                    </a:lnTo>
                    <a:lnTo>
                      <a:pt x="0" y="5"/>
                    </a:lnTo>
                    <a:lnTo>
                      <a:pt x="3" y="0"/>
                    </a:lnTo>
                    <a:lnTo>
                      <a:pt x="5" y="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481" name="Freeform 2735"/>
              <p:cNvSpPr>
                <a:spLocks/>
              </p:cNvSpPr>
              <p:nvPr/>
            </p:nvSpPr>
            <p:spPr bwMode="auto">
              <a:xfrm>
                <a:off x="661" y="1686"/>
                <a:ext cx="67" cy="23"/>
              </a:xfrm>
              <a:custGeom>
                <a:avLst/>
                <a:gdLst>
                  <a:gd name="T0" fmla="*/ 0 w 67"/>
                  <a:gd name="T1" fmla="*/ 17 h 23"/>
                  <a:gd name="T2" fmla="*/ 2 w 67"/>
                  <a:gd name="T3" fmla="*/ 23 h 23"/>
                  <a:gd name="T4" fmla="*/ 67 w 67"/>
                  <a:gd name="T5" fmla="*/ 7 h 23"/>
                  <a:gd name="T6" fmla="*/ 65 w 67"/>
                  <a:gd name="T7" fmla="*/ 0 h 23"/>
                  <a:gd name="T8" fmla="*/ 0 w 67"/>
                  <a:gd name="T9" fmla="*/ 17 h 2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7"/>
                  <a:gd name="T16" fmla="*/ 0 h 23"/>
                  <a:gd name="T17" fmla="*/ 67 w 67"/>
                  <a:gd name="T18" fmla="*/ 23 h 2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7" h="23">
                    <a:moveTo>
                      <a:pt x="0" y="17"/>
                    </a:moveTo>
                    <a:lnTo>
                      <a:pt x="2" y="23"/>
                    </a:lnTo>
                    <a:lnTo>
                      <a:pt x="67" y="7"/>
                    </a:lnTo>
                    <a:lnTo>
                      <a:pt x="65" y="0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482" name="Freeform 2736"/>
              <p:cNvSpPr>
                <a:spLocks/>
              </p:cNvSpPr>
              <p:nvPr/>
            </p:nvSpPr>
            <p:spPr bwMode="auto">
              <a:xfrm>
                <a:off x="656" y="1703"/>
                <a:ext cx="7" cy="6"/>
              </a:xfrm>
              <a:custGeom>
                <a:avLst/>
                <a:gdLst>
                  <a:gd name="T0" fmla="*/ 2 w 7"/>
                  <a:gd name="T1" fmla="*/ 5 h 6"/>
                  <a:gd name="T2" fmla="*/ 0 w 7"/>
                  <a:gd name="T3" fmla="*/ 1 h 6"/>
                  <a:gd name="T4" fmla="*/ 5 w 7"/>
                  <a:gd name="T5" fmla="*/ 0 h 6"/>
                  <a:gd name="T6" fmla="*/ 7 w 7"/>
                  <a:gd name="T7" fmla="*/ 6 h 6"/>
                  <a:gd name="T8" fmla="*/ 7 w 7"/>
                  <a:gd name="T9" fmla="*/ 1 h 6"/>
                  <a:gd name="T10" fmla="*/ 2 w 7"/>
                  <a:gd name="T11" fmla="*/ 5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"/>
                  <a:gd name="T19" fmla="*/ 0 h 6"/>
                  <a:gd name="T20" fmla="*/ 7 w 7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" h="6">
                    <a:moveTo>
                      <a:pt x="2" y="5"/>
                    </a:moveTo>
                    <a:lnTo>
                      <a:pt x="0" y="1"/>
                    </a:lnTo>
                    <a:lnTo>
                      <a:pt x="5" y="0"/>
                    </a:lnTo>
                    <a:lnTo>
                      <a:pt x="7" y="6"/>
                    </a:lnTo>
                    <a:lnTo>
                      <a:pt x="7" y="1"/>
                    </a:lnTo>
                    <a:lnTo>
                      <a:pt x="2" y="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483" name="Freeform 2737"/>
              <p:cNvSpPr>
                <a:spLocks/>
              </p:cNvSpPr>
              <p:nvPr/>
            </p:nvSpPr>
            <p:spPr bwMode="auto">
              <a:xfrm>
                <a:off x="723" y="1689"/>
                <a:ext cx="20" cy="49"/>
              </a:xfrm>
              <a:custGeom>
                <a:avLst/>
                <a:gdLst>
                  <a:gd name="T0" fmla="*/ 6 w 20"/>
                  <a:gd name="T1" fmla="*/ 0 h 49"/>
                  <a:gd name="T2" fmla="*/ 0 w 20"/>
                  <a:gd name="T3" fmla="*/ 2 h 49"/>
                  <a:gd name="T4" fmla="*/ 13 w 20"/>
                  <a:gd name="T5" fmla="*/ 49 h 49"/>
                  <a:gd name="T6" fmla="*/ 20 w 20"/>
                  <a:gd name="T7" fmla="*/ 47 h 49"/>
                  <a:gd name="T8" fmla="*/ 6 w 20"/>
                  <a:gd name="T9" fmla="*/ 0 h 4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0"/>
                  <a:gd name="T16" fmla="*/ 0 h 49"/>
                  <a:gd name="T17" fmla="*/ 20 w 20"/>
                  <a:gd name="T18" fmla="*/ 49 h 4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0" h="49">
                    <a:moveTo>
                      <a:pt x="6" y="0"/>
                    </a:moveTo>
                    <a:lnTo>
                      <a:pt x="0" y="2"/>
                    </a:lnTo>
                    <a:lnTo>
                      <a:pt x="13" y="49"/>
                    </a:lnTo>
                    <a:lnTo>
                      <a:pt x="20" y="47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484" name="Freeform 2738"/>
              <p:cNvSpPr>
                <a:spLocks/>
              </p:cNvSpPr>
              <p:nvPr/>
            </p:nvSpPr>
            <p:spPr bwMode="auto">
              <a:xfrm>
                <a:off x="723" y="1686"/>
                <a:ext cx="6" cy="7"/>
              </a:xfrm>
              <a:custGeom>
                <a:avLst/>
                <a:gdLst>
                  <a:gd name="T0" fmla="*/ 3 w 6"/>
                  <a:gd name="T1" fmla="*/ 0 h 7"/>
                  <a:gd name="T2" fmla="*/ 5 w 6"/>
                  <a:gd name="T3" fmla="*/ 0 h 7"/>
                  <a:gd name="T4" fmla="*/ 6 w 6"/>
                  <a:gd name="T5" fmla="*/ 3 h 7"/>
                  <a:gd name="T6" fmla="*/ 0 w 6"/>
                  <a:gd name="T7" fmla="*/ 5 h 7"/>
                  <a:gd name="T8" fmla="*/ 5 w 6"/>
                  <a:gd name="T9" fmla="*/ 7 h 7"/>
                  <a:gd name="T10" fmla="*/ 3 w 6"/>
                  <a:gd name="T11" fmla="*/ 0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7"/>
                  <a:gd name="T20" fmla="*/ 6 w 6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7">
                    <a:moveTo>
                      <a:pt x="3" y="0"/>
                    </a:moveTo>
                    <a:lnTo>
                      <a:pt x="5" y="0"/>
                    </a:lnTo>
                    <a:lnTo>
                      <a:pt x="6" y="3"/>
                    </a:lnTo>
                    <a:lnTo>
                      <a:pt x="0" y="5"/>
                    </a:lnTo>
                    <a:lnTo>
                      <a:pt x="5" y="7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485" name="Freeform 2739"/>
              <p:cNvSpPr>
                <a:spLocks/>
              </p:cNvSpPr>
              <p:nvPr/>
            </p:nvSpPr>
            <p:spPr bwMode="auto">
              <a:xfrm>
                <a:off x="739" y="1709"/>
                <a:ext cx="90" cy="30"/>
              </a:xfrm>
              <a:custGeom>
                <a:avLst/>
                <a:gdLst>
                  <a:gd name="T0" fmla="*/ 0 w 90"/>
                  <a:gd name="T1" fmla="*/ 24 h 30"/>
                  <a:gd name="T2" fmla="*/ 2 w 90"/>
                  <a:gd name="T3" fmla="*/ 30 h 30"/>
                  <a:gd name="T4" fmla="*/ 90 w 90"/>
                  <a:gd name="T5" fmla="*/ 7 h 30"/>
                  <a:gd name="T6" fmla="*/ 89 w 90"/>
                  <a:gd name="T7" fmla="*/ 0 h 30"/>
                  <a:gd name="T8" fmla="*/ 0 w 90"/>
                  <a:gd name="T9" fmla="*/ 24 h 3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0"/>
                  <a:gd name="T16" fmla="*/ 0 h 30"/>
                  <a:gd name="T17" fmla="*/ 90 w 90"/>
                  <a:gd name="T18" fmla="*/ 30 h 3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0" h="30">
                    <a:moveTo>
                      <a:pt x="0" y="24"/>
                    </a:moveTo>
                    <a:lnTo>
                      <a:pt x="2" y="30"/>
                    </a:lnTo>
                    <a:lnTo>
                      <a:pt x="90" y="7"/>
                    </a:lnTo>
                    <a:lnTo>
                      <a:pt x="89" y="0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486" name="Freeform 2740"/>
              <p:cNvSpPr>
                <a:spLocks/>
              </p:cNvSpPr>
              <p:nvPr/>
            </p:nvSpPr>
            <p:spPr bwMode="auto">
              <a:xfrm>
                <a:off x="736" y="1733"/>
                <a:ext cx="7" cy="8"/>
              </a:xfrm>
              <a:custGeom>
                <a:avLst/>
                <a:gdLst>
                  <a:gd name="T0" fmla="*/ 0 w 7"/>
                  <a:gd name="T1" fmla="*/ 5 h 8"/>
                  <a:gd name="T2" fmla="*/ 0 w 7"/>
                  <a:gd name="T3" fmla="*/ 8 h 8"/>
                  <a:gd name="T4" fmla="*/ 5 w 7"/>
                  <a:gd name="T5" fmla="*/ 6 h 8"/>
                  <a:gd name="T6" fmla="*/ 3 w 7"/>
                  <a:gd name="T7" fmla="*/ 0 h 8"/>
                  <a:gd name="T8" fmla="*/ 7 w 7"/>
                  <a:gd name="T9" fmla="*/ 3 h 8"/>
                  <a:gd name="T10" fmla="*/ 0 w 7"/>
                  <a:gd name="T11" fmla="*/ 5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"/>
                  <a:gd name="T19" fmla="*/ 0 h 8"/>
                  <a:gd name="T20" fmla="*/ 7 w 7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" h="8">
                    <a:moveTo>
                      <a:pt x="0" y="5"/>
                    </a:moveTo>
                    <a:lnTo>
                      <a:pt x="0" y="8"/>
                    </a:lnTo>
                    <a:lnTo>
                      <a:pt x="5" y="6"/>
                    </a:lnTo>
                    <a:lnTo>
                      <a:pt x="3" y="0"/>
                    </a:lnTo>
                    <a:lnTo>
                      <a:pt x="7" y="3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487" name="Freeform 2741"/>
              <p:cNvSpPr>
                <a:spLocks/>
              </p:cNvSpPr>
              <p:nvPr/>
            </p:nvSpPr>
            <p:spPr bwMode="auto">
              <a:xfrm>
                <a:off x="811" y="1664"/>
                <a:ext cx="18" cy="50"/>
              </a:xfrm>
              <a:custGeom>
                <a:avLst/>
                <a:gdLst>
                  <a:gd name="T0" fmla="*/ 13 w 18"/>
                  <a:gd name="T1" fmla="*/ 50 h 50"/>
                  <a:gd name="T2" fmla="*/ 18 w 18"/>
                  <a:gd name="T3" fmla="*/ 47 h 50"/>
                  <a:gd name="T4" fmla="*/ 5 w 18"/>
                  <a:gd name="T5" fmla="*/ 0 h 50"/>
                  <a:gd name="T6" fmla="*/ 0 w 18"/>
                  <a:gd name="T7" fmla="*/ 4 h 50"/>
                  <a:gd name="T8" fmla="*/ 13 w 18"/>
                  <a:gd name="T9" fmla="*/ 50 h 5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8"/>
                  <a:gd name="T16" fmla="*/ 0 h 50"/>
                  <a:gd name="T17" fmla="*/ 18 w 18"/>
                  <a:gd name="T18" fmla="*/ 50 h 5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8" h="50">
                    <a:moveTo>
                      <a:pt x="13" y="50"/>
                    </a:moveTo>
                    <a:lnTo>
                      <a:pt x="18" y="47"/>
                    </a:lnTo>
                    <a:lnTo>
                      <a:pt x="5" y="0"/>
                    </a:lnTo>
                    <a:lnTo>
                      <a:pt x="0" y="4"/>
                    </a:lnTo>
                    <a:lnTo>
                      <a:pt x="13" y="5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488" name="Freeform 2742"/>
              <p:cNvSpPr>
                <a:spLocks/>
              </p:cNvSpPr>
              <p:nvPr/>
            </p:nvSpPr>
            <p:spPr bwMode="auto">
              <a:xfrm>
                <a:off x="824" y="1709"/>
                <a:ext cx="7" cy="7"/>
              </a:xfrm>
              <a:custGeom>
                <a:avLst/>
                <a:gdLst>
                  <a:gd name="T0" fmla="*/ 5 w 7"/>
                  <a:gd name="T1" fmla="*/ 7 h 7"/>
                  <a:gd name="T2" fmla="*/ 7 w 7"/>
                  <a:gd name="T3" fmla="*/ 7 h 7"/>
                  <a:gd name="T4" fmla="*/ 5 w 7"/>
                  <a:gd name="T5" fmla="*/ 2 h 7"/>
                  <a:gd name="T6" fmla="*/ 0 w 7"/>
                  <a:gd name="T7" fmla="*/ 5 h 7"/>
                  <a:gd name="T8" fmla="*/ 4 w 7"/>
                  <a:gd name="T9" fmla="*/ 0 h 7"/>
                  <a:gd name="T10" fmla="*/ 5 w 7"/>
                  <a:gd name="T11" fmla="*/ 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"/>
                  <a:gd name="T19" fmla="*/ 0 h 7"/>
                  <a:gd name="T20" fmla="*/ 7 w 7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" h="7">
                    <a:moveTo>
                      <a:pt x="5" y="7"/>
                    </a:moveTo>
                    <a:lnTo>
                      <a:pt x="7" y="7"/>
                    </a:lnTo>
                    <a:lnTo>
                      <a:pt x="5" y="2"/>
                    </a:lnTo>
                    <a:lnTo>
                      <a:pt x="0" y="5"/>
                    </a:lnTo>
                    <a:lnTo>
                      <a:pt x="4" y="0"/>
                    </a:lnTo>
                    <a:lnTo>
                      <a:pt x="5" y="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489" name="Freeform 2743"/>
              <p:cNvSpPr>
                <a:spLocks/>
              </p:cNvSpPr>
              <p:nvPr/>
            </p:nvSpPr>
            <p:spPr bwMode="auto">
              <a:xfrm>
                <a:off x="814" y="1644"/>
                <a:ext cx="67" cy="25"/>
              </a:xfrm>
              <a:custGeom>
                <a:avLst/>
                <a:gdLst>
                  <a:gd name="T0" fmla="*/ 0 w 67"/>
                  <a:gd name="T1" fmla="*/ 19 h 25"/>
                  <a:gd name="T2" fmla="*/ 2 w 67"/>
                  <a:gd name="T3" fmla="*/ 25 h 25"/>
                  <a:gd name="T4" fmla="*/ 67 w 67"/>
                  <a:gd name="T5" fmla="*/ 7 h 25"/>
                  <a:gd name="T6" fmla="*/ 65 w 67"/>
                  <a:gd name="T7" fmla="*/ 0 h 25"/>
                  <a:gd name="T8" fmla="*/ 0 w 67"/>
                  <a:gd name="T9" fmla="*/ 19 h 2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7"/>
                  <a:gd name="T16" fmla="*/ 0 h 25"/>
                  <a:gd name="T17" fmla="*/ 67 w 67"/>
                  <a:gd name="T18" fmla="*/ 25 h 2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7" h="25">
                    <a:moveTo>
                      <a:pt x="0" y="19"/>
                    </a:moveTo>
                    <a:lnTo>
                      <a:pt x="2" y="25"/>
                    </a:lnTo>
                    <a:lnTo>
                      <a:pt x="67" y="7"/>
                    </a:lnTo>
                    <a:lnTo>
                      <a:pt x="65" y="0"/>
                    </a:lnTo>
                    <a:lnTo>
                      <a:pt x="0" y="1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490" name="Freeform 2744"/>
              <p:cNvSpPr>
                <a:spLocks/>
              </p:cNvSpPr>
              <p:nvPr/>
            </p:nvSpPr>
            <p:spPr bwMode="auto">
              <a:xfrm>
                <a:off x="809" y="1663"/>
                <a:ext cx="7" cy="6"/>
              </a:xfrm>
              <a:custGeom>
                <a:avLst/>
                <a:gdLst>
                  <a:gd name="T0" fmla="*/ 2 w 7"/>
                  <a:gd name="T1" fmla="*/ 5 h 6"/>
                  <a:gd name="T2" fmla="*/ 0 w 7"/>
                  <a:gd name="T3" fmla="*/ 1 h 6"/>
                  <a:gd name="T4" fmla="*/ 5 w 7"/>
                  <a:gd name="T5" fmla="*/ 0 h 6"/>
                  <a:gd name="T6" fmla="*/ 7 w 7"/>
                  <a:gd name="T7" fmla="*/ 6 h 6"/>
                  <a:gd name="T8" fmla="*/ 7 w 7"/>
                  <a:gd name="T9" fmla="*/ 1 h 6"/>
                  <a:gd name="T10" fmla="*/ 2 w 7"/>
                  <a:gd name="T11" fmla="*/ 5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"/>
                  <a:gd name="T19" fmla="*/ 0 h 6"/>
                  <a:gd name="T20" fmla="*/ 7 w 7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" h="6">
                    <a:moveTo>
                      <a:pt x="2" y="5"/>
                    </a:moveTo>
                    <a:lnTo>
                      <a:pt x="0" y="1"/>
                    </a:lnTo>
                    <a:lnTo>
                      <a:pt x="5" y="0"/>
                    </a:lnTo>
                    <a:lnTo>
                      <a:pt x="7" y="6"/>
                    </a:lnTo>
                    <a:lnTo>
                      <a:pt x="7" y="1"/>
                    </a:lnTo>
                    <a:lnTo>
                      <a:pt x="2" y="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491" name="Freeform 2745"/>
              <p:cNvSpPr>
                <a:spLocks/>
              </p:cNvSpPr>
              <p:nvPr/>
            </p:nvSpPr>
            <p:spPr bwMode="auto">
              <a:xfrm>
                <a:off x="876" y="1648"/>
                <a:ext cx="38" cy="115"/>
              </a:xfrm>
              <a:custGeom>
                <a:avLst/>
                <a:gdLst>
                  <a:gd name="T0" fmla="*/ 7 w 38"/>
                  <a:gd name="T1" fmla="*/ 0 h 115"/>
                  <a:gd name="T2" fmla="*/ 0 w 38"/>
                  <a:gd name="T3" fmla="*/ 1 h 115"/>
                  <a:gd name="T4" fmla="*/ 32 w 38"/>
                  <a:gd name="T5" fmla="*/ 115 h 115"/>
                  <a:gd name="T6" fmla="*/ 38 w 38"/>
                  <a:gd name="T7" fmla="*/ 113 h 115"/>
                  <a:gd name="T8" fmla="*/ 7 w 38"/>
                  <a:gd name="T9" fmla="*/ 0 h 11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8"/>
                  <a:gd name="T16" fmla="*/ 0 h 115"/>
                  <a:gd name="T17" fmla="*/ 38 w 38"/>
                  <a:gd name="T18" fmla="*/ 115 h 11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8" h="115">
                    <a:moveTo>
                      <a:pt x="7" y="0"/>
                    </a:moveTo>
                    <a:lnTo>
                      <a:pt x="0" y="1"/>
                    </a:lnTo>
                    <a:lnTo>
                      <a:pt x="32" y="115"/>
                    </a:lnTo>
                    <a:lnTo>
                      <a:pt x="38" y="113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492" name="Freeform 2746"/>
              <p:cNvSpPr>
                <a:spLocks/>
              </p:cNvSpPr>
              <p:nvPr/>
            </p:nvSpPr>
            <p:spPr bwMode="auto">
              <a:xfrm>
                <a:off x="876" y="1644"/>
                <a:ext cx="7" cy="7"/>
              </a:xfrm>
              <a:custGeom>
                <a:avLst/>
                <a:gdLst>
                  <a:gd name="T0" fmla="*/ 3 w 7"/>
                  <a:gd name="T1" fmla="*/ 0 h 7"/>
                  <a:gd name="T2" fmla="*/ 5 w 7"/>
                  <a:gd name="T3" fmla="*/ 0 h 7"/>
                  <a:gd name="T4" fmla="*/ 7 w 7"/>
                  <a:gd name="T5" fmla="*/ 4 h 7"/>
                  <a:gd name="T6" fmla="*/ 0 w 7"/>
                  <a:gd name="T7" fmla="*/ 5 h 7"/>
                  <a:gd name="T8" fmla="*/ 5 w 7"/>
                  <a:gd name="T9" fmla="*/ 7 h 7"/>
                  <a:gd name="T10" fmla="*/ 3 w 7"/>
                  <a:gd name="T11" fmla="*/ 0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"/>
                  <a:gd name="T19" fmla="*/ 0 h 7"/>
                  <a:gd name="T20" fmla="*/ 7 w 7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" h="7">
                    <a:moveTo>
                      <a:pt x="3" y="0"/>
                    </a:moveTo>
                    <a:lnTo>
                      <a:pt x="5" y="0"/>
                    </a:lnTo>
                    <a:lnTo>
                      <a:pt x="7" y="4"/>
                    </a:lnTo>
                    <a:lnTo>
                      <a:pt x="0" y="5"/>
                    </a:lnTo>
                    <a:lnTo>
                      <a:pt x="5" y="7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493" name="Freeform 2747"/>
              <p:cNvSpPr>
                <a:spLocks/>
              </p:cNvSpPr>
              <p:nvPr/>
            </p:nvSpPr>
            <p:spPr bwMode="auto">
              <a:xfrm>
                <a:off x="843" y="1759"/>
                <a:ext cx="70" cy="22"/>
              </a:xfrm>
              <a:custGeom>
                <a:avLst/>
                <a:gdLst>
                  <a:gd name="T0" fmla="*/ 70 w 70"/>
                  <a:gd name="T1" fmla="*/ 5 h 22"/>
                  <a:gd name="T2" fmla="*/ 66 w 70"/>
                  <a:gd name="T3" fmla="*/ 0 h 22"/>
                  <a:gd name="T4" fmla="*/ 0 w 70"/>
                  <a:gd name="T5" fmla="*/ 17 h 22"/>
                  <a:gd name="T6" fmla="*/ 3 w 70"/>
                  <a:gd name="T7" fmla="*/ 22 h 22"/>
                  <a:gd name="T8" fmla="*/ 70 w 70"/>
                  <a:gd name="T9" fmla="*/ 5 h 2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0"/>
                  <a:gd name="T16" fmla="*/ 0 h 22"/>
                  <a:gd name="T17" fmla="*/ 70 w 70"/>
                  <a:gd name="T18" fmla="*/ 22 h 2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0" h="22">
                    <a:moveTo>
                      <a:pt x="70" y="5"/>
                    </a:moveTo>
                    <a:lnTo>
                      <a:pt x="66" y="0"/>
                    </a:lnTo>
                    <a:lnTo>
                      <a:pt x="0" y="17"/>
                    </a:lnTo>
                    <a:lnTo>
                      <a:pt x="3" y="22"/>
                    </a:lnTo>
                    <a:lnTo>
                      <a:pt x="70" y="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494" name="Freeform 2748"/>
              <p:cNvSpPr>
                <a:spLocks/>
              </p:cNvSpPr>
              <p:nvPr/>
            </p:nvSpPr>
            <p:spPr bwMode="auto">
              <a:xfrm>
                <a:off x="908" y="1759"/>
                <a:ext cx="6" cy="5"/>
              </a:xfrm>
              <a:custGeom>
                <a:avLst/>
                <a:gdLst>
                  <a:gd name="T0" fmla="*/ 6 w 6"/>
                  <a:gd name="T1" fmla="*/ 2 h 5"/>
                  <a:gd name="T2" fmla="*/ 6 w 6"/>
                  <a:gd name="T3" fmla="*/ 5 h 5"/>
                  <a:gd name="T4" fmla="*/ 5 w 6"/>
                  <a:gd name="T5" fmla="*/ 5 h 5"/>
                  <a:gd name="T6" fmla="*/ 1 w 6"/>
                  <a:gd name="T7" fmla="*/ 0 h 5"/>
                  <a:gd name="T8" fmla="*/ 0 w 6"/>
                  <a:gd name="T9" fmla="*/ 4 h 5"/>
                  <a:gd name="T10" fmla="*/ 6 w 6"/>
                  <a:gd name="T11" fmla="*/ 2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5"/>
                  <a:gd name="T20" fmla="*/ 6 w 6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5">
                    <a:moveTo>
                      <a:pt x="6" y="2"/>
                    </a:moveTo>
                    <a:lnTo>
                      <a:pt x="6" y="5"/>
                    </a:lnTo>
                    <a:lnTo>
                      <a:pt x="5" y="5"/>
                    </a:lnTo>
                    <a:lnTo>
                      <a:pt x="1" y="0"/>
                    </a:lnTo>
                    <a:lnTo>
                      <a:pt x="0" y="4"/>
                    </a:lnTo>
                    <a:lnTo>
                      <a:pt x="6" y="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38191" name="Freeform 2749"/>
            <p:cNvSpPr>
              <a:spLocks/>
            </p:cNvSpPr>
            <p:nvPr/>
          </p:nvSpPr>
          <p:spPr bwMode="auto">
            <a:xfrm>
              <a:off x="829" y="1778"/>
              <a:ext cx="20" cy="50"/>
            </a:xfrm>
            <a:custGeom>
              <a:avLst/>
              <a:gdLst>
                <a:gd name="T0" fmla="*/ 7 w 20"/>
                <a:gd name="T1" fmla="*/ 0 h 50"/>
                <a:gd name="T2" fmla="*/ 0 w 20"/>
                <a:gd name="T3" fmla="*/ 1 h 50"/>
                <a:gd name="T4" fmla="*/ 13 w 20"/>
                <a:gd name="T5" fmla="*/ 50 h 50"/>
                <a:gd name="T6" fmla="*/ 20 w 20"/>
                <a:gd name="T7" fmla="*/ 48 h 50"/>
                <a:gd name="T8" fmla="*/ 7 w 20"/>
                <a:gd name="T9" fmla="*/ 0 h 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0"/>
                <a:gd name="T16" fmla="*/ 0 h 50"/>
                <a:gd name="T17" fmla="*/ 20 w 20"/>
                <a:gd name="T18" fmla="*/ 50 h 5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0" h="50">
                  <a:moveTo>
                    <a:pt x="7" y="0"/>
                  </a:moveTo>
                  <a:lnTo>
                    <a:pt x="0" y="1"/>
                  </a:lnTo>
                  <a:lnTo>
                    <a:pt x="13" y="50"/>
                  </a:lnTo>
                  <a:lnTo>
                    <a:pt x="20" y="48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8192" name="Freeform 2750"/>
            <p:cNvSpPr>
              <a:spLocks/>
            </p:cNvSpPr>
            <p:nvPr/>
          </p:nvSpPr>
          <p:spPr bwMode="auto">
            <a:xfrm>
              <a:off x="829" y="1776"/>
              <a:ext cx="7" cy="5"/>
            </a:xfrm>
            <a:custGeom>
              <a:avLst/>
              <a:gdLst>
                <a:gd name="T0" fmla="*/ 2 w 7"/>
                <a:gd name="T1" fmla="*/ 0 h 5"/>
                <a:gd name="T2" fmla="*/ 0 w 7"/>
                <a:gd name="T3" fmla="*/ 0 h 5"/>
                <a:gd name="T4" fmla="*/ 0 w 7"/>
                <a:gd name="T5" fmla="*/ 3 h 5"/>
                <a:gd name="T6" fmla="*/ 7 w 7"/>
                <a:gd name="T7" fmla="*/ 2 h 5"/>
                <a:gd name="T8" fmla="*/ 5 w 7"/>
                <a:gd name="T9" fmla="*/ 5 h 5"/>
                <a:gd name="T10" fmla="*/ 2 w 7"/>
                <a:gd name="T11" fmla="*/ 0 h 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7"/>
                <a:gd name="T19" fmla="*/ 0 h 5"/>
                <a:gd name="T20" fmla="*/ 7 w 7"/>
                <a:gd name="T21" fmla="*/ 5 h 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7" h="5">
                  <a:moveTo>
                    <a:pt x="2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7" y="2"/>
                  </a:lnTo>
                  <a:lnTo>
                    <a:pt x="5" y="5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8193" name="Freeform 2751"/>
            <p:cNvSpPr>
              <a:spLocks/>
            </p:cNvSpPr>
            <p:nvPr/>
          </p:nvSpPr>
          <p:spPr bwMode="auto">
            <a:xfrm>
              <a:off x="756" y="1824"/>
              <a:ext cx="91" cy="29"/>
            </a:xfrm>
            <a:custGeom>
              <a:avLst/>
              <a:gdLst>
                <a:gd name="T0" fmla="*/ 91 w 91"/>
                <a:gd name="T1" fmla="*/ 5 h 29"/>
                <a:gd name="T2" fmla="*/ 88 w 91"/>
                <a:gd name="T3" fmla="*/ 0 h 29"/>
                <a:gd name="T4" fmla="*/ 0 w 91"/>
                <a:gd name="T5" fmla="*/ 24 h 29"/>
                <a:gd name="T6" fmla="*/ 3 w 91"/>
                <a:gd name="T7" fmla="*/ 29 h 29"/>
                <a:gd name="T8" fmla="*/ 91 w 91"/>
                <a:gd name="T9" fmla="*/ 5 h 2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1"/>
                <a:gd name="T16" fmla="*/ 0 h 29"/>
                <a:gd name="T17" fmla="*/ 91 w 91"/>
                <a:gd name="T18" fmla="*/ 29 h 2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1" h="29">
                  <a:moveTo>
                    <a:pt x="91" y="5"/>
                  </a:moveTo>
                  <a:lnTo>
                    <a:pt x="88" y="0"/>
                  </a:lnTo>
                  <a:lnTo>
                    <a:pt x="0" y="24"/>
                  </a:lnTo>
                  <a:lnTo>
                    <a:pt x="3" y="29"/>
                  </a:lnTo>
                  <a:lnTo>
                    <a:pt x="91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8194" name="Freeform 2752"/>
            <p:cNvSpPr>
              <a:spLocks/>
            </p:cNvSpPr>
            <p:nvPr/>
          </p:nvSpPr>
          <p:spPr bwMode="auto">
            <a:xfrm>
              <a:off x="842" y="1824"/>
              <a:ext cx="7" cy="5"/>
            </a:xfrm>
            <a:custGeom>
              <a:avLst/>
              <a:gdLst>
                <a:gd name="T0" fmla="*/ 7 w 7"/>
                <a:gd name="T1" fmla="*/ 2 h 5"/>
                <a:gd name="T2" fmla="*/ 7 w 7"/>
                <a:gd name="T3" fmla="*/ 5 h 5"/>
                <a:gd name="T4" fmla="*/ 5 w 7"/>
                <a:gd name="T5" fmla="*/ 5 h 5"/>
                <a:gd name="T6" fmla="*/ 2 w 7"/>
                <a:gd name="T7" fmla="*/ 0 h 5"/>
                <a:gd name="T8" fmla="*/ 0 w 7"/>
                <a:gd name="T9" fmla="*/ 4 h 5"/>
                <a:gd name="T10" fmla="*/ 7 w 7"/>
                <a:gd name="T11" fmla="*/ 2 h 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7"/>
                <a:gd name="T19" fmla="*/ 0 h 5"/>
                <a:gd name="T20" fmla="*/ 7 w 7"/>
                <a:gd name="T21" fmla="*/ 5 h 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7" h="5">
                  <a:moveTo>
                    <a:pt x="7" y="2"/>
                  </a:moveTo>
                  <a:lnTo>
                    <a:pt x="7" y="5"/>
                  </a:lnTo>
                  <a:lnTo>
                    <a:pt x="5" y="5"/>
                  </a:lnTo>
                  <a:lnTo>
                    <a:pt x="2" y="0"/>
                  </a:lnTo>
                  <a:lnTo>
                    <a:pt x="0" y="4"/>
                  </a:lnTo>
                  <a:lnTo>
                    <a:pt x="7" y="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8195" name="Freeform 2753"/>
            <p:cNvSpPr>
              <a:spLocks/>
            </p:cNvSpPr>
            <p:nvPr/>
          </p:nvSpPr>
          <p:spPr bwMode="auto">
            <a:xfrm>
              <a:off x="742" y="1801"/>
              <a:ext cx="17" cy="50"/>
            </a:xfrm>
            <a:custGeom>
              <a:avLst/>
              <a:gdLst>
                <a:gd name="T0" fmla="*/ 12 w 17"/>
                <a:gd name="T1" fmla="*/ 50 h 50"/>
                <a:gd name="T2" fmla="*/ 17 w 17"/>
                <a:gd name="T3" fmla="*/ 47 h 50"/>
                <a:gd name="T4" fmla="*/ 5 w 17"/>
                <a:gd name="T5" fmla="*/ 0 h 50"/>
                <a:gd name="T6" fmla="*/ 0 w 17"/>
                <a:gd name="T7" fmla="*/ 3 h 50"/>
                <a:gd name="T8" fmla="*/ 12 w 17"/>
                <a:gd name="T9" fmla="*/ 50 h 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50"/>
                <a:gd name="T17" fmla="*/ 17 w 17"/>
                <a:gd name="T18" fmla="*/ 50 h 5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50">
                  <a:moveTo>
                    <a:pt x="12" y="50"/>
                  </a:moveTo>
                  <a:lnTo>
                    <a:pt x="17" y="47"/>
                  </a:lnTo>
                  <a:lnTo>
                    <a:pt x="5" y="0"/>
                  </a:lnTo>
                  <a:lnTo>
                    <a:pt x="0" y="3"/>
                  </a:lnTo>
                  <a:lnTo>
                    <a:pt x="12" y="5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8196" name="Freeform 2754"/>
            <p:cNvSpPr>
              <a:spLocks/>
            </p:cNvSpPr>
            <p:nvPr/>
          </p:nvSpPr>
          <p:spPr bwMode="auto">
            <a:xfrm>
              <a:off x="754" y="1848"/>
              <a:ext cx="5" cy="6"/>
            </a:xfrm>
            <a:custGeom>
              <a:avLst/>
              <a:gdLst>
                <a:gd name="T0" fmla="*/ 5 w 5"/>
                <a:gd name="T1" fmla="*/ 5 h 6"/>
                <a:gd name="T2" fmla="*/ 0 w 5"/>
                <a:gd name="T3" fmla="*/ 6 h 6"/>
                <a:gd name="T4" fmla="*/ 0 w 5"/>
                <a:gd name="T5" fmla="*/ 3 h 6"/>
                <a:gd name="T6" fmla="*/ 5 w 5"/>
                <a:gd name="T7" fmla="*/ 0 h 6"/>
                <a:gd name="T8" fmla="*/ 2 w 5"/>
                <a:gd name="T9" fmla="*/ 0 h 6"/>
                <a:gd name="T10" fmla="*/ 5 w 5"/>
                <a:gd name="T11" fmla="*/ 5 h 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"/>
                <a:gd name="T19" fmla="*/ 0 h 6"/>
                <a:gd name="T20" fmla="*/ 5 w 5"/>
                <a:gd name="T21" fmla="*/ 6 h 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" h="6">
                  <a:moveTo>
                    <a:pt x="5" y="5"/>
                  </a:moveTo>
                  <a:lnTo>
                    <a:pt x="0" y="6"/>
                  </a:lnTo>
                  <a:lnTo>
                    <a:pt x="0" y="3"/>
                  </a:lnTo>
                  <a:lnTo>
                    <a:pt x="5" y="0"/>
                  </a:lnTo>
                  <a:lnTo>
                    <a:pt x="2" y="0"/>
                  </a:lnTo>
                  <a:lnTo>
                    <a:pt x="5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8197" name="Freeform 2755"/>
            <p:cNvSpPr>
              <a:spLocks/>
            </p:cNvSpPr>
            <p:nvPr/>
          </p:nvSpPr>
          <p:spPr bwMode="auto">
            <a:xfrm>
              <a:off x="742" y="1801"/>
              <a:ext cx="5" cy="5"/>
            </a:xfrm>
            <a:custGeom>
              <a:avLst/>
              <a:gdLst>
                <a:gd name="T0" fmla="*/ 5 w 5"/>
                <a:gd name="T1" fmla="*/ 0 h 5"/>
                <a:gd name="T2" fmla="*/ 2 w 5"/>
                <a:gd name="T3" fmla="*/ 0 h 5"/>
                <a:gd name="T4" fmla="*/ 5 w 5"/>
                <a:gd name="T5" fmla="*/ 5 h 5"/>
                <a:gd name="T6" fmla="*/ 0 w 5"/>
                <a:gd name="T7" fmla="*/ 3 h 5"/>
                <a:gd name="T8" fmla="*/ 5 w 5"/>
                <a:gd name="T9" fmla="*/ 0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"/>
                <a:gd name="T16" fmla="*/ 0 h 5"/>
                <a:gd name="T17" fmla="*/ 5 w 5"/>
                <a:gd name="T18" fmla="*/ 5 h 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" h="5">
                  <a:moveTo>
                    <a:pt x="5" y="0"/>
                  </a:moveTo>
                  <a:lnTo>
                    <a:pt x="2" y="0"/>
                  </a:lnTo>
                  <a:lnTo>
                    <a:pt x="5" y="5"/>
                  </a:lnTo>
                  <a:lnTo>
                    <a:pt x="0" y="3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8198" name="Freeform 2756"/>
            <p:cNvSpPr>
              <a:spLocks/>
            </p:cNvSpPr>
            <p:nvPr/>
          </p:nvSpPr>
          <p:spPr bwMode="auto">
            <a:xfrm>
              <a:off x="1577" y="906"/>
              <a:ext cx="848" cy="342"/>
            </a:xfrm>
            <a:custGeom>
              <a:avLst/>
              <a:gdLst>
                <a:gd name="T0" fmla="*/ 0 w 848"/>
                <a:gd name="T1" fmla="*/ 229 h 342"/>
                <a:gd name="T2" fmla="*/ 848 w 848"/>
                <a:gd name="T3" fmla="*/ 0 h 342"/>
                <a:gd name="T4" fmla="*/ 848 w 848"/>
                <a:gd name="T5" fmla="*/ 70 h 342"/>
                <a:gd name="T6" fmla="*/ 390 w 848"/>
                <a:gd name="T7" fmla="*/ 194 h 342"/>
                <a:gd name="T8" fmla="*/ 402 w 848"/>
                <a:gd name="T9" fmla="*/ 242 h 342"/>
                <a:gd name="T10" fmla="*/ 337 w 848"/>
                <a:gd name="T11" fmla="*/ 259 h 342"/>
                <a:gd name="T12" fmla="*/ 323 w 848"/>
                <a:gd name="T13" fmla="*/ 212 h 342"/>
                <a:gd name="T14" fmla="*/ 237 w 848"/>
                <a:gd name="T15" fmla="*/ 235 h 342"/>
                <a:gd name="T16" fmla="*/ 248 w 848"/>
                <a:gd name="T17" fmla="*/ 282 h 342"/>
                <a:gd name="T18" fmla="*/ 183 w 848"/>
                <a:gd name="T19" fmla="*/ 300 h 342"/>
                <a:gd name="T20" fmla="*/ 170 w 848"/>
                <a:gd name="T21" fmla="*/ 252 h 342"/>
                <a:gd name="T22" fmla="*/ 83 w 848"/>
                <a:gd name="T23" fmla="*/ 275 h 342"/>
                <a:gd name="T24" fmla="*/ 95 w 848"/>
                <a:gd name="T25" fmla="*/ 324 h 342"/>
                <a:gd name="T26" fmla="*/ 30 w 848"/>
                <a:gd name="T27" fmla="*/ 342 h 342"/>
                <a:gd name="T28" fmla="*/ 0 w 848"/>
                <a:gd name="T29" fmla="*/ 229 h 342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848"/>
                <a:gd name="T46" fmla="*/ 0 h 342"/>
                <a:gd name="T47" fmla="*/ 848 w 848"/>
                <a:gd name="T48" fmla="*/ 342 h 342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848" h="342">
                  <a:moveTo>
                    <a:pt x="0" y="229"/>
                  </a:moveTo>
                  <a:lnTo>
                    <a:pt x="848" y="0"/>
                  </a:lnTo>
                  <a:lnTo>
                    <a:pt x="848" y="70"/>
                  </a:lnTo>
                  <a:lnTo>
                    <a:pt x="390" y="194"/>
                  </a:lnTo>
                  <a:lnTo>
                    <a:pt x="402" y="242"/>
                  </a:lnTo>
                  <a:lnTo>
                    <a:pt x="337" y="259"/>
                  </a:lnTo>
                  <a:lnTo>
                    <a:pt x="323" y="212"/>
                  </a:lnTo>
                  <a:lnTo>
                    <a:pt x="237" y="235"/>
                  </a:lnTo>
                  <a:lnTo>
                    <a:pt x="248" y="282"/>
                  </a:lnTo>
                  <a:lnTo>
                    <a:pt x="183" y="300"/>
                  </a:lnTo>
                  <a:lnTo>
                    <a:pt x="170" y="252"/>
                  </a:lnTo>
                  <a:lnTo>
                    <a:pt x="83" y="275"/>
                  </a:lnTo>
                  <a:lnTo>
                    <a:pt x="95" y="324"/>
                  </a:lnTo>
                  <a:lnTo>
                    <a:pt x="30" y="342"/>
                  </a:lnTo>
                  <a:lnTo>
                    <a:pt x="0" y="229"/>
                  </a:lnTo>
                  <a:close/>
                </a:path>
              </a:pathLst>
            </a:custGeom>
            <a:solidFill>
              <a:srgbClr val="AD15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8199" name="Freeform 2757"/>
            <p:cNvSpPr>
              <a:spLocks/>
            </p:cNvSpPr>
            <p:nvPr/>
          </p:nvSpPr>
          <p:spPr bwMode="auto">
            <a:xfrm>
              <a:off x="1577" y="903"/>
              <a:ext cx="850" cy="235"/>
            </a:xfrm>
            <a:custGeom>
              <a:avLst/>
              <a:gdLst>
                <a:gd name="T0" fmla="*/ 0 w 850"/>
                <a:gd name="T1" fmla="*/ 228 h 235"/>
                <a:gd name="T2" fmla="*/ 2 w 850"/>
                <a:gd name="T3" fmla="*/ 235 h 235"/>
                <a:gd name="T4" fmla="*/ 850 w 850"/>
                <a:gd name="T5" fmla="*/ 7 h 235"/>
                <a:gd name="T6" fmla="*/ 848 w 850"/>
                <a:gd name="T7" fmla="*/ 0 h 235"/>
                <a:gd name="T8" fmla="*/ 0 w 850"/>
                <a:gd name="T9" fmla="*/ 228 h 2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50"/>
                <a:gd name="T16" fmla="*/ 0 h 235"/>
                <a:gd name="T17" fmla="*/ 850 w 850"/>
                <a:gd name="T18" fmla="*/ 235 h 23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50" h="235">
                  <a:moveTo>
                    <a:pt x="0" y="228"/>
                  </a:moveTo>
                  <a:lnTo>
                    <a:pt x="2" y="235"/>
                  </a:lnTo>
                  <a:lnTo>
                    <a:pt x="850" y="7"/>
                  </a:lnTo>
                  <a:lnTo>
                    <a:pt x="848" y="0"/>
                  </a:lnTo>
                  <a:lnTo>
                    <a:pt x="0" y="22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8200" name="Rectangle 2758"/>
            <p:cNvSpPr>
              <a:spLocks noChangeArrowheads="1"/>
            </p:cNvSpPr>
            <p:nvPr/>
          </p:nvSpPr>
          <p:spPr bwMode="auto">
            <a:xfrm>
              <a:off x="2422" y="906"/>
              <a:ext cx="6" cy="70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8201" name="Freeform 2759"/>
            <p:cNvSpPr>
              <a:spLocks/>
            </p:cNvSpPr>
            <p:nvPr/>
          </p:nvSpPr>
          <p:spPr bwMode="auto">
            <a:xfrm>
              <a:off x="2422" y="901"/>
              <a:ext cx="6" cy="9"/>
            </a:xfrm>
            <a:custGeom>
              <a:avLst/>
              <a:gdLst>
                <a:gd name="T0" fmla="*/ 3 w 6"/>
                <a:gd name="T1" fmla="*/ 2 h 9"/>
                <a:gd name="T2" fmla="*/ 6 w 6"/>
                <a:gd name="T3" fmla="*/ 0 h 9"/>
                <a:gd name="T4" fmla="*/ 6 w 6"/>
                <a:gd name="T5" fmla="*/ 5 h 9"/>
                <a:gd name="T6" fmla="*/ 0 w 6"/>
                <a:gd name="T7" fmla="*/ 5 h 9"/>
                <a:gd name="T8" fmla="*/ 5 w 6"/>
                <a:gd name="T9" fmla="*/ 9 h 9"/>
                <a:gd name="T10" fmla="*/ 3 w 6"/>
                <a:gd name="T11" fmla="*/ 2 h 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"/>
                <a:gd name="T19" fmla="*/ 0 h 9"/>
                <a:gd name="T20" fmla="*/ 6 w 6"/>
                <a:gd name="T21" fmla="*/ 9 h 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" h="9">
                  <a:moveTo>
                    <a:pt x="3" y="2"/>
                  </a:moveTo>
                  <a:lnTo>
                    <a:pt x="6" y="0"/>
                  </a:lnTo>
                  <a:lnTo>
                    <a:pt x="6" y="5"/>
                  </a:lnTo>
                  <a:lnTo>
                    <a:pt x="0" y="5"/>
                  </a:lnTo>
                  <a:lnTo>
                    <a:pt x="5" y="9"/>
                  </a:lnTo>
                  <a:lnTo>
                    <a:pt x="3" y="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8202" name="Freeform 2760"/>
            <p:cNvSpPr>
              <a:spLocks/>
            </p:cNvSpPr>
            <p:nvPr/>
          </p:nvSpPr>
          <p:spPr bwMode="auto">
            <a:xfrm>
              <a:off x="1965" y="975"/>
              <a:ext cx="462" cy="128"/>
            </a:xfrm>
            <a:custGeom>
              <a:avLst/>
              <a:gdLst>
                <a:gd name="T0" fmla="*/ 462 w 462"/>
                <a:gd name="T1" fmla="*/ 5 h 128"/>
                <a:gd name="T2" fmla="*/ 458 w 462"/>
                <a:gd name="T3" fmla="*/ 0 h 128"/>
                <a:gd name="T4" fmla="*/ 0 w 462"/>
                <a:gd name="T5" fmla="*/ 123 h 128"/>
                <a:gd name="T6" fmla="*/ 4 w 462"/>
                <a:gd name="T7" fmla="*/ 128 h 128"/>
                <a:gd name="T8" fmla="*/ 462 w 462"/>
                <a:gd name="T9" fmla="*/ 5 h 12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62"/>
                <a:gd name="T16" fmla="*/ 0 h 128"/>
                <a:gd name="T17" fmla="*/ 462 w 462"/>
                <a:gd name="T18" fmla="*/ 128 h 12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62" h="128">
                  <a:moveTo>
                    <a:pt x="462" y="5"/>
                  </a:moveTo>
                  <a:lnTo>
                    <a:pt x="458" y="0"/>
                  </a:lnTo>
                  <a:lnTo>
                    <a:pt x="0" y="123"/>
                  </a:lnTo>
                  <a:lnTo>
                    <a:pt x="4" y="128"/>
                  </a:lnTo>
                  <a:lnTo>
                    <a:pt x="462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8203" name="Freeform 2761"/>
            <p:cNvSpPr>
              <a:spLocks/>
            </p:cNvSpPr>
            <p:nvPr/>
          </p:nvSpPr>
          <p:spPr bwMode="auto">
            <a:xfrm>
              <a:off x="2422" y="975"/>
              <a:ext cx="6" cy="5"/>
            </a:xfrm>
            <a:custGeom>
              <a:avLst/>
              <a:gdLst>
                <a:gd name="T0" fmla="*/ 6 w 6"/>
                <a:gd name="T1" fmla="*/ 1 h 5"/>
                <a:gd name="T2" fmla="*/ 6 w 6"/>
                <a:gd name="T3" fmla="*/ 5 h 5"/>
                <a:gd name="T4" fmla="*/ 5 w 6"/>
                <a:gd name="T5" fmla="*/ 5 h 5"/>
                <a:gd name="T6" fmla="*/ 1 w 6"/>
                <a:gd name="T7" fmla="*/ 0 h 5"/>
                <a:gd name="T8" fmla="*/ 0 w 6"/>
                <a:gd name="T9" fmla="*/ 1 h 5"/>
                <a:gd name="T10" fmla="*/ 6 w 6"/>
                <a:gd name="T11" fmla="*/ 1 h 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"/>
                <a:gd name="T19" fmla="*/ 0 h 5"/>
                <a:gd name="T20" fmla="*/ 6 w 6"/>
                <a:gd name="T21" fmla="*/ 5 h 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" h="5">
                  <a:moveTo>
                    <a:pt x="6" y="1"/>
                  </a:moveTo>
                  <a:lnTo>
                    <a:pt x="6" y="5"/>
                  </a:lnTo>
                  <a:lnTo>
                    <a:pt x="5" y="5"/>
                  </a:lnTo>
                  <a:lnTo>
                    <a:pt x="1" y="0"/>
                  </a:lnTo>
                  <a:lnTo>
                    <a:pt x="0" y="1"/>
                  </a:lnTo>
                  <a:lnTo>
                    <a:pt x="6" y="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8204" name="Freeform 2762"/>
            <p:cNvSpPr>
              <a:spLocks/>
            </p:cNvSpPr>
            <p:nvPr/>
          </p:nvSpPr>
          <p:spPr bwMode="auto">
            <a:xfrm>
              <a:off x="1964" y="1100"/>
              <a:ext cx="18" cy="50"/>
            </a:xfrm>
            <a:custGeom>
              <a:avLst/>
              <a:gdLst>
                <a:gd name="T0" fmla="*/ 6 w 18"/>
                <a:gd name="T1" fmla="*/ 0 h 50"/>
                <a:gd name="T2" fmla="*/ 0 w 18"/>
                <a:gd name="T3" fmla="*/ 1 h 50"/>
                <a:gd name="T4" fmla="*/ 11 w 18"/>
                <a:gd name="T5" fmla="*/ 50 h 50"/>
                <a:gd name="T6" fmla="*/ 18 w 18"/>
                <a:gd name="T7" fmla="*/ 48 h 50"/>
                <a:gd name="T8" fmla="*/ 6 w 18"/>
                <a:gd name="T9" fmla="*/ 0 h 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"/>
                <a:gd name="T16" fmla="*/ 0 h 50"/>
                <a:gd name="T17" fmla="*/ 18 w 18"/>
                <a:gd name="T18" fmla="*/ 50 h 5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" h="50">
                  <a:moveTo>
                    <a:pt x="6" y="0"/>
                  </a:moveTo>
                  <a:lnTo>
                    <a:pt x="0" y="1"/>
                  </a:lnTo>
                  <a:lnTo>
                    <a:pt x="11" y="50"/>
                  </a:lnTo>
                  <a:lnTo>
                    <a:pt x="18" y="48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8205" name="Freeform 2763"/>
            <p:cNvSpPr>
              <a:spLocks/>
            </p:cNvSpPr>
            <p:nvPr/>
          </p:nvSpPr>
          <p:spPr bwMode="auto">
            <a:xfrm>
              <a:off x="1964" y="1098"/>
              <a:ext cx="6" cy="5"/>
            </a:xfrm>
            <a:custGeom>
              <a:avLst/>
              <a:gdLst>
                <a:gd name="T0" fmla="*/ 1 w 6"/>
                <a:gd name="T1" fmla="*/ 0 h 5"/>
                <a:gd name="T2" fmla="*/ 0 w 6"/>
                <a:gd name="T3" fmla="*/ 0 h 5"/>
                <a:gd name="T4" fmla="*/ 0 w 6"/>
                <a:gd name="T5" fmla="*/ 3 h 5"/>
                <a:gd name="T6" fmla="*/ 6 w 6"/>
                <a:gd name="T7" fmla="*/ 2 h 5"/>
                <a:gd name="T8" fmla="*/ 5 w 6"/>
                <a:gd name="T9" fmla="*/ 5 h 5"/>
                <a:gd name="T10" fmla="*/ 1 w 6"/>
                <a:gd name="T11" fmla="*/ 0 h 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"/>
                <a:gd name="T19" fmla="*/ 0 h 5"/>
                <a:gd name="T20" fmla="*/ 6 w 6"/>
                <a:gd name="T21" fmla="*/ 5 h 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" h="5">
                  <a:moveTo>
                    <a:pt x="1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6" y="2"/>
                  </a:lnTo>
                  <a:lnTo>
                    <a:pt x="5" y="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8206" name="Freeform 2764"/>
            <p:cNvSpPr>
              <a:spLocks/>
            </p:cNvSpPr>
            <p:nvPr/>
          </p:nvSpPr>
          <p:spPr bwMode="auto">
            <a:xfrm>
              <a:off x="1912" y="1146"/>
              <a:ext cx="68" cy="22"/>
            </a:xfrm>
            <a:custGeom>
              <a:avLst/>
              <a:gdLst>
                <a:gd name="T0" fmla="*/ 68 w 68"/>
                <a:gd name="T1" fmla="*/ 5 h 22"/>
                <a:gd name="T2" fmla="*/ 65 w 68"/>
                <a:gd name="T3" fmla="*/ 0 h 22"/>
                <a:gd name="T4" fmla="*/ 0 w 68"/>
                <a:gd name="T5" fmla="*/ 17 h 22"/>
                <a:gd name="T6" fmla="*/ 3 w 68"/>
                <a:gd name="T7" fmla="*/ 22 h 22"/>
                <a:gd name="T8" fmla="*/ 68 w 68"/>
                <a:gd name="T9" fmla="*/ 5 h 2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8"/>
                <a:gd name="T16" fmla="*/ 0 h 22"/>
                <a:gd name="T17" fmla="*/ 68 w 68"/>
                <a:gd name="T18" fmla="*/ 22 h 2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8" h="22">
                  <a:moveTo>
                    <a:pt x="68" y="5"/>
                  </a:moveTo>
                  <a:lnTo>
                    <a:pt x="65" y="0"/>
                  </a:lnTo>
                  <a:lnTo>
                    <a:pt x="0" y="17"/>
                  </a:lnTo>
                  <a:lnTo>
                    <a:pt x="3" y="22"/>
                  </a:lnTo>
                  <a:lnTo>
                    <a:pt x="68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8207" name="Freeform 2765"/>
            <p:cNvSpPr>
              <a:spLocks/>
            </p:cNvSpPr>
            <p:nvPr/>
          </p:nvSpPr>
          <p:spPr bwMode="auto">
            <a:xfrm>
              <a:off x="1975" y="1146"/>
              <a:ext cx="7" cy="5"/>
            </a:xfrm>
            <a:custGeom>
              <a:avLst/>
              <a:gdLst>
                <a:gd name="T0" fmla="*/ 7 w 7"/>
                <a:gd name="T1" fmla="*/ 2 h 5"/>
                <a:gd name="T2" fmla="*/ 7 w 7"/>
                <a:gd name="T3" fmla="*/ 5 h 5"/>
                <a:gd name="T4" fmla="*/ 5 w 7"/>
                <a:gd name="T5" fmla="*/ 5 h 5"/>
                <a:gd name="T6" fmla="*/ 2 w 7"/>
                <a:gd name="T7" fmla="*/ 0 h 5"/>
                <a:gd name="T8" fmla="*/ 0 w 7"/>
                <a:gd name="T9" fmla="*/ 4 h 5"/>
                <a:gd name="T10" fmla="*/ 7 w 7"/>
                <a:gd name="T11" fmla="*/ 2 h 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7"/>
                <a:gd name="T19" fmla="*/ 0 h 5"/>
                <a:gd name="T20" fmla="*/ 7 w 7"/>
                <a:gd name="T21" fmla="*/ 5 h 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7" h="5">
                  <a:moveTo>
                    <a:pt x="7" y="2"/>
                  </a:moveTo>
                  <a:lnTo>
                    <a:pt x="7" y="5"/>
                  </a:lnTo>
                  <a:lnTo>
                    <a:pt x="5" y="5"/>
                  </a:lnTo>
                  <a:lnTo>
                    <a:pt x="2" y="0"/>
                  </a:lnTo>
                  <a:lnTo>
                    <a:pt x="0" y="4"/>
                  </a:lnTo>
                  <a:lnTo>
                    <a:pt x="7" y="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8208" name="Freeform 2766"/>
            <p:cNvSpPr>
              <a:spLocks/>
            </p:cNvSpPr>
            <p:nvPr/>
          </p:nvSpPr>
          <p:spPr bwMode="auto">
            <a:xfrm>
              <a:off x="1897" y="1116"/>
              <a:ext cx="18" cy="50"/>
            </a:xfrm>
            <a:custGeom>
              <a:avLst/>
              <a:gdLst>
                <a:gd name="T0" fmla="*/ 13 w 18"/>
                <a:gd name="T1" fmla="*/ 50 h 50"/>
                <a:gd name="T2" fmla="*/ 18 w 18"/>
                <a:gd name="T3" fmla="*/ 47 h 50"/>
                <a:gd name="T4" fmla="*/ 5 w 18"/>
                <a:gd name="T5" fmla="*/ 0 h 50"/>
                <a:gd name="T6" fmla="*/ 0 w 18"/>
                <a:gd name="T7" fmla="*/ 4 h 50"/>
                <a:gd name="T8" fmla="*/ 13 w 18"/>
                <a:gd name="T9" fmla="*/ 50 h 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"/>
                <a:gd name="T16" fmla="*/ 0 h 50"/>
                <a:gd name="T17" fmla="*/ 18 w 18"/>
                <a:gd name="T18" fmla="*/ 50 h 5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" h="50">
                  <a:moveTo>
                    <a:pt x="13" y="50"/>
                  </a:moveTo>
                  <a:lnTo>
                    <a:pt x="18" y="47"/>
                  </a:lnTo>
                  <a:lnTo>
                    <a:pt x="5" y="0"/>
                  </a:lnTo>
                  <a:lnTo>
                    <a:pt x="0" y="4"/>
                  </a:lnTo>
                  <a:lnTo>
                    <a:pt x="13" y="5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8209" name="Freeform 2767"/>
            <p:cNvSpPr>
              <a:spLocks/>
            </p:cNvSpPr>
            <p:nvPr/>
          </p:nvSpPr>
          <p:spPr bwMode="auto">
            <a:xfrm>
              <a:off x="1910" y="1163"/>
              <a:ext cx="5" cy="7"/>
            </a:xfrm>
            <a:custGeom>
              <a:avLst/>
              <a:gdLst>
                <a:gd name="T0" fmla="*/ 5 w 5"/>
                <a:gd name="T1" fmla="*/ 5 h 7"/>
                <a:gd name="T2" fmla="*/ 0 w 5"/>
                <a:gd name="T3" fmla="*/ 7 h 7"/>
                <a:gd name="T4" fmla="*/ 0 w 5"/>
                <a:gd name="T5" fmla="*/ 3 h 7"/>
                <a:gd name="T6" fmla="*/ 5 w 5"/>
                <a:gd name="T7" fmla="*/ 0 h 7"/>
                <a:gd name="T8" fmla="*/ 2 w 5"/>
                <a:gd name="T9" fmla="*/ 0 h 7"/>
                <a:gd name="T10" fmla="*/ 5 w 5"/>
                <a:gd name="T11" fmla="*/ 5 h 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"/>
                <a:gd name="T19" fmla="*/ 0 h 7"/>
                <a:gd name="T20" fmla="*/ 5 w 5"/>
                <a:gd name="T21" fmla="*/ 7 h 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" h="7">
                  <a:moveTo>
                    <a:pt x="5" y="5"/>
                  </a:moveTo>
                  <a:lnTo>
                    <a:pt x="0" y="7"/>
                  </a:lnTo>
                  <a:lnTo>
                    <a:pt x="0" y="3"/>
                  </a:lnTo>
                  <a:lnTo>
                    <a:pt x="5" y="0"/>
                  </a:lnTo>
                  <a:lnTo>
                    <a:pt x="2" y="0"/>
                  </a:lnTo>
                  <a:lnTo>
                    <a:pt x="5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8210" name="Freeform 2768"/>
            <p:cNvSpPr>
              <a:spLocks/>
            </p:cNvSpPr>
            <p:nvPr/>
          </p:nvSpPr>
          <p:spPr bwMode="auto">
            <a:xfrm>
              <a:off x="1812" y="1116"/>
              <a:ext cx="90" cy="29"/>
            </a:xfrm>
            <a:custGeom>
              <a:avLst/>
              <a:gdLst>
                <a:gd name="T0" fmla="*/ 90 w 90"/>
                <a:gd name="T1" fmla="*/ 5 h 29"/>
                <a:gd name="T2" fmla="*/ 87 w 90"/>
                <a:gd name="T3" fmla="*/ 0 h 29"/>
                <a:gd name="T4" fmla="*/ 0 w 90"/>
                <a:gd name="T5" fmla="*/ 24 h 29"/>
                <a:gd name="T6" fmla="*/ 3 w 90"/>
                <a:gd name="T7" fmla="*/ 29 h 29"/>
                <a:gd name="T8" fmla="*/ 90 w 90"/>
                <a:gd name="T9" fmla="*/ 5 h 2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0"/>
                <a:gd name="T16" fmla="*/ 0 h 29"/>
                <a:gd name="T17" fmla="*/ 90 w 90"/>
                <a:gd name="T18" fmla="*/ 29 h 2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0" h="29">
                  <a:moveTo>
                    <a:pt x="90" y="5"/>
                  </a:moveTo>
                  <a:lnTo>
                    <a:pt x="87" y="0"/>
                  </a:lnTo>
                  <a:lnTo>
                    <a:pt x="0" y="24"/>
                  </a:lnTo>
                  <a:lnTo>
                    <a:pt x="3" y="29"/>
                  </a:lnTo>
                  <a:lnTo>
                    <a:pt x="90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8211" name="Freeform 2769"/>
            <p:cNvSpPr>
              <a:spLocks/>
            </p:cNvSpPr>
            <p:nvPr/>
          </p:nvSpPr>
          <p:spPr bwMode="auto">
            <a:xfrm>
              <a:off x="1897" y="1116"/>
              <a:ext cx="5" cy="5"/>
            </a:xfrm>
            <a:custGeom>
              <a:avLst/>
              <a:gdLst>
                <a:gd name="T0" fmla="*/ 5 w 5"/>
                <a:gd name="T1" fmla="*/ 0 h 5"/>
                <a:gd name="T2" fmla="*/ 2 w 5"/>
                <a:gd name="T3" fmla="*/ 0 h 5"/>
                <a:gd name="T4" fmla="*/ 5 w 5"/>
                <a:gd name="T5" fmla="*/ 5 h 5"/>
                <a:gd name="T6" fmla="*/ 0 w 5"/>
                <a:gd name="T7" fmla="*/ 4 h 5"/>
                <a:gd name="T8" fmla="*/ 5 w 5"/>
                <a:gd name="T9" fmla="*/ 0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"/>
                <a:gd name="T16" fmla="*/ 0 h 5"/>
                <a:gd name="T17" fmla="*/ 5 w 5"/>
                <a:gd name="T18" fmla="*/ 5 h 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" h="5">
                  <a:moveTo>
                    <a:pt x="5" y="0"/>
                  </a:moveTo>
                  <a:lnTo>
                    <a:pt x="2" y="0"/>
                  </a:lnTo>
                  <a:lnTo>
                    <a:pt x="5" y="5"/>
                  </a:lnTo>
                  <a:lnTo>
                    <a:pt x="0" y="4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8212" name="Freeform 2770"/>
            <p:cNvSpPr>
              <a:spLocks/>
            </p:cNvSpPr>
            <p:nvPr/>
          </p:nvSpPr>
          <p:spPr bwMode="auto">
            <a:xfrm>
              <a:off x="1810" y="1141"/>
              <a:ext cx="19" cy="49"/>
            </a:xfrm>
            <a:custGeom>
              <a:avLst/>
              <a:gdLst>
                <a:gd name="T0" fmla="*/ 7 w 19"/>
                <a:gd name="T1" fmla="*/ 0 h 49"/>
                <a:gd name="T2" fmla="*/ 0 w 19"/>
                <a:gd name="T3" fmla="*/ 2 h 49"/>
                <a:gd name="T4" fmla="*/ 12 w 19"/>
                <a:gd name="T5" fmla="*/ 49 h 49"/>
                <a:gd name="T6" fmla="*/ 19 w 19"/>
                <a:gd name="T7" fmla="*/ 47 h 49"/>
                <a:gd name="T8" fmla="*/ 7 w 19"/>
                <a:gd name="T9" fmla="*/ 0 h 4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"/>
                <a:gd name="T16" fmla="*/ 0 h 49"/>
                <a:gd name="T17" fmla="*/ 19 w 19"/>
                <a:gd name="T18" fmla="*/ 49 h 4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" h="49">
                  <a:moveTo>
                    <a:pt x="7" y="0"/>
                  </a:moveTo>
                  <a:lnTo>
                    <a:pt x="0" y="2"/>
                  </a:lnTo>
                  <a:lnTo>
                    <a:pt x="12" y="49"/>
                  </a:lnTo>
                  <a:lnTo>
                    <a:pt x="19" y="47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8213" name="Freeform 2771"/>
            <p:cNvSpPr>
              <a:spLocks/>
            </p:cNvSpPr>
            <p:nvPr/>
          </p:nvSpPr>
          <p:spPr bwMode="auto">
            <a:xfrm>
              <a:off x="1810" y="1140"/>
              <a:ext cx="7" cy="5"/>
            </a:xfrm>
            <a:custGeom>
              <a:avLst/>
              <a:gdLst>
                <a:gd name="T0" fmla="*/ 2 w 7"/>
                <a:gd name="T1" fmla="*/ 0 h 5"/>
                <a:gd name="T2" fmla="*/ 0 w 7"/>
                <a:gd name="T3" fmla="*/ 0 h 5"/>
                <a:gd name="T4" fmla="*/ 0 w 7"/>
                <a:gd name="T5" fmla="*/ 3 h 5"/>
                <a:gd name="T6" fmla="*/ 7 w 7"/>
                <a:gd name="T7" fmla="*/ 1 h 5"/>
                <a:gd name="T8" fmla="*/ 5 w 7"/>
                <a:gd name="T9" fmla="*/ 5 h 5"/>
                <a:gd name="T10" fmla="*/ 2 w 7"/>
                <a:gd name="T11" fmla="*/ 0 h 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7"/>
                <a:gd name="T19" fmla="*/ 0 h 5"/>
                <a:gd name="T20" fmla="*/ 7 w 7"/>
                <a:gd name="T21" fmla="*/ 5 h 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7" h="5">
                  <a:moveTo>
                    <a:pt x="2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7" y="1"/>
                  </a:lnTo>
                  <a:lnTo>
                    <a:pt x="5" y="5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8214" name="Freeform 2772"/>
            <p:cNvSpPr>
              <a:spLocks/>
            </p:cNvSpPr>
            <p:nvPr/>
          </p:nvSpPr>
          <p:spPr bwMode="auto">
            <a:xfrm>
              <a:off x="1759" y="1186"/>
              <a:ext cx="68" cy="24"/>
            </a:xfrm>
            <a:custGeom>
              <a:avLst/>
              <a:gdLst>
                <a:gd name="T0" fmla="*/ 68 w 68"/>
                <a:gd name="T1" fmla="*/ 5 h 24"/>
                <a:gd name="T2" fmla="*/ 65 w 68"/>
                <a:gd name="T3" fmla="*/ 0 h 24"/>
                <a:gd name="T4" fmla="*/ 0 w 68"/>
                <a:gd name="T5" fmla="*/ 19 h 24"/>
                <a:gd name="T6" fmla="*/ 3 w 68"/>
                <a:gd name="T7" fmla="*/ 24 h 24"/>
                <a:gd name="T8" fmla="*/ 68 w 68"/>
                <a:gd name="T9" fmla="*/ 5 h 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8"/>
                <a:gd name="T16" fmla="*/ 0 h 24"/>
                <a:gd name="T17" fmla="*/ 68 w 68"/>
                <a:gd name="T18" fmla="*/ 24 h 2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8" h="24">
                  <a:moveTo>
                    <a:pt x="68" y="5"/>
                  </a:moveTo>
                  <a:lnTo>
                    <a:pt x="65" y="0"/>
                  </a:lnTo>
                  <a:lnTo>
                    <a:pt x="0" y="19"/>
                  </a:lnTo>
                  <a:lnTo>
                    <a:pt x="3" y="24"/>
                  </a:lnTo>
                  <a:lnTo>
                    <a:pt x="68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8215" name="Freeform 2773"/>
            <p:cNvSpPr>
              <a:spLocks/>
            </p:cNvSpPr>
            <p:nvPr/>
          </p:nvSpPr>
          <p:spPr bwMode="auto">
            <a:xfrm>
              <a:off x="1822" y="1186"/>
              <a:ext cx="7" cy="5"/>
            </a:xfrm>
            <a:custGeom>
              <a:avLst/>
              <a:gdLst>
                <a:gd name="T0" fmla="*/ 7 w 7"/>
                <a:gd name="T1" fmla="*/ 2 h 5"/>
                <a:gd name="T2" fmla="*/ 7 w 7"/>
                <a:gd name="T3" fmla="*/ 5 h 5"/>
                <a:gd name="T4" fmla="*/ 5 w 7"/>
                <a:gd name="T5" fmla="*/ 5 h 5"/>
                <a:gd name="T6" fmla="*/ 2 w 7"/>
                <a:gd name="T7" fmla="*/ 0 h 5"/>
                <a:gd name="T8" fmla="*/ 0 w 7"/>
                <a:gd name="T9" fmla="*/ 4 h 5"/>
                <a:gd name="T10" fmla="*/ 7 w 7"/>
                <a:gd name="T11" fmla="*/ 2 h 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7"/>
                <a:gd name="T19" fmla="*/ 0 h 5"/>
                <a:gd name="T20" fmla="*/ 7 w 7"/>
                <a:gd name="T21" fmla="*/ 5 h 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7" h="5">
                  <a:moveTo>
                    <a:pt x="7" y="2"/>
                  </a:moveTo>
                  <a:lnTo>
                    <a:pt x="7" y="5"/>
                  </a:lnTo>
                  <a:lnTo>
                    <a:pt x="5" y="5"/>
                  </a:lnTo>
                  <a:lnTo>
                    <a:pt x="2" y="0"/>
                  </a:lnTo>
                  <a:lnTo>
                    <a:pt x="0" y="4"/>
                  </a:lnTo>
                  <a:lnTo>
                    <a:pt x="7" y="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8216" name="Freeform 2774"/>
            <p:cNvSpPr>
              <a:spLocks/>
            </p:cNvSpPr>
            <p:nvPr/>
          </p:nvSpPr>
          <p:spPr bwMode="auto">
            <a:xfrm>
              <a:off x="1744" y="1156"/>
              <a:ext cx="18" cy="52"/>
            </a:xfrm>
            <a:custGeom>
              <a:avLst/>
              <a:gdLst>
                <a:gd name="T0" fmla="*/ 13 w 18"/>
                <a:gd name="T1" fmla="*/ 52 h 52"/>
                <a:gd name="T2" fmla="*/ 18 w 18"/>
                <a:gd name="T3" fmla="*/ 49 h 52"/>
                <a:gd name="T4" fmla="*/ 5 w 18"/>
                <a:gd name="T5" fmla="*/ 0 h 52"/>
                <a:gd name="T6" fmla="*/ 0 w 18"/>
                <a:gd name="T7" fmla="*/ 4 h 52"/>
                <a:gd name="T8" fmla="*/ 13 w 18"/>
                <a:gd name="T9" fmla="*/ 52 h 5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"/>
                <a:gd name="T16" fmla="*/ 0 h 52"/>
                <a:gd name="T17" fmla="*/ 18 w 18"/>
                <a:gd name="T18" fmla="*/ 52 h 5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" h="52">
                  <a:moveTo>
                    <a:pt x="13" y="52"/>
                  </a:moveTo>
                  <a:lnTo>
                    <a:pt x="18" y="49"/>
                  </a:lnTo>
                  <a:lnTo>
                    <a:pt x="5" y="0"/>
                  </a:lnTo>
                  <a:lnTo>
                    <a:pt x="0" y="4"/>
                  </a:lnTo>
                  <a:lnTo>
                    <a:pt x="13" y="5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8217" name="Freeform 2775"/>
            <p:cNvSpPr>
              <a:spLocks/>
            </p:cNvSpPr>
            <p:nvPr/>
          </p:nvSpPr>
          <p:spPr bwMode="auto">
            <a:xfrm>
              <a:off x="1757" y="1205"/>
              <a:ext cx="5" cy="6"/>
            </a:xfrm>
            <a:custGeom>
              <a:avLst/>
              <a:gdLst>
                <a:gd name="T0" fmla="*/ 5 w 5"/>
                <a:gd name="T1" fmla="*/ 5 h 6"/>
                <a:gd name="T2" fmla="*/ 0 w 5"/>
                <a:gd name="T3" fmla="*/ 6 h 6"/>
                <a:gd name="T4" fmla="*/ 0 w 5"/>
                <a:gd name="T5" fmla="*/ 3 h 6"/>
                <a:gd name="T6" fmla="*/ 5 w 5"/>
                <a:gd name="T7" fmla="*/ 0 h 6"/>
                <a:gd name="T8" fmla="*/ 2 w 5"/>
                <a:gd name="T9" fmla="*/ 0 h 6"/>
                <a:gd name="T10" fmla="*/ 5 w 5"/>
                <a:gd name="T11" fmla="*/ 5 h 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"/>
                <a:gd name="T19" fmla="*/ 0 h 6"/>
                <a:gd name="T20" fmla="*/ 5 w 5"/>
                <a:gd name="T21" fmla="*/ 6 h 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" h="6">
                  <a:moveTo>
                    <a:pt x="5" y="5"/>
                  </a:moveTo>
                  <a:lnTo>
                    <a:pt x="0" y="6"/>
                  </a:lnTo>
                  <a:lnTo>
                    <a:pt x="0" y="3"/>
                  </a:lnTo>
                  <a:lnTo>
                    <a:pt x="5" y="0"/>
                  </a:lnTo>
                  <a:lnTo>
                    <a:pt x="2" y="0"/>
                  </a:lnTo>
                  <a:lnTo>
                    <a:pt x="5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8218" name="Freeform 2776"/>
            <p:cNvSpPr>
              <a:spLocks/>
            </p:cNvSpPr>
            <p:nvPr/>
          </p:nvSpPr>
          <p:spPr bwMode="auto">
            <a:xfrm>
              <a:off x="1659" y="1156"/>
              <a:ext cx="90" cy="29"/>
            </a:xfrm>
            <a:custGeom>
              <a:avLst/>
              <a:gdLst>
                <a:gd name="T0" fmla="*/ 90 w 90"/>
                <a:gd name="T1" fmla="*/ 5 h 29"/>
                <a:gd name="T2" fmla="*/ 86 w 90"/>
                <a:gd name="T3" fmla="*/ 0 h 29"/>
                <a:gd name="T4" fmla="*/ 0 w 90"/>
                <a:gd name="T5" fmla="*/ 24 h 29"/>
                <a:gd name="T6" fmla="*/ 3 w 90"/>
                <a:gd name="T7" fmla="*/ 29 h 29"/>
                <a:gd name="T8" fmla="*/ 90 w 90"/>
                <a:gd name="T9" fmla="*/ 5 h 2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0"/>
                <a:gd name="T16" fmla="*/ 0 h 29"/>
                <a:gd name="T17" fmla="*/ 90 w 90"/>
                <a:gd name="T18" fmla="*/ 29 h 2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0" h="29">
                  <a:moveTo>
                    <a:pt x="90" y="5"/>
                  </a:moveTo>
                  <a:lnTo>
                    <a:pt x="86" y="0"/>
                  </a:lnTo>
                  <a:lnTo>
                    <a:pt x="0" y="24"/>
                  </a:lnTo>
                  <a:lnTo>
                    <a:pt x="3" y="29"/>
                  </a:lnTo>
                  <a:lnTo>
                    <a:pt x="90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8219" name="Freeform 2777"/>
            <p:cNvSpPr>
              <a:spLocks/>
            </p:cNvSpPr>
            <p:nvPr/>
          </p:nvSpPr>
          <p:spPr bwMode="auto">
            <a:xfrm>
              <a:off x="1744" y="1156"/>
              <a:ext cx="5" cy="5"/>
            </a:xfrm>
            <a:custGeom>
              <a:avLst/>
              <a:gdLst>
                <a:gd name="T0" fmla="*/ 5 w 5"/>
                <a:gd name="T1" fmla="*/ 0 h 5"/>
                <a:gd name="T2" fmla="*/ 1 w 5"/>
                <a:gd name="T3" fmla="*/ 0 h 5"/>
                <a:gd name="T4" fmla="*/ 5 w 5"/>
                <a:gd name="T5" fmla="*/ 5 h 5"/>
                <a:gd name="T6" fmla="*/ 0 w 5"/>
                <a:gd name="T7" fmla="*/ 4 h 5"/>
                <a:gd name="T8" fmla="*/ 5 w 5"/>
                <a:gd name="T9" fmla="*/ 0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"/>
                <a:gd name="T16" fmla="*/ 0 h 5"/>
                <a:gd name="T17" fmla="*/ 5 w 5"/>
                <a:gd name="T18" fmla="*/ 5 h 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" h="5">
                  <a:moveTo>
                    <a:pt x="5" y="0"/>
                  </a:moveTo>
                  <a:lnTo>
                    <a:pt x="1" y="0"/>
                  </a:lnTo>
                  <a:lnTo>
                    <a:pt x="5" y="5"/>
                  </a:lnTo>
                  <a:lnTo>
                    <a:pt x="0" y="4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8220" name="Freeform 2778"/>
            <p:cNvSpPr>
              <a:spLocks/>
            </p:cNvSpPr>
            <p:nvPr/>
          </p:nvSpPr>
          <p:spPr bwMode="auto">
            <a:xfrm>
              <a:off x="1657" y="1181"/>
              <a:ext cx="18" cy="50"/>
            </a:xfrm>
            <a:custGeom>
              <a:avLst/>
              <a:gdLst>
                <a:gd name="T0" fmla="*/ 7 w 18"/>
                <a:gd name="T1" fmla="*/ 0 h 50"/>
                <a:gd name="T2" fmla="*/ 0 w 18"/>
                <a:gd name="T3" fmla="*/ 2 h 50"/>
                <a:gd name="T4" fmla="*/ 12 w 18"/>
                <a:gd name="T5" fmla="*/ 50 h 50"/>
                <a:gd name="T6" fmla="*/ 18 w 18"/>
                <a:gd name="T7" fmla="*/ 49 h 50"/>
                <a:gd name="T8" fmla="*/ 7 w 18"/>
                <a:gd name="T9" fmla="*/ 0 h 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"/>
                <a:gd name="T16" fmla="*/ 0 h 50"/>
                <a:gd name="T17" fmla="*/ 18 w 18"/>
                <a:gd name="T18" fmla="*/ 50 h 5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" h="50">
                  <a:moveTo>
                    <a:pt x="7" y="0"/>
                  </a:moveTo>
                  <a:lnTo>
                    <a:pt x="0" y="2"/>
                  </a:lnTo>
                  <a:lnTo>
                    <a:pt x="12" y="50"/>
                  </a:lnTo>
                  <a:lnTo>
                    <a:pt x="18" y="49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8221" name="Freeform 2779"/>
            <p:cNvSpPr>
              <a:spLocks/>
            </p:cNvSpPr>
            <p:nvPr/>
          </p:nvSpPr>
          <p:spPr bwMode="auto">
            <a:xfrm>
              <a:off x="1657" y="1180"/>
              <a:ext cx="7" cy="5"/>
            </a:xfrm>
            <a:custGeom>
              <a:avLst/>
              <a:gdLst>
                <a:gd name="T0" fmla="*/ 2 w 7"/>
                <a:gd name="T1" fmla="*/ 0 h 5"/>
                <a:gd name="T2" fmla="*/ 0 w 7"/>
                <a:gd name="T3" fmla="*/ 0 h 5"/>
                <a:gd name="T4" fmla="*/ 0 w 7"/>
                <a:gd name="T5" fmla="*/ 3 h 5"/>
                <a:gd name="T6" fmla="*/ 7 w 7"/>
                <a:gd name="T7" fmla="*/ 1 h 5"/>
                <a:gd name="T8" fmla="*/ 5 w 7"/>
                <a:gd name="T9" fmla="*/ 5 h 5"/>
                <a:gd name="T10" fmla="*/ 2 w 7"/>
                <a:gd name="T11" fmla="*/ 0 h 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7"/>
                <a:gd name="T19" fmla="*/ 0 h 5"/>
                <a:gd name="T20" fmla="*/ 7 w 7"/>
                <a:gd name="T21" fmla="*/ 5 h 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7" h="5">
                  <a:moveTo>
                    <a:pt x="2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7" y="1"/>
                  </a:lnTo>
                  <a:lnTo>
                    <a:pt x="5" y="5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8222" name="Freeform 2780"/>
            <p:cNvSpPr>
              <a:spLocks/>
            </p:cNvSpPr>
            <p:nvPr/>
          </p:nvSpPr>
          <p:spPr bwMode="auto">
            <a:xfrm>
              <a:off x="1605" y="1228"/>
              <a:ext cx="69" cy="23"/>
            </a:xfrm>
            <a:custGeom>
              <a:avLst/>
              <a:gdLst>
                <a:gd name="T0" fmla="*/ 69 w 69"/>
                <a:gd name="T1" fmla="*/ 5 h 23"/>
                <a:gd name="T2" fmla="*/ 65 w 69"/>
                <a:gd name="T3" fmla="*/ 0 h 23"/>
                <a:gd name="T4" fmla="*/ 0 w 69"/>
                <a:gd name="T5" fmla="*/ 18 h 23"/>
                <a:gd name="T6" fmla="*/ 4 w 69"/>
                <a:gd name="T7" fmla="*/ 23 h 23"/>
                <a:gd name="T8" fmla="*/ 69 w 69"/>
                <a:gd name="T9" fmla="*/ 5 h 2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9"/>
                <a:gd name="T16" fmla="*/ 0 h 23"/>
                <a:gd name="T17" fmla="*/ 69 w 69"/>
                <a:gd name="T18" fmla="*/ 23 h 2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9" h="23">
                  <a:moveTo>
                    <a:pt x="69" y="5"/>
                  </a:moveTo>
                  <a:lnTo>
                    <a:pt x="65" y="0"/>
                  </a:lnTo>
                  <a:lnTo>
                    <a:pt x="0" y="18"/>
                  </a:lnTo>
                  <a:lnTo>
                    <a:pt x="4" y="23"/>
                  </a:lnTo>
                  <a:lnTo>
                    <a:pt x="69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8223" name="Freeform 2781"/>
            <p:cNvSpPr>
              <a:spLocks/>
            </p:cNvSpPr>
            <p:nvPr/>
          </p:nvSpPr>
          <p:spPr bwMode="auto">
            <a:xfrm>
              <a:off x="1669" y="1228"/>
              <a:ext cx="6" cy="5"/>
            </a:xfrm>
            <a:custGeom>
              <a:avLst/>
              <a:gdLst>
                <a:gd name="T0" fmla="*/ 6 w 6"/>
                <a:gd name="T1" fmla="*/ 2 h 5"/>
                <a:gd name="T2" fmla="*/ 6 w 6"/>
                <a:gd name="T3" fmla="*/ 5 h 5"/>
                <a:gd name="T4" fmla="*/ 5 w 6"/>
                <a:gd name="T5" fmla="*/ 5 h 5"/>
                <a:gd name="T6" fmla="*/ 1 w 6"/>
                <a:gd name="T7" fmla="*/ 0 h 5"/>
                <a:gd name="T8" fmla="*/ 0 w 6"/>
                <a:gd name="T9" fmla="*/ 3 h 5"/>
                <a:gd name="T10" fmla="*/ 6 w 6"/>
                <a:gd name="T11" fmla="*/ 2 h 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"/>
                <a:gd name="T19" fmla="*/ 0 h 5"/>
                <a:gd name="T20" fmla="*/ 6 w 6"/>
                <a:gd name="T21" fmla="*/ 5 h 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" h="5">
                  <a:moveTo>
                    <a:pt x="6" y="2"/>
                  </a:moveTo>
                  <a:lnTo>
                    <a:pt x="6" y="5"/>
                  </a:lnTo>
                  <a:lnTo>
                    <a:pt x="5" y="5"/>
                  </a:lnTo>
                  <a:lnTo>
                    <a:pt x="1" y="0"/>
                  </a:lnTo>
                  <a:lnTo>
                    <a:pt x="0" y="3"/>
                  </a:lnTo>
                  <a:lnTo>
                    <a:pt x="6" y="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8224" name="Freeform 2782"/>
            <p:cNvSpPr>
              <a:spLocks/>
            </p:cNvSpPr>
            <p:nvPr/>
          </p:nvSpPr>
          <p:spPr bwMode="auto">
            <a:xfrm>
              <a:off x="1574" y="1133"/>
              <a:ext cx="35" cy="117"/>
            </a:xfrm>
            <a:custGeom>
              <a:avLst/>
              <a:gdLst>
                <a:gd name="T0" fmla="*/ 30 w 35"/>
                <a:gd name="T1" fmla="*/ 117 h 117"/>
                <a:gd name="T2" fmla="*/ 35 w 35"/>
                <a:gd name="T3" fmla="*/ 113 h 117"/>
                <a:gd name="T4" fmla="*/ 5 w 35"/>
                <a:gd name="T5" fmla="*/ 0 h 117"/>
                <a:gd name="T6" fmla="*/ 0 w 35"/>
                <a:gd name="T7" fmla="*/ 3 h 117"/>
                <a:gd name="T8" fmla="*/ 30 w 35"/>
                <a:gd name="T9" fmla="*/ 117 h 1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"/>
                <a:gd name="T16" fmla="*/ 0 h 117"/>
                <a:gd name="T17" fmla="*/ 35 w 35"/>
                <a:gd name="T18" fmla="*/ 117 h 1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" h="117">
                  <a:moveTo>
                    <a:pt x="30" y="117"/>
                  </a:moveTo>
                  <a:lnTo>
                    <a:pt x="35" y="113"/>
                  </a:lnTo>
                  <a:lnTo>
                    <a:pt x="5" y="0"/>
                  </a:lnTo>
                  <a:lnTo>
                    <a:pt x="0" y="3"/>
                  </a:lnTo>
                  <a:lnTo>
                    <a:pt x="30" y="11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8225" name="Freeform 2783"/>
            <p:cNvSpPr>
              <a:spLocks/>
            </p:cNvSpPr>
            <p:nvPr/>
          </p:nvSpPr>
          <p:spPr bwMode="auto">
            <a:xfrm>
              <a:off x="1604" y="1246"/>
              <a:ext cx="5" cy="7"/>
            </a:xfrm>
            <a:custGeom>
              <a:avLst/>
              <a:gdLst>
                <a:gd name="T0" fmla="*/ 5 w 5"/>
                <a:gd name="T1" fmla="*/ 5 h 7"/>
                <a:gd name="T2" fmla="*/ 0 w 5"/>
                <a:gd name="T3" fmla="*/ 7 h 7"/>
                <a:gd name="T4" fmla="*/ 0 w 5"/>
                <a:gd name="T5" fmla="*/ 4 h 7"/>
                <a:gd name="T6" fmla="*/ 5 w 5"/>
                <a:gd name="T7" fmla="*/ 0 h 7"/>
                <a:gd name="T8" fmla="*/ 1 w 5"/>
                <a:gd name="T9" fmla="*/ 0 h 7"/>
                <a:gd name="T10" fmla="*/ 5 w 5"/>
                <a:gd name="T11" fmla="*/ 5 h 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"/>
                <a:gd name="T19" fmla="*/ 0 h 7"/>
                <a:gd name="T20" fmla="*/ 5 w 5"/>
                <a:gd name="T21" fmla="*/ 7 h 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" h="7">
                  <a:moveTo>
                    <a:pt x="5" y="5"/>
                  </a:moveTo>
                  <a:lnTo>
                    <a:pt x="0" y="7"/>
                  </a:lnTo>
                  <a:lnTo>
                    <a:pt x="0" y="4"/>
                  </a:lnTo>
                  <a:lnTo>
                    <a:pt x="5" y="0"/>
                  </a:lnTo>
                  <a:lnTo>
                    <a:pt x="1" y="0"/>
                  </a:lnTo>
                  <a:lnTo>
                    <a:pt x="5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8226" name="Freeform 2784"/>
            <p:cNvSpPr>
              <a:spLocks/>
            </p:cNvSpPr>
            <p:nvPr/>
          </p:nvSpPr>
          <p:spPr bwMode="auto">
            <a:xfrm>
              <a:off x="1572" y="1131"/>
              <a:ext cx="7" cy="7"/>
            </a:xfrm>
            <a:custGeom>
              <a:avLst/>
              <a:gdLst>
                <a:gd name="T0" fmla="*/ 2 w 7"/>
                <a:gd name="T1" fmla="*/ 5 h 7"/>
                <a:gd name="T2" fmla="*/ 0 w 7"/>
                <a:gd name="T3" fmla="*/ 2 h 7"/>
                <a:gd name="T4" fmla="*/ 5 w 7"/>
                <a:gd name="T5" fmla="*/ 0 h 7"/>
                <a:gd name="T6" fmla="*/ 7 w 7"/>
                <a:gd name="T7" fmla="*/ 7 h 7"/>
                <a:gd name="T8" fmla="*/ 7 w 7"/>
                <a:gd name="T9" fmla="*/ 2 h 7"/>
                <a:gd name="T10" fmla="*/ 2 w 7"/>
                <a:gd name="T11" fmla="*/ 5 h 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7"/>
                <a:gd name="T19" fmla="*/ 0 h 7"/>
                <a:gd name="T20" fmla="*/ 7 w 7"/>
                <a:gd name="T21" fmla="*/ 7 h 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7" h="7">
                  <a:moveTo>
                    <a:pt x="2" y="5"/>
                  </a:moveTo>
                  <a:lnTo>
                    <a:pt x="0" y="2"/>
                  </a:lnTo>
                  <a:lnTo>
                    <a:pt x="5" y="0"/>
                  </a:lnTo>
                  <a:lnTo>
                    <a:pt x="7" y="7"/>
                  </a:lnTo>
                  <a:lnTo>
                    <a:pt x="7" y="2"/>
                  </a:lnTo>
                  <a:lnTo>
                    <a:pt x="2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8227" name="Freeform 2785"/>
            <p:cNvSpPr>
              <a:spLocks/>
            </p:cNvSpPr>
            <p:nvPr/>
          </p:nvSpPr>
          <p:spPr bwMode="auto">
            <a:xfrm>
              <a:off x="1734" y="1353"/>
              <a:ext cx="225" cy="148"/>
            </a:xfrm>
            <a:custGeom>
              <a:avLst/>
              <a:gdLst>
                <a:gd name="T0" fmla="*/ 0 w 225"/>
                <a:gd name="T1" fmla="*/ 75 h 148"/>
                <a:gd name="T2" fmla="*/ 196 w 225"/>
                <a:gd name="T3" fmla="*/ 0 h 148"/>
                <a:gd name="T4" fmla="*/ 225 w 225"/>
                <a:gd name="T5" fmla="*/ 73 h 148"/>
                <a:gd name="T6" fmla="*/ 26 w 225"/>
                <a:gd name="T7" fmla="*/ 148 h 148"/>
                <a:gd name="T8" fmla="*/ 0 w 225"/>
                <a:gd name="T9" fmla="*/ 75 h 1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25"/>
                <a:gd name="T16" fmla="*/ 0 h 148"/>
                <a:gd name="T17" fmla="*/ 225 w 225"/>
                <a:gd name="T18" fmla="*/ 148 h 14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25" h="148">
                  <a:moveTo>
                    <a:pt x="0" y="75"/>
                  </a:moveTo>
                  <a:lnTo>
                    <a:pt x="196" y="0"/>
                  </a:lnTo>
                  <a:lnTo>
                    <a:pt x="225" y="73"/>
                  </a:lnTo>
                  <a:lnTo>
                    <a:pt x="26" y="148"/>
                  </a:lnTo>
                  <a:lnTo>
                    <a:pt x="0" y="75"/>
                  </a:lnTo>
                  <a:close/>
                </a:path>
              </a:pathLst>
            </a:custGeom>
            <a:solidFill>
              <a:srgbClr val="C4743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8228" name="Freeform 2786"/>
            <p:cNvSpPr>
              <a:spLocks/>
            </p:cNvSpPr>
            <p:nvPr/>
          </p:nvSpPr>
          <p:spPr bwMode="auto">
            <a:xfrm>
              <a:off x="1734" y="1349"/>
              <a:ext cx="198" cy="82"/>
            </a:xfrm>
            <a:custGeom>
              <a:avLst/>
              <a:gdLst>
                <a:gd name="T0" fmla="*/ 0 w 198"/>
                <a:gd name="T1" fmla="*/ 75 h 82"/>
                <a:gd name="T2" fmla="*/ 1 w 198"/>
                <a:gd name="T3" fmla="*/ 82 h 82"/>
                <a:gd name="T4" fmla="*/ 198 w 198"/>
                <a:gd name="T5" fmla="*/ 7 h 82"/>
                <a:gd name="T6" fmla="*/ 196 w 198"/>
                <a:gd name="T7" fmla="*/ 0 h 82"/>
                <a:gd name="T8" fmla="*/ 0 w 198"/>
                <a:gd name="T9" fmla="*/ 75 h 8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8"/>
                <a:gd name="T16" fmla="*/ 0 h 82"/>
                <a:gd name="T17" fmla="*/ 198 w 198"/>
                <a:gd name="T18" fmla="*/ 82 h 8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8" h="82">
                  <a:moveTo>
                    <a:pt x="0" y="75"/>
                  </a:moveTo>
                  <a:lnTo>
                    <a:pt x="1" y="82"/>
                  </a:lnTo>
                  <a:lnTo>
                    <a:pt x="198" y="7"/>
                  </a:lnTo>
                  <a:lnTo>
                    <a:pt x="196" y="0"/>
                  </a:lnTo>
                  <a:lnTo>
                    <a:pt x="0" y="7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8229" name="Freeform 2787"/>
            <p:cNvSpPr>
              <a:spLocks/>
            </p:cNvSpPr>
            <p:nvPr/>
          </p:nvSpPr>
          <p:spPr bwMode="auto">
            <a:xfrm>
              <a:off x="1927" y="1353"/>
              <a:ext cx="35" cy="75"/>
            </a:xfrm>
            <a:custGeom>
              <a:avLst/>
              <a:gdLst>
                <a:gd name="T0" fmla="*/ 7 w 35"/>
                <a:gd name="T1" fmla="*/ 0 h 75"/>
                <a:gd name="T2" fmla="*/ 0 w 35"/>
                <a:gd name="T3" fmla="*/ 1 h 75"/>
                <a:gd name="T4" fmla="*/ 28 w 35"/>
                <a:gd name="T5" fmla="*/ 75 h 75"/>
                <a:gd name="T6" fmla="*/ 35 w 35"/>
                <a:gd name="T7" fmla="*/ 73 h 75"/>
                <a:gd name="T8" fmla="*/ 7 w 35"/>
                <a:gd name="T9" fmla="*/ 0 h 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"/>
                <a:gd name="T16" fmla="*/ 0 h 75"/>
                <a:gd name="T17" fmla="*/ 35 w 35"/>
                <a:gd name="T18" fmla="*/ 75 h 7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" h="75">
                  <a:moveTo>
                    <a:pt x="7" y="0"/>
                  </a:moveTo>
                  <a:lnTo>
                    <a:pt x="0" y="1"/>
                  </a:lnTo>
                  <a:lnTo>
                    <a:pt x="28" y="75"/>
                  </a:lnTo>
                  <a:lnTo>
                    <a:pt x="35" y="73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8230" name="Freeform 2788"/>
            <p:cNvSpPr>
              <a:spLocks/>
            </p:cNvSpPr>
            <p:nvPr/>
          </p:nvSpPr>
          <p:spPr bwMode="auto">
            <a:xfrm>
              <a:off x="1927" y="1349"/>
              <a:ext cx="7" cy="7"/>
            </a:xfrm>
            <a:custGeom>
              <a:avLst/>
              <a:gdLst>
                <a:gd name="T0" fmla="*/ 3 w 7"/>
                <a:gd name="T1" fmla="*/ 0 h 7"/>
                <a:gd name="T2" fmla="*/ 5 w 7"/>
                <a:gd name="T3" fmla="*/ 0 h 7"/>
                <a:gd name="T4" fmla="*/ 7 w 7"/>
                <a:gd name="T5" fmla="*/ 4 h 7"/>
                <a:gd name="T6" fmla="*/ 0 w 7"/>
                <a:gd name="T7" fmla="*/ 5 h 7"/>
                <a:gd name="T8" fmla="*/ 5 w 7"/>
                <a:gd name="T9" fmla="*/ 7 h 7"/>
                <a:gd name="T10" fmla="*/ 3 w 7"/>
                <a:gd name="T11" fmla="*/ 0 h 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7"/>
                <a:gd name="T19" fmla="*/ 0 h 7"/>
                <a:gd name="T20" fmla="*/ 7 w 7"/>
                <a:gd name="T21" fmla="*/ 7 h 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7" h="7">
                  <a:moveTo>
                    <a:pt x="3" y="0"/>
                  </a:moveTo>
                  <a:lnTo>
                    <a:pt x="5" y="0"/>
                  </a:lnTo>
                  <a:lnTo>
                    <a:pt x="7" y="4"/>
                  </a:lnTo>
                  <a:lnTo>
                    <a:pt x="0" y="5"/>
                  </a:lnTo>
                  <a:lnTo>
                    <a:pt x="5" y="7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8231" name="Freeform 2789"/>
            <p:cNvSpPr>
              <a:spLocks/>
            </p:cNvSpPr>
            <p:nvPr/>
          </p:nvSpPr>
          <p:spPr bwMode="auto">
            <a:xfrm>
              <a:off x="1759" y="1424"/>
              <a:ext cx="201" cy="80"/>
            </a:xfrm>
            <a:custGeom>
              <a:avLst/>
              <a:gdLst>
                <a:gd name="T0" fmla="*/ 201 w 201"/>
                <a:gd name="T1" fmla="*/ 5 h 80"/>
                <a:gd name="T2" fmla="*/ 198 w 201"/>
                <a:gd name="T3" fmla="*/ 0 h 80"/>
                <a:gd name="T4" fmla="*/ 0 w 201"/>
                <a:gd name="T5" fmla="*/ 75 h 80"/>
                <a:gd name="T6" fmla="*/ 3 w 201"/>
                <a:gd name="T7" fmla="*/ 80 h 80"/>
                <a:gd name="T8" fmla="*/ 201 w 201"/>
                <a:gd name="T9" fmla="*/ 5 h 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01"/>
                <a:gd name="T16" fmla="*/ 0 h 80"/>
                <a:gd name="T17" fmla="*/ 201 w 201"/>
                <a:gd name="T18" fmla="*/ 80 h 8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01" h="80">
                  <a:moveTo>
                    <a:pt x="201" y="5"/>
                  </a:moveTo>
                  <a:lnTo>
                    <a:pt x="198" y="0"/>
                  </a:lnTo>
                  <a:lnTo>
                    <a:pt x="0" y="75"/>
                  </a:lnTo>
                  <a:lnTo>
                    <a:pt x="3" y="80"/>
                  </a:lnTo>
                  <a:lnTo>
                    <a:pt x="201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8232" name="Freeform 2790"/>
            <p:cNvSpPr>
              <a:spLocks/>
            </p:cNvSpPr>
            <p:nvPr/>
          </p:nvSpPr>
          <p:spPr bwMode="auto">
            <a:xfrm>
              <a:off x="1955" y="1424"/>
              <a:ext cx="9" cy="5"/>
            </a:xfrm>
            <a:custGeom>
              <a:avLst/>
              <a:gdLst>
                <a:gd name="T0" fmla="*/ 7 w 9"/>
                <a:gd name="T1" fmla="*/ 2 h 5"/>
                <a:gd name="T2" fmla="*/ 9 w 9"/>
                <a:gd name="T3" fmla="*/ 4 h 5"/>
                <a:gd name="T4" fmla="*/ 5 w 9"/>
                <a:gd name="T5" fmla="*/ 5 h 5"/>
                <a:gd name="T6" fmla="*/ 2 w 9"/>
                <a:gd name="T7" fmla="*/ 0 h 5"/>
                <a:gd name="T8" fmla="*/ 0 w 9"/>
                <a:gd name="T9" fmla="*/ 4 h 5"/>
                <a:gd name="T10" fmla="*/ 7 w 9"/>
                <a:gd name="T11" fmla="*/ 2 h 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9"/>
                <a:gd name="T19" fmla="*/ 0 h 5"/>
                <a:gd name="T20" fmla="*/ 9 w 9"/>
                <a:gd name="T21" fmla="*/ 5 h 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9" h="5">
                  <a:moveTo>
                    <a:pt x="7" y="2"/>
                  </a:moveTo>
                  <a:lnTo>
                    <a:pt x="9" y="4"/>
                  </a:lnTo>
                  <a:lnTo>
                    <a:pt x="5" y="5"/>
                  </a:lnTo>
                  <a:lnTo>
                    <a:pt x="2" y="0"/>
                  </a:lnTo>
                  <a:lnTo>
                    <a:pt x="0" y="4"/>
                  </a:lnTo>
                  <a:lnTo>
                    <a:pt x="7" y="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8233" name="Freeform 2791"/>
            <p:cNvSpPr>
              <a:spLocks/>
            </p:cNvSpPr>
            <p:nvPr/>
          </p:nvSpPr>
          <p:spPr bwMode="auto">
            <a:xfrm>
              <a:off x="1730" y="1426"/>
              <a:ext cx="32" cy="77"/>
            </a:xfrm>
            <a:custGeom>
              <a:avLst/>
              <a:gdLst>
                <a:gd name="T0" fmla="*/ 27 w 32"/>
                <a:gd name="T1" fmla="*/ 77 h 77"/>
                <a:gd name="T2" fmla="*/ 32 w 32"/>
                <a:gd name="T3" fmla="*/ 73 h 77"/>
                <a:gd name="T4" fmla="*/ 5 w 32"/>
                <a:gd name="T5" fmla="*/ 0 h 77"/>
                <a:gd name="T6" fmla="*/ 0 w 32"/>
                <a:gd name="T7" fmla="*/ 3 h 77"/>
                <a:gd name="T8" fmla="*/ 27 w 32"/>
                <a:gd name="T9" fmla="*/ 77 h 7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"/>
                <a:gd name="T16" fmla="*/ 0 h 77"/>
                <a:gd name="T17" fmla="*/ 32 w 32"/>
                <a:gd name="T18" fmla="*/ 77 h 7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" h="77">
                  <a:moveTo>
                    <a:pt x="27" y="77"/>
                  </a:moveTo>
                  <a:lnTo>
                    <a:pt x="32" y="73"/>
                  </a:lnTo>
                  <a:lnTo>
                    <a:pt x="5" y="0"/>
                  </a:lnTo>
                  <a:lnTo>
                    <a:pt x="0" y="3"/>
                  </a:lnTo>
                  <a:lnTo>
                    <a:pt x="27" y="7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8234" name="Freeform 2792"/>
            <p:cNvSpPr>
              <a:spLocks/>
            </p:cNvSpPr>
            <p:nvPr/>
          </p:nvSpPr>
          <p:spPr bwMode="auto">
            <a:xfrm>
              <a:off x="1757" y="1499"/>
              <a:ext cx="5" cy="7"/>
            </a:xfrm>
            <a:custGeom>
              <a:avLst/>
              <a:gdLst>
                <a:gd name="T0" fmla="*/ 5 w 5"/>
                <a:gd name="T1" fmla="*/ 5 h 7"/>
                <a:gd name="T2" fmla="*/ 2 w 5"/>
                <a:gd name="T3" fmla="*/ 7 h 7"/>
                <a:gd name="T4" fmla="*/ 0 w 5"/>
                <a:gd name="T5" fmla="*/ 4 h 7"/>
                <a:gd name="T6" fmla="*/ 5 w 5"/>
                <a:gd name="T7" fmla="*/ 0 h 7"/>
                <a:gd name="T8" fmla="*/ 2 w 5"/>
                <a:gd name="T9" fmla="*/ 0 h 7"/>
                <a:gd name="T10" fmla="*/ 5 w 5"/>
                <a:gd name="T11" fmla="*/ 5 h 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"/>
                <a:gd name="T19" fmla="*/ 0 h 7"/>
                <a:gd name="T20" fmla="*/ 5 w 5"/>
                <a:gd name="T21" fmla="*/ 7 h 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" h="7">
                  <a:moveTo>
                    <a:pt x="5" y="5"/>
                  </a:moveTo>
                  <a:lnTo>
                    <a:pt x="2" y="7"/>
                  </a:lnTo>
                  <a:lnTo>
                    <a:pt x="0" y="4"/>
                  </a:lnTo>
                  <a:lnTo>
                    <a:pt x="5" y="0"/>
                  </a:lnTo>
                  <a:lnTo>
                    <a:pt x="2" y="0"/>
                  </a:lnTo>
                  <a:lnTo>
                    <a:pt x="5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8235" name="Freeform 2793"/>
            <p:cNvSpPr>
              <a:spLocks/>
            </p:cNvSpPr>
            <p:nvPr/>
          </p:nvSpPr>
          <p:spPr bwMode="auto">
            <a:xfrm>
              <a:off x="1729" y="1424"/>
              <a:ext cx="6" cy="7"/>
            </a:xfrm>
            <a:custGeom>
              <a:avLst/>
              <a:gdLst>
                <a:gd name="T0" fmla="*/ 1 w 6"/>
                <a:gd name="T1" fmla="*/ 5 h 7"/>
                <a:gd name="T2" fmla="*/ 0 w 6"/>
                <a:gd name="T3" fmla="*/ 2 h 7"/>
                <a:gd name="T4" fmla="*/ 5 w 6"/>
                <a:gd name="T5" fmla="*/ 0 h 7"/>
                <a:gd name="T6" fmla="*/ 6 w 6"/>
                <a:gd name="T7" fmla="*/ 7 h 7"/>
                <a:gd name="T8" fmla="*/ 6 w 6"/>
                <a:gd name="T9" fmla="*/ 2 h 7"/>
                <a:gd name="T10" fmla="*/ 1 w 6"/>
                <a:gd name="T11" fmla="*/ 5 h 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"/>
                <a:gd name="T19" fmla="*/ 0 h 7"/>
                <a:gd name="T20" fmla="*/ 6 w 6"/>
                <a:gd name="T21" fmla="*/ 7 h 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" h="7">
                  <a:moveTo>
                    <a:pt x="1" y="5"/>
                  </a:moveTo>
                  <a:lnTo>
                    <a:pt x="0" y="2"/>
                  </a:lnTo>
                  <a:lnTo>
                    <a:pt x="5" y="0"/>
                  </a:lnTo>
                  <a:lnTo>
                    <a:pt x="6" y="7"/>
                  </a:lnTo>
                  <a:lnTo>
                    <a:pt x="6" y="2"/>
                  </a:lnTo>
                  <a:lnTo>
                    <a:pt x="1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8236" name="Freeform 2794"/>
            <p:cNvSpPr>
              <a:spLocks noEditPoints="1"/>
            </p:cNvSpPr>
            <p:nvPr/>
          </p:nvSpPr>
          <p:spPr bwMode="auto">
            <a:xfrm>
              <a:off x="1735" y="1418"/>
              <a:ext cx="30" cy="31"/>
            </a:xfrm>
            <a:custGeom>
              <a:avLst/>
              <a:gdLst>
                <a:gd name="T0" fmla="*/ 0 w 30"/>
                <a:gd name="T1" fmla="*/ 31 h 31"/>
                <a:gd name="T2" fmla="*/ 7 w 30"/>
                <a:gd name="T3" fmla="*/ 28 h 31"/>
                <a:gd name="T4" fmla="*/ 10 w 30"/>
                <a:gd name="T5" fmla="*/ 26 h 31"/>
                <a:gd name="T6" fmla="*/ 0 w 30"/>
                <a:gd name="T7" fmla="*/ 31 h 31"/>
                <a:gd name="T8" fmla="*/ 20 w 30"/>
                <a:gd name="T9" fmla="*/ 21 h 31"/>
                <a:gd name="T10" fmla="*/ 14 w 30"/>
                <a:gd name="T11" fmla="*/ 25 h 31"/>
                <a:gd name="T12" fmla="*/ 10 w 30"/>
                <a:gd name="T13" fmla="*/ 26 h 31"/>
                <a:gd name="T14" fmla="*/ 7 w 30"/>
                <a:gd name="T15" fmla="*/ 28 h 31"/>
                <a:gd name="T16" fmla="*/ 20 w 30"/>
                <a:gd name="T17" fmla="*/ 21 h 31"/>
                <a:gd name="T18" fmla="*/ 30 w 30"/>
                <a:gd name="T19" fmla="*/ 0 h 31"/>
                <a:gd name="T20" fmla="*/ 30 w 30"/>
                <a:gd name="T21" fmla="*/ 8 h 31"/>
                <a:gd name="T22" fmla="*/ 30 w 30"/>
                <a:gd name="T23" fmla="*/ 10 h 31"/>
                <a:gd name="T24" fmla="*/ 29 w 30"/>
                <a:gd name="T25" fmla="*/ 13 h 31"/>
                <a:gd name="T26" fmla="*/ 29 w 30"/>
                <a:gd name="T27" fmla="*/ 15 h 31"/>
                <a:gd name="T28" fmla="*/ 27 w 30"/>
                <a:gd name="T29" fmla="*/ 16 h 31"/>
                <a:gd name="T30" fmla="*/ 20 w 30"/>
                <a:gd name="T31" fmla="*/ 21 h 31"/>
                <a:gd name="T32" fmla="*/ 7 w 30"/>
                <a:gd name="T33" fmla="*/ 28 h 31"/>
                <a:gd name="T34" fmla="*/ 0 w 30"/>
                <a:gd name="T35" fmla="*/ 31 h 31"/>
                <a:gd name="T36" fmla="*/ 10 w 30"/>
                <a:gd name="T37" fmla="*/ 26 h 31"/>
                <a:gd name="T38" fmla="*/ 14 w 30"/>
                <a:gd name="T39" fmla="*/ 23 h 31"/>
                <a:gd name="T40" fmla="*/ 15 w 30"/>
                <a:gd name="T41" fmla="*/ 21 h 31"/>
                <a:gd name="T42" fmla="*/ 17 w 30"/>
                <a:gd name="T43" fmla="*/ 20 h 31"/>
                <a:gd name="T44" fmla="*/ 17 w 30"/>
                <a:gd name="T45" fmla="*/ 16 h 31"/>
                <a:gd name="T46" fmla="*/ 17 w 30"/>
                <a:gd name="T47" fmla="*/ 6 h 31"/>
                <a:gd name="T48" fmla="*/ 30 w 30"/>
                <a:gd name="T49" fmla="*/ 0 h 31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30"/>
                <a:gd name="T76" fmla="*/ 0 h 31"/>
                <a:gd name="T77" fmla="*/ 30 w 30"/>
                <a:gd name="T78" fmla="*/ 31 h 31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30" h="31">
                  <a:moveTo>
                    <a:pt x="0" y="31"/>
                  </a:moveTo>
                  <a:lnTo>
                    <a:pt x="7" y="28"/>
                  </a:lnTo>
                  <a:lnTo>
                    <a:pt x="10" y="26"/>
                  </a:lnTo>
                  <a:lnTo>
                    <a:pt x="0" y="31"/>
                  </a:lnTo>
                  <a:close/>
                  <a:moveTo>
                    <a:pt x="20" y="21"/>
                  </a:moveTo>
                  <a:lnTo>
                    <a:pt x="14" y="25"/>
                  </a:lnTo>
                  <a:lnTo>
                    <a:pt x="10" y="26"/>
                  </a:lnTo>
                  <a:lnTo>
                    <a:pt x="7" y="28"/>
                  </a:lnTo>
                  <a:lnTo>
                    <a:pt x="20" y="21"/>
                  </a:lnTo>
                  <a:close/>
                  <a:moveTo>
                    <a:pt x="30" y="0"/>
                  </a:moveTo>
                  <a:lnTo>
                    <a:pt x="30" y="8"/>
                  </a:lnTo>
                  <a:lnTo>
                    <a:pt x="30" y="10"/>
                  </a:lnTo>
                  <a:lnTo>
                    <a:pt x="29" y="13"/>
                  </a:lnTo>
                  <a:lnTo>
                    <a:pt x="29" y="15"/>
                  </a:lnTo>
                  <a:lnTo>
                    <a:pt x="27" y="16"/>
                  </a:lnTo>
                  <a:lnTo>
                    <a:pt x="20" y="21"/>
                  </a:lnTo>
                  <a:lnTo>
                    <a:pt x="7" y="28"/>
                  </a:lnTo>
                  <a:lnTo>
                    <a:pt x="0" y="31"/>
                  </a:lnTo>
                  <a:lnTo>
                    <a:pt x="10" y="26"/>
                  </a:lnTo>
                  <a:lnTo>
                    <a:pt x="14" y="23"/>
                  </a:lnTo>
                  <a:lnTo>
                    <a:pt x="15" y="21"/>
                  </a:lnTo>
                  <a:lnTo>
                    <a:pt x="17" y="20"/>
                  </a:lnTo>
                  <a:lnTo>
                    <a:pt x="17" y="16"/>
                  </a:lnTo>
                  <a:lnTo>
                    <a:pt x="17" y="6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9F491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8237" name="Freeform 2795"/>
            <p:cNvSpPr>
              <a:spLocks/>
            </p:cNvSpPr>
            <p:nvPr/>
          </p:nvSpPr>
          <p:spPr bwMode="auto">
            <a:xfrm>
              <a:off x="1747" y="1409"/>
              <a:ext cx="43" cy="60"/>
            </a:xfrm>
            <a:custGeom>
              <a:avLst/>
              <a:gdLst>
                <a:gd name="T0" fmla="*/ 43 w 43"/>
                <a:gd name="T1" fmla="*/ 0 h 60"/>
                <a:gd name="T2" fmla="*/ 43 w 43"/>
                <a:gd name="T3" fmla="*/ 17 h 60"/>
                <a:gd name="T4" fmla="*/ 42 w 43"/>
                <a:gd name="T5" fmla="*/ 22 h 60"/>
                <a:gd name="T6" fmla="*/ 40 w 43"/>
                <a:gd name="T7" fmla="*/ 27 h 60"/>
                <a:gd name="T8" fmla="*/ 33 w 43"/>
                <a:gd name="T9" fmla="*/ 35 h 60"/>
                <a:gd name="T10" fmla="*/ 30 w 43"/>
                <a:gd name="T11" fmla="*/ 39 h 60"/>
                <a:gd name="T12" fmla="*/ 27 w 43"/>
                <a:gd name="T13" fmla="*/ 44 h 60"/>
                <a:gd name="T14" fmla="*/ 23 w 43"/>
                <a:gd name="T15" fmla="*/ 47 h 60"/>
                <a:gd name="T16" fmla="*/ 20 w 43"/>
                <a:gd name="T17" fmla="*/ 49 h 60"/>
                <a:gd name="T18" fmla="*/ 7 w 43"/>
                <a:gd name="T19" fmla="*/ 57 h 60"/>
                <a:gd name="T20" fmla="*/ 0 w 43"/>
                <a:gd name="T21" fmla="*/ 60 h 60"/>
                <a:gd name="T22" fmla="*/ 13 w 43"/>
                <a:gd name="T23" fmla="*/ 52 h 60"/>
                <a:gd name="T24" fmla="*/ 17 w 43"/>
                <a:gd name="T25" fmla="*/ 47 h 60"/>
                <a:gd name="T26" fmla="*/ 20 w 43"/>
                <a:gd name="T27" fmla="*/ 42 h 60"/>
                <a:gd name="T28" fmla="*/ 27 w 43"/>
                <a:gd name="T29" fmla="*/ 34 h 60"/>
                <a:gd name="T30" fmla="*/ 28 w 43"/>
                <a:gd name="T31" fmla="*/ 29 h 60"/>
                <a:gd name="T32" fmla="*/ 30 w 43"/>
                <a:gd name="T33" fmla="*/ 24 h 60"/>
                <a:gd name="T34" fmla="*/ 30 w 43"/>
                <a:gd name="T35" fmla="*/ 7 h 60"/>
                <a:gd name="T36" fmla="*/ 43 w 43"/>
                <a:gd name="T37" fmla="*/ 0 h 60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43"/>
                <a:gd name="T58" fmla="*/ 0 h 60"/>
                <a:gd name="T59" fmla="*/ 43 w 43"/>
                <a:gd name="T60" fmla="*/ 60 h 60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43" h="60">
                  <a:moveTo>
                    <a:pt x="43" y="0"/>
                  </a:moveTo>
                  <a:lnTo>
                    <a:pt x="43" y="17"/>
                  </a:lnTo>
                  <a:lnTo>
                    <a:pt x="42" y="22"/>
                  </a:lnTo>
                  <a:lnTo>
                    <a:pt x="40" y="27"/>
                  </a:lnTo>
                  <a:lnTo>
                    <a:pt x="33" y="35"/>
                  </a:lnTo>
                  <a:lnTo>
                    <a:pt x="30" y="39"/>
                  </a:lnTo>
                  <a:lnTo>
                    <a:pt x="27" y="44"/>
                  </a:lnTo>
                  <a:lnTo>
                    <a:pt x="23" y="47"/>
                  </a:lnTo>
                  <a:lnTo>
                    <a:pt x="20" y="49"/>
                  </a:lnTo>
                  <a:lnTo>
                    <a:pt x="7" y="57"/>
                  </a:lnTo>
                  <a:lnTo>
                    <a:pt x="0" y="60"/>
                  </a:lnTo>
                  <a:lnTo>
                    <a:pt x="13" y="52"/>
                  </a:lnTo>
                  <a:lnTo>
                    <a:pt x="17" y="47"/>
                  </a:lnTo>
                  <a:lnTo>
                    <a:pt x="20" y="42"/>
                  </a:lnTo>
                  <a:lnTo>
                    <a:pt x="27" y="34"/>
                  </a:lnTo>
                  <a:lnTo>
                    <a:pt x="28" y="29"/>
                  </a:lnTo>
                  <a:lnTo>
                    <a:pt x="30" y="24"/>
                  </a:lnTo>
                  <a:lnTo>
                    <a:pt x="30" y="7"/>
                  </a:lnTo>
                  <a:lnTo>
                    <a:pt x="43" y="0"/>
                  </a:lnTo>
                  <a:close/>
                </a:path>
              </a:pathLst>
            </a:custGeom>
            <a:solidFill>
              <a:srgbClr val="9F491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8238" name="Freeform 2796"/>
            <p:cNvSpPr>
              <a:spLocks/>
            </p:cNvSpPr>
            <p:nvPr/>
          </p:nvSpPr>
          <p:spPr bwMode="auto">
            <a:xfrm>
              <a:off x="1750" y="1396"/>
              <a:ext cx="75" cy="98"/>
            </a:xfrm>
            <a:custGeom>
              <a:avLst/>
              <a:gdLst>
                <a:gd name="T0" fmla="*/ 75 w 75"/>
                <a:gd name="T1" fmla="*/ 0 h 98"/>
                <a:gd name="T2" fmla="*/ 75 w 75"/>
                <a:gd name="T3" fmla="*/ 17 h 98"/>
                <a:gd name="T4" fmla="*/ 75 w 75"/>
                <a:gd name="T5" fmla="*/ 22 h 98"/>
                <a:gd name="T6" fmla="*/ 74 w 75"/>
                <a:gd name="T7" fmla="*/ 27 h 98"/>
                <a:gd name="T8" fmla="*/ 70 w 75"/>
                <a:gd name="T9" fmla="*/ 33 h 98"/>
                <a:gd name="T10" fmla="*/ 62 w 75"/>
                <a:gd name="T11" fmla="*/ 50 h 98"/>
                <a:gd name="T12" fmla="*/ 59 w 75"/>
                <a:gd name="T13" fmla="*/ 58 h 98"/>
                <a:gd name="T14" fmla="*/ 55 w 75"/>
                <a:gd name="T15" fmla="*/ 62 h 98"/>
                <a:gd name="T16" fmla="*/ 54 w 75"/>
                <a:gd name="T17" fmla="*/ 65 h 98"/>
                <a:gd name="T18" fmla="*/ 39 w 75"/>
                <a:gd name="T19" fmla="*/ 77 h 98"/>
                <a:gd name="T20" fmla="*/ 30 w 75"/>
                <a:gd name="T21" fmla="*/ 82 h 98"/>
                <a:gd name="T22" fmla="*/ 24 w 75"/>
                <a:gd name="T23" fmla="*/ 88 h 98"/>
                <a:gd name="T24" fmla="*/ 10 w 75"/>
                <a:gd name="T25" fmla="*/ 95 h 98"/>
                <a:gd name="T26" fmla="*/ 5 w 75"/>
                <a:gd name="T27" fmla="*/ 97 h 98"/>
                <a:gd name="T28" fmla="*/ 0 w 75"/>
                <a:gd name="T29" fmla="*/ 98 h 98"/>
                <a:gd name="T30" fmla="*/ 14 w 75"/>
                <a:gd name="T31" fmla="*/ 90 h 98"/>
                <a:gd name="T32" fmla="*/ 17 w 75"/>
                <a:gd name="T33" fmla="*/ 90 h 98"/>
                <a:gd name="T34" fmla="*/ 25 w 75"/>
                <a:gd name="T35" fmla="*/ 83 h 98"/>
                <a:gd name="T36" fmla="*/ 40 w 75"/>
                <a:gd name="T37" fmla="*/ 72 h 98"/>
                <a:gd name="T38" fmla="*/ 44 w 75"/>
                <a:gd name="T39" fmla="*/ 68 h 98"/>
                <a:gd name="T40" fmla="*/ 45 w 75"/>
                <a:gd name="T41" fmla="*/ 65 h 98"/>
                <a:gd name="T42" fmla="*/ 49 w 75"/>
                <a:gd name="T43" fmla="*/ 57 h 98"/>
                <a:gd name="T44" fmla="*/ 59 w 75"/>
                <a:gd name="T45" fmla="*/ 42 h 98"/>
                <a:gd name="T46" fmla="*/ 60 w 75"/>
                <a:gd name="T47" fmla="*/ 38 h 98"/>
                <a:gd name="T48" fmla="*/ 60 w 75"/>
                <a:gd name="T49" fmla="*/ 33 h 98"/>
                <a:gd name="T50" fmla="*/ 62 w 75"/>
                <a:gd name="T51" fmla="*/ 30 h 98"/>
                <a:gd name="T52" fmla="*/ 62 w 75"/>
                <a:gd name="T53" fmla="*/ 25 h 98"/>
                <a:gd name="T54" fmla="*/ 62 w 75"/>
                <a:gd name="T55" fmla="*/ 7 h 98"/>
                <a:gd name="T56" fmla="*/ 75 w 75"/>
                <a:gd name="T57" fmla="*/ 0 h 9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75"/>
                <a:gd name="T88" fmla="*/ 0 h 98"/>
                <a:gd name="T89" fmla="*/ 75 w 75"/>
                <a:gd name="T90" fmla="*/ 98 h 98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75" h="98">
                  <a:moveTo>
                    <a:pt x="75" y="0"/>
                  </a:moveTo>
                  <a:lnTo>
                    <a:pt x="75" y="17"/>
                  </a:lnTo>
                  <a:lnTo>
                    <a:pt x="75" y="22"/>
                  </a:lnTo>
                  <a:lnTo>
                    <a:pt x="74" y="27"/>
                  </a:lnTo>
                  <a:lnTo>
                    <a:pt x="70" y="33"/>
                  </a:lnTo>
                  <a:lnTo>
                    <a:pt x="62" y="50"/>
                  </a:lnTo>
                  <a:lnTo>
                    <a:pt x="59" y="58"/>
                  </a:lnTo>
                  <a:lnTo>
                    <a:pt x="55" y="62"/>
                  </a:lnTo>
                  <a:lnTo>
                    <a:pt x="54" y="65"/>
                  </a:lnTo>
                  <a:lnTo>
                    <a:pt x="39" y="77"/>
                  </a:lnTo>
                  <a:lnTo>
                    <a:pt x="30" y="82"/>
                  </a:lnTo>
                  <a:lnTo>
                    <a:pt x="24" y="88"/>
                  </a:lnTo>
                  <a:lnTo>
                    <a:pt x="10" y="95"/>
                  </a:lnTo>
                  <a:lnTo>
                    <a:pt x="5" y="97"/>
                  </a:lnTo>
                  <a:lnTo>
                    <a:pt x="0" y="98"/>
                  </a:lnTo>
                  <a:lnTo>
                    <a:pt x="14" y="90"/>
                  </a:lnTo>
                  <a:lnTo>
                    <a:pt x="17" y="90"/>
                  </a:lnTo>
                  <a:lnTo>
                    <a:pt x="25" y="83"/>
                  </a:lnTo>
                  <a:lnTo>
                    <a:pt x="40" y="72"/>
                  </a:lnTo>
                  <a:lnTo>
                    <a:pt x="44" y="68"/>
                  </a:lnTo>
                  <a:lnTo>
                    <a:pt x="45" y="65"/>
                  </a:lnTo>
                  <a:lnTo>
                    <a:pt x="49" y="57"/>
                  </a:lnTo>
                  <a:lnTo>
                    <a:pt x="59" y="42"/>
                  </a:lnTo>
                  <a:lnTo>
                    <a:pt x="60" y="38"/>
                  </a:lnTo>
                  <a:lnTo>
                    <a:pt x="60" y="33"/>
                  </a:lnTo>
                  <a:lnTo>
                    <a:pt x="62" y="30"/>
                  </a:lnTo>
                  <a:lnTo>
                    <a:pt x="62" y="25"/>
                  </a:lnTo>
                  <a:lnTo>
                    <a:pt x="62" y="7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rgbClr val="9F491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8239" name="Freeform 2797"/>
            <p:cNvSpPr>
              <a:spLocks/>
            </p:cNvSpPr>
            <p:nvPr/>
          </p:nvSpPr>
          <p:spPr bwMode="auto">
            <a:xfrm>
              <a:off x="1824" y="1374"/>
              <a:ext cx="53" cy="100"/>
            </a:xfrm>
            <a:custGeom>
              <a:avLst/>
              <a:gdLst>
                <a:gd name="T0" fmla="*/ 53 w 53"/>
                <a:gd name="T1" fmla="*/ 0 h 100"/>
                <a:gd name="T2" fmla="*/ 46 w 53"/>
                <a:gd name="T3" fmla="*/ 15 h 100"/>
                <a:gd name="T4" fmla="*/ 45 w 53"/>
                <a:gd name="T5" fmla="*/ 25 h 100"/>
                <a:gd name="T6" fmla="*/ 43 w 53"/>
                <a:gd name="T7" fmla="*/ 35 h 100"/>
                <a:gd name="T8" fmla="*/ 41 w 53"/>
                <a:gd name="T9" fmla="*/ 44 h 100"/>
                <a:gd name="T10" fmla="*/ 38 w 53"/>
                <a:gd name="T11" fmla="*/ 55 h 100"/>
                <a:gd name="T12" fmla="*/ 31 w 53"/>
                <a:gd name="T13" fmla="*/ 75 h 100"/>
                <a:gd name="T14" fmla="*/ 28 w 53"/>
                <a:gd name="T15" fmla="*/ 80 h 100"/>
                <a:gd name="T16" fmla="*/ 26 w 53"/>
                <a:gd name="T17" fmla="*/ 84 h 100"/>
                <a:gd name="T18" fmla="*/ 23 w 53"/>
                <a:gd name="T19" fmla="*/ 87 h 100"/>
                <a:gd name="T20" fmla="*/ 18 w 53"/>
                <a:gd name="T21" fmla="*/ 90 h 100"/>
                <a:gd name="T22" fmla="*/ 5 w 53"/>
                <a:gd name="T23" fmla="*/ 99 h 100"/>
                <a:gd name="T24" fmla="*/ 0 w 53"/>
                <a:gd name="T25" fmla="*/ 100 h 100"/>
                <a:gd name="T26" fmla="*/ 10 w 53"/>
                <a:gd name="T27" fmla="*/ 95 h 100"/>
                <a:gd name="T28" fmla="*/ 15 w 53"/>
                <a:gd name="T29" fmla="*/ 89 h 100"/>
                <a:gd name="T30" fmla="*/ 20 w 53"/>
                <a:gd name="T31" fmla="*/ 80 h 100"/>
                <a:gd name="T32" fmla="*/ 25 w 53"/>
                <a:gd name="T33" fmla="*/ 62 h 100"/>
                <a:gd name="T34" fmla="*/ 28 w 53"/>
                <a:gd name="T35" fmla="*/ 52 h 100"/>
                <a:gd name="T36" fmla="*/ 31 w 53"/>
                <a:gd name="T37" fmla="*/ 42 h 100"/>
                <a:gd name="T38" fmla="*/ 31 w 53"/>
                <a:gd name="T39" fmla="*/ 34 h 100"/>
                <a:gd name="T40" fmla="*/ 33 w 53"/>
                <a:gd name="T41" fmla="*/ 22 h 100"/>
                <a:gd name="T42" fmla="*/ 35 w 53"/>
                <a:gd name="T43" fmla="*/ 7 h 100"/>
                <a:gd name="T44" fmla="*/ 53 w 53"/>
                <a:gd name="T45" fmla="*/ 0 h 100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53"/>
                <a:gd name="T70" fmla="*/ 0 h 100"/>
                <a:gd name="T71" fmla="*/ 53 w 53"/>
                <a:gd name="T72" fmla="*/ 100 h 100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53" h="100">
                  <a:moveTo>
                    <a:pt x="53" y="0"/>
                  </a:moveTo>
                  <a:lnTo>
                    <a:pt x="46" y="15"/>
                  </a:lnTo>
                  <a:lnTo>
                    <a:pt x="45" y="25"/>
                  </a:lnTo>
                  <a:lnTo>
                    <a:pt x="43" y="35"/>
                  </a:lnTo>
                  <a:lnTo>
                    <a:pt x="41" y="44"/>
                  </a:lnTo>
                  <a:lnTo>
                    <a:pt x="38" y="55"/>
                  </a:lnTo>
                  <a:lnTo>
                    <a:pt x="31" y="75"/>
                  </a:lnTo>
                  <a:lnTo>
                    <a:pt x="28" y="80"/>
                  </a:lnTo>
                  <a:lnTo>
                    <a:pt x="26" y="84"/>
                  </a:lnTo>
                  <a:lnTo>
                    <a:pt x="23" y="87"/>
                  </a:lnTo>
                  <a:lnTo>
                    <a:pt x="18" y="90"/>
                  </a:lnTo>
                  <a:lnTo>
                    <a:pt x="5" y="99"/>
                  </a:lnTo>
                  <a:lnTo>
                    <a:pt x="0" y="100"/>
                  </a:lnTo>
                  <a:lnTo>
                    <a:pt x="10" y="95"/>
                  </a:lnTo>
                  <a:lnTo>
                    <a:pt x="15" y="89"/>
                  </a:lnTo>
                  <a:lnTo>
                    <a:pt x="20" y="80"/>
                  </a:lnTo>
                  <a:lnTo>
                    <a:pt x="25" y="62"/>
                  </a:lnTo>
                  <a:lnTo>
                    <a:pt x="28" y="52"/>
                  </a:lnTo>
                  <a:lnTo>
                    <a:pt x="31" y="42"/>
                  </a:lnTo>
                  <a:lnTo>
                    <a:pt x="31" y="34"/>
                  </a:lnTo>
                  <a:lnTo>
                    <a:pt x="33" y="22"/>
                  </a:lnTo>
                  <a:lnTo>
                    <a:pt x="35" y="7"/>
                  </a:lnTo>
                  <a:lnTo>
                    <a:pt x="53" y="0"/>
                  </a:lnTo>
                  <a:close/>
                </a:path>
              </a:pathLst>
            </a:custGeom>
            <a:solidFill>
              <a:srgbClr val="9F491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8240" name="Freeform 2798"/>
            <p:cNvSpPr>
              <a:spLocks/>
            </p:cNvSpPr>
            <p:nvPr/>
          </p:nvSpPr>
          <p:spPr bwMode="auto">
            <a:xfrm>
              <a:off x="1884" y="1361"/>
              <a:ext cx="38" cy="88"/>
            </a:xfrm>
            <a:custGeom>
              <a:avLst/>
              <a:gdLst>
                <a:gd name="T0" fmla="*/ 38 w 38"/>
                <a:gd name="T1" fmla="*/ 0 h 88"/>
                <a:gd name="T2" fmla="*/ 38 w 38"/>
                <a:gd name="T3" fmla="*/ 23 h 88"/>
                <a:gd name="T4" fmla="*/ 36 w 38"/>
                <a:gd name="T5" fmla="*/ 27 h 88"/>
                <a:gd name="T6" fmla="*/ 36 w 38"/>
                <a:gd name="T7" fmla="*/ 30 h 88"/>
                <a:gd name="T8" fmla="*/ 35 w 38"/>
                <a:gd name="T9" fmla="*/ 33 h 88"/>
                <a:gd name="T10" fmla="*/ 33 w 38"/>
                <a:gd name="T11" fmla="*/ 37 h 88"/>
                <a:gd name="T12" fmla="*/ 30 w 38"/>
                <a:gd name="T13" fmla="*/ 50 h 88"/>
                <a:gd name="T14" fmla="*/ 28 w 38"/>
                <a:gd name="T15" fmla="*/ 55 h 88"/>
                <a:gd name="T16" fmla="*/ 26 w 38"/>
                <a:gd name="T17" fmla="*/ 60 h 88"/>
                <a:gd name="T18" fmla="*/ 25 w 38"/>
                <a:gd name="T19" fmla="*/ 65 h 88"/>
                <a:gd name="T20" fmla="*/ 21 w 38"/>
                <a:gd name="T21" fmla="*/ 72 h 88"/>
                <a:gd name="T22" fmla="*/ 16 w 38"/>
                <a:gd name="T23" fmla="*/ 77 h 88"/>
                <a:gd name="T24" fmla="*/ 13 w 38"/>
                <a:gd name="T25" fmla="*/ 82 h 88"/>
                <a:gd name="T26" fmla="*/ 0 w 38"/>
                <a:gd name="T27" fmla="*/ 88 h 88"/>
                <a:gd name="T28" fmla="*/ 5 w 38"/>
                <a:gd name="T29" fmla="*/ 83 h 88"/>
                <a:gd name="T30" fmla="*/ 8 w 38"/>
                <a:gd name="T31" fmla="*/ 78 h 88"/>
                <a:gd name="T32" fmla="*/ 11 w 38"/>
                <a:gd name="T33" fmla="*/ 73 h 88"/>
                <a:gd name="T34" fmla="*/ 13 w 38"/>
                <a:gd name="T35" fmla="*/ 68 h 88"/>
                <a:gd name="T36" fmla="*/ 16 w 38"/>
                <a:gd name="T37" fmla="*/ 57 h 88"/>
                <a:gd name="T38" fmla="*/ 20 w 38"/>
                <a:gd name="T39" fmla="*/ 43 h 88"/>
                <a:gd name="T40" fmla="*/ 21 w 38"/>
                <a:gd name="T41" fmla="*/ 40 h 88"/>
                <a:gd name="T42" fmla="*/ 23 w 38"/>
                <a:gd name="T43" fmla="*/ 37 h 88"/>
                <a:gd name="T44" fmla="*/ 23 w 38"/>
                <a:gd name="T45" fmla="*/ 33 h 88"/>
                <a:gd name="T46" fmla="*/ 25 w 38"/>
                <a:gd name="T47" fmla="*/ 30 h 88"/>
                <a:gd name="T48" fmla="*/ 25 w 38"/>
                <a:gd name="T49" fmla="*/ 7 h 88"/>
                <a:gd name="T50" fmla="*/ 38 w 38"/>
                <a:gd name="T51" fmla="*/ 0 h 88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38"/>
                <a:gd name="T79" fmla="*/ 0 h 88"/>
                <a:gd name="T80" fmla="*/ 38 w 38"/>
                <a:gd name="T81" fmla="*/ 88 h 88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38" h="88">
                  <a:moveTo>
                    <a:pt x="38" y="0"/>
                  </a:moveTo>
                  <a:lnTo>
                    <a:pt x="38" y="23"/>
                  </a:lnTo>
                  <a:lnTo>
                    <a:pt x="36" y="27"/>
                  </a:lnTo>
                  <a:lnTo>
                    <a:pt x="36" y="30"/>
                  </a:lnTo>
                  <a:lnTo>
                    <a:pt x="35" y="33"/>
                  </a:lnTo>
                  <a:lnTo>
                    <a:pt x="33" y="37"/>
                  </a:lnTo>
                  <a:lnTo>
                    <a:pt x="30" y="50"/>
                  </a:lnTo>
                  <a:lnTo>
                    <a:pt x="28" y="55"/>
                  </a:lnTo>
                  <a:lnTo>
                    <a:pt x="26" y="60"/>
                  </a:lnTo>
                  <a:lnTo>
                    <a:pt x="25" y="65"/>
                  </a:lnTo>
                  <a:lnTo>
                    <a:pt x="21" y="72"/>
                  </a:lnTo>
                  <a:lnTo>
                    <a:pt x="16" y="77"/>
                  </a:lnTo>
                  <a:lnTo>
                    <a:pt x="13" y="82"/>
                  </a:lnTo>
                  <a:lnTo>
                    <a:pt x="0" y="88"/>
                  </a:lnTo>
                  <a:lnTo>
                    <a:pt x="5" y="83"/>
                  </a:lnTo>
                  <a:lnTo>
                    <a:pt x="8" y="78"/>
                  </a:lnTo>
                  <a:lnTo>
                    <a:pt x="11" y="73"/>
                  </a:lnTo>
                  <a:lnTo>
                    <a:pt x="13" y="68"/>
                  </a:lnTo>
                  <a:lnTo>
                    <a:pt x="16" y="57"/>
                  </a:lnTo>
                  <a:lnTo>
                    <a:pt x="20" y="43"/>
                  </a:lnTo>
                  <a:lnTo>
                    <a:pt x="21" y="40"/>
                  </a:lnTo>
                  <a:lnTo>
                    <a:pt x="23" y="37"/>
                  </a:lnTo>
                  <a:lnTo>
                    <a:pt x="23" y="33"/>
                  </a:lnTo>
                  <a:lnTo>
                    <a:pt x="25" y="30"/>
                  </a:lnTo>
                  <a:lnTo>
                    <a:pt x="25" y="7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9F491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8241" name="Freeform 2799"/>
            <p:cNvSpPr>
              <a:spLocks/>
            </p:cNvSpPr>
            <p:nvPr/>
          </p:nvSpPr>
          <p:spPr bwMode="auto">
            <a:xfrm>
              <a:off x="1920" y="1389"/>
              <a:ext cx="29" cy="49"/>
            </a:xfrm>
            <a:custGeom>
              <a:avLst/>
              <a:gdLst>
                <a:gd name="T0" fmla="*/ 29 w 29"/>
                <a:gd name="T1" fmla="*/ 0 h 49"/>
                <a:gd name="T2" fmla="*/ 27 w 29"/>
                <a:gd name="T3" fmla="*/ 9 h 49"/>
                <a:gd name="T4" fmla="*/ 24 w 29"/>
                <a:gd name="T5" fmla="*/ 19 h 49"/>
                <a:gd name="T6" fmla="*/ 20 w 29"/>
                <a:gd name="T7" fmla="*/ 30 h 49"/>
                <a:gd name="T8" fmla="*/ 17 w 29"/>
                <a:gd name="T9" fmla="*/ 35 h 49"/>
                <a:gd name="T10" fmla="*/ 15 w 29"/>
                <a:gd name="T11" fmla="*/ 39 h 49"/>
                <a:gd name="T12" fmla="*/ 14 w 29"/>
                <a:gd name="T13" fmla="*/ 40 h 49"/>
                <a:gd name="T14" fmla="*/ 0 w 29"/>
                <a:gd name="T15" fmla="*/ 49 h 49"/>
                <a:gd name="T16" fmla="*/ 4 w 29"/>
                <a:gd name="T17" fmla="*/ 44 h 49"/>
                <a:gd name="T18" fmla="*/ 7 w 29"/>
                <a:gd name="T19" fmla="*/ 39 h 49"/>
                <a:gd name="T20" fmla="*/ 9 w 29"/>
                <a:gd name="T21" fmla="*/ 32 h 49"/>
                <a:gd name="T22" fmla="*/ 10 w 29"/>
                <a:gd name="T23" fmla="*/ 25 h 49"/>
                <a:gd name="T24" fmla="*/ 14 w 29"/>
                <a:gd name="T25" fmla="*/ 17 h 49"/>
                <a:gd name="T26" fmla="*/ 15 w 29"/>
                <a:gd name="T27" fmla="*/ 7 h 49"/>
                <a:gd name="T28" fmla="*/ 29 w 29"/>
                <a:gd name="T29" fmla="*/ 0 h 49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9"/>
                <a:gd name="T46" fmla="*/ 0 h 49"/>
                <a:gd name="T47" fmla="*/ 29 w 29"/>
                <a:gd name="T48" fmla="*/ 49 h 49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9" h="49">
                  <a:moveTo>
                    <a:pt x="29" y="0"/>
                  </a:moveTo>
                  <a:lnTo>
                    <a:pt x="27" y="9"/>
                  </a:lnTo>
                  <a:lnTo>
                    <a:pt x="24" y="19"/>
                  </a:lnTo>
                  <a:lnTo>
                    <a:pt x="20" y="30"/>
                  </a:lnTo>
                  <a:lnTo>
                    <a:pt x="17" y="35"/>
                  </a:lnTo>
                  <a:lnTo>
                    <a:pt x="15" y="39"/>
                  </a:lnTo>
                  <a:lnTo>
                    <a:pt x="14" y="40"/>
                  </a:lnTo>
                  <a:lnTo>
                    <a:pt x="0" y="49"/>
                  </a:lnTo>
                  <a:lnTo>
                    <a:pt x="4" y="44"/>
                  </a:lnTo>
                  <a:lnTo>
                    <a:pt x="7" y="39"/>
                  </a:lnTo>
                  <a:lnTo>
                    <a:pt x="9" y="32"/>
                  </a:lnTo>
                  <a:lnTo>
                    <a:pt x="10" y="25"/>
                  </a:lnTo>
                  <a:lnTo>
                    <a:pt x="14" y="17"/>
                  </a:lnTo>
                  <a:lnTo>
                    <a:pt x="15" y="7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9F491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8242" name="Freeform 2800"/>
            <p:cNvSpPr>
              <a:spLocks/>
            </p:cNvSpPr>
            <p:nvPr/>
          </p:nvSpPr>
          <p:spPr bwMode="auto">
            <a:xfrm>
              <a:off x="1732" y="1349"/>
              <a:ext cx="200" cy="84"/>
            </a:xfrm>
            <a:custGeom>
              <a:avLst/>
              <a:gdLst>
                <a:gd name="T0" fmla="*/ 0 w 200"/>
                <a:gd name="T1" fmla="*/ 77 h 84"/>
                <a:gd name="T2" fmla="*/ 2 w 200"/>
                <a:gd name="T3" fmla="*/ 84 h 84"/>
                <a:gd name="T4" fmla="*/ 200 w 200"/>
                <a:gd name="T5" fmla="*/ 7 h 84"/>
                <a:gd name="T6" fmla="*/ 198 w 200"/>
                <a:gd name="T7" fmla="*/ 0 h 84"/>
                <a:gd name="T8" fmla="*/ 0 w 200"/>
                <a:gd name="T9" fmla="*/ 77 h 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00"/>
                <a:gd name="T16" fmla="*/ 0 h 84"/>
                <a:gd name="T17" fmla="*/ 200 w 200"/>
                <a:gd name="T18" fmla="*/ 84 h 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00" h="84">
                  <a:moveTo>
                    <a:pt x="0" y="77"/>
                  </a:moveTo>
                  <a:lnTo>
                    <a:pt x="2" y="84"/>
                  </a:lnTo>
                  <a:lnTo>
                    <a:pt x="200" y="7"/>
                  </a:lnTo>
                  <a:lnTo>
                    <a:pt x="198" y="0"/>
                  </a:lnTo>
                  <a:lnTo>
                    <a:pt x="0" y="7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8243" name="Freeform 2801"/>
            <p:cNvSpPr>
              <a:spLocks/>
            </p:cNvSpPr>
            <p:nvPr/>
          </p:nvSpPr>
          <p:spPr bwMode="auto">
            <a:xfrm>
              <a:off x="1927" y="1353"/>
              <a:ext cx="35" cy="75"/>
            </a:xfrm>
            <a:custGeom>
              <a:avLst/>
              <a:gdLst>
                <a:gd name="T0" fmla="*/ 7 w 35"/>
                <a:gd name="T1" fmla="*/ 0 h 75"/>
                <a:gd name="T2" fmla="*/ 0 w 35"/>
                <a:gd name="T3" fmla="*/ 1 h 75"/>
                <a:gd name="T4" fmla="*/ 28 w 35"/>
                <a:gd name="T5" fmla="*/ 75 h 75"/>
                <a:gd name="T6" fmla="*/ 35 w 35"/>
                <a:gd name="T7" fmla="*/ 73 h 75"/>
                <a:gd name="T8" fmla="*/ 7 w 35"/>
                <a:gd name="T9" fmla="*/ 0 h 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"/>
                <a:gd name="T16" fmla="*/ 0 h 75"/>
                <a:gd name="T17" fmla="*/ 35 w 35"/>
                <a:gd name="T18" fmla="*/ 75 h 7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" h="75">
                  <a:moveTo>
                    <a:pt x="7" y="0"/>
                  </a:moveTo>
                  <a:lnTo>
                    <a:pt x="0" y="1"/>
                  </a:lnTo>
                  <a:lnTo>
                    <a:pt x="28" y="75"/>
                  </a:lnTo>
                  <a:lnTo>
                    <a:pt x="35" y="73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8244" name="Freeform 2802"/>
            <p:cNvSpPr>
              <a:spLocks/>
            </p:cNvSpPr>
            <p:nvPr/>
          </p:nvSpPr>
          <p:spPr bwMode="auto">
            <a:xfrm>
              <a:off x="1927" y="1349"/>
              <a:ext cx="7" cy="7"/>
            </a:xfrm>
            <a:custGeom>
              <a:avLst/>
              <a:gdLst>
                <a:gd name="T0" fmla="*/ 3 w 7"/>
                <a:gd name="T1" fmla="*/ 0 h 7"/>
                <a:gd name="T2" fmla="*/ 5 w 7"/>
                <a:gd name="T3" fmla="*/ 0 h 7"/>
                <a:gd name="T4" fmla="*/ 7 w 7"/>
                <a:gd name="T5" fmla="*/ 4 h 7"/>
                <a:gd name="T6" fmla="*/ 0 w 7"/>
                <a:gd name="T7" fmla="*/ 5 h 7"/>
                <a:gd name="T8" fmla="*/ 5 w 7"/>
                <a:gd name="T9" fmla="*/ 7 h 7"/>
                <a:gd name="T10" fmla="*/ 3 w 7"/>
                <a:gd name="T11" fmla="*/ 0 h 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7"/>
                <a:gd name="T19" fmla="*/ 0 h 7"/>
                <a:gd name="T20" fmla="*/ 7 w 7"/>
                <a:gd name="T21" fmla="*/ 7 h 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7" h="7">
                  <a:moveTo>
                    <a:pt x="3" y="0"/>
                  </a:moveTo>
                  <a:lnTo>
                    <a:pt x="5" y="0"/>
                  </a:lnTo>
                  <a:lnTo>
                    <a:pt x="7" y="4"/>
                  </a:lnTo>
                  <a:lnTo>
                    <a:pt x="0" y="5"/>
                  </a:lnTo>
                  <a:lnTo>
                    <a:pt x="5" y="7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8245" name="Freeform 2803"/>
            <p:cNvSpPr>
              <a:spLocks/>
            </p:cNvSpPr>
            <p:nvPr/>
          </p:nvSpPr>
          <p:spPr bwMode="auto">
            <a:xfrm>
              <a:off x="1759" y="1424"/>
              <a:ext cx="201" cy="80"/>
            </a:xfrm>
            <a:custGeom>
              <a:avLst/>
              <a:gdLst>
                <a:gd name="T0" fmla="*/ 201 w 201"/>
                <a:gd name="T1" fmla="*/ 5 h 80"/>
                <a:gd name="T2" fmla="*/ 198 w 201"/>
                <a:gd name="T3" fmla="*/ 0 h 80"/>
                <a:gd name="T4" fmla="*/ 0 w 201"/>
                <a:gd name="T5" fmla="*/ 75 h 80"/>
                <a:gd name="T6" fmla="*/ 3 w 201"/>
                <a:gd name="T7" fmla="*/ 80 h 80"/>
                <a:gd name="T8" fmla="*/ 201 w 201"/>
                <a:gd name="T9" fmla="*/ 5 h 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01"/>
                <a:gd name="T16" fmla="*/ 0 h 80"/>
                <a:gd name="T17" fmla="*/ 201 w 201"/>
                <a:gd name="T18" fmla="*/ 80 h 8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01" h="80">
                  <a:moveTo>
                    <a:pt x="201" y="5"/>
                  </a:moveTo>
                  <a:lnTo>
                    <a:pt x="198" y="0"/>
                  </a:lnTo>
                  <a:lnTo>
                    <a:pt x="0" y="75"/>
                  </a:lnTo>
                  <a:lnTo>
                    <a:pt x="3" y="80"/>
                  </a:lnTo>
                  <a:lnTo>
                    <a:pt x="201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8246" name="Freeform 2804"/>
            <p:cNvSpPr>
              <a:spLocks/>
            </p:cNvSpPr>
            <p:nvPr/>
          </p:nvSpPr>
          <p:spPr bwMode="auto">
            <a:xfrm>
              <a:off x="1955" y="1424"/>
              <a:ext cx="9" cy="5"/>
            </a:xfrm>
            <a:custGeom>
              <a:avLst/>
              <a:gdLst>
                <a:gd name="T0" fmla="*/ 7 w 9"/>
                <a:gd name="T1" fmla="*/ 2 h 5"/>
                <a:gd name="T2" fmla="*/ 9 w 9"/>
                <a:gd name="T3" fmla="*/ 4 h 5"/>
                <a:gd name="T4" fmla="*/ 5 w 9"/>
                <a:gd name="T5" fmla="*/ 5 h 5"/>
                <a:gd name="T6" fmla="*/ 2 w 9"/>
                <a:gd name="T7" fmla="*/ 0 h 5"/>
                <a:gd name="T8" fmla="*/ 0 w 9"/>
                <a:gd name="T9" fmla="*/ 4 h 5"/>
                <a:gd name="T10" fmla="*/ 7 w 9"/>
                <a:gd name="T11" fmla="*/ 2 h 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9"/>
                <a:gd name="T19" fmla="*/ 0 h 5"/>
                <a:gd name="T20" fmla="*/ 9 w 9"/>
                <a:gd name="T21" fmla="*/ 5 h 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9" h="5">
                  <a:moveTo>
                    <a:pt x="7" y="2"/>
                  </a:moveTo>
                  <a:lnTo>
                    <a:pt x="9" y="4"/>
                  </a:lnTo>
                  <a:lnTo>
                    <a:pt x="5" y="5"/>
                  </a:lnTo>
                  <a:lnTo>
                    <a:pt x="2" y="0"/>
                  </a:lnTo>
                  <a:lnTo>
                    <a:pt x="0" y="4"/>
                  </a:lnTo>
                  <a:lnTo>
                    <a:pt x="7" y="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8247" name="Freeform 2805"/>
            <p:cNvSpPr>
              <a:spLocks/>
            </p:cNvSpPr>
            <p:nvPr/>
          </p:nvSpPr>
          <p:spPr bwMode="auto">
            <a:xfrm>
              <a:off x="1729" y="1428"/>
              <a:ext cx="33" cy="75"/>
            </a:xfrm>
            <a:custGeom>
              <a:avLst/>
              <a:gdLst>
                <a:gd name="T0" fmla="*/ 28 w 33"/>
                <a:gd name="T1" fmla="*/ 75 h 75"/>
                <a:gd name="T2" fmla="*/ 33 w 33"/>
                <a:gd name="T3" fmla="*/ 71 h 75"/>
                <a:gd name="T4" fmla="*/ 5 w 33"/>
                <a:gd name="T5" fmla="*/ 0 h 75"/>
                <a:gd name="T6" fmla="*/ 0 w 33"/>
                <a:gd name="T7" fmla="*/ 3 h 75"/>
                <a:gd name="T8" fmla="*/ 28 w 33"/>
                <a:gd name="T9" fmla="*/ 75 h 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3"/>
                <a:gd name="T16" fmla="*/ 0 h 75"/>
                <a:gd name="T17" fmla="*/ 33 w 33"/>
                <a:gd name="T18" fmla="*/ 75 h 7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3" h="75">
                  <a:moveTo>
                    <a:pt x="28" y="75"/>
                  </a:moveTo>
                  <a:lnTo>
                    <a:pt x="33" y="71"/>
                  </a:lnTo>
                  <a:lnTo>
                    <a:pt x="5" y="0"/>
                  </a:lnTo>
                  <a:lnTo>
                    <a:pt x="0" y="3"/>
                  </a:lnTo>
                  <a:lnTo>
                    <a:pt x="28" y="7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8248" name="Freeform 2806"/>
            <p:cNvSpPr>
              <a:spLocks/>
            </p:cNvSpPr>
            <p:nvPr/>
          </p:nvSpPr>
          <p:spPr bwMode="auto">
            <a:xfrm>
              <a:off x="1757" y="1499"/>
              <a:ext cx="5" cy="7"/>
            </a:xfrm>
            <a:custGeom>
              <a:avLst/>
              <a:gdLst>
                <a:gd name="T0" fmla="*/ 5 w 5"/>
                <a:gd name="T1" fmla="*/ 5 h 7"/>
                <a:gd name="T2" fmla="*/ 2 w 5"/>
                <a:gd name="T3" fmla="*/ 7 h 7"/>
                <a:gd name="T4" fmla="*/ 0 w 5"/>
                <a:gd name="T5" fmla="*/ 4 h 7"/>
                <a:gd name="T6" fmla="*/ 5 w 5"/>
                <a:gd name="T7" fmla="*/ 0 h 7"/>
                <a:gd name="T8" fmla="*/ 2 w 5"/>
                <a:gd name="T9" fmla="*/ 0 h 7"/>
                <a:gd name="T10" fmla="*/ 5 w 5"/>
                <a:gd name="T11" fmla="*/ 5 h 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"/>
                <a:gd name="T19" fmla="*/ 0 h 7"/>
                <a:gd name="T20" fmla="*/ 5 w 5"/>
                <a:gd name="T21" fmla="*/ 7 h 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" h="7">
                  <a:moveTo>
                    <a:pt x="5" y="5"/>
                  </a:moveTo>
                  <a:lnTo>
                    <a:pt x="2" y="7"/>
                  </a:lnTo>
                  <a:lnTo>
                    <a:pt x="0" y="4"/>
                  </a:lnTo>
                  <a:lnTo>
                    <a:pt x="5" y="0"/>
                  </a:lnTo>
                  <a:lnTo>
                    <a:pt x="2" y="0"/>
                  </a:lnTo>
                  <a:lnTo>
                    <a:pt x="5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8249" name="Freeform 2807"/>
            <p:cNvSpPr>
              <a:spLocks/>
            </p:cNvSpPr>
            <p:nvPr/>
          </p:nvSpPr>
          <p:spPr bwMode="auto">
            <a:xfrm>
              <a:off x="1727" y="1426"/>
              <a:ext cx="7" cy="7"/>
            </a:xfrm>
            <a:custGeom>
              <a:avLst/>
              <a:gdLst>
                <a:gd name="T0" fmla="*/ 2 w 7"/>
                <a:gd name="T1" fmla="*/ 5 h 7"/>
                <a:gd name="T2" fmla="*/ 0 w 7"/>
                <a:gd name="T3" fmla="*/ 2 h 7"/>
                <a:gd name="T4" fmla="*/ 5 w 7"/>
                <a:gd name="T5" fmla="*/ 0 h 7"/>
                <a:gd name="T6" fmla="*/ 7 w 7"/>
                <a:gd name="T7" fmla="*/ 7 h 7"/>
                <a:gd name="T8" fmla="*/ 7 w 7"/>
                <a:gd name="T9" fmla="*/ 2 h 7"/>
                <a:gd name="T10" fmla="*/ 2 w 7"/>
                <a:gd name="T11" fmla="*/ 5 h 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7"/>
                <a:gd name="T19" fmla="*/ 0 h 7"/>
                <a:gd name="T20" fmla="*/ 7 w 7"/>
                <a:gd name="T21" fmla="*/ 7 h 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7" h="7">
                  <a:moveTo>
                    <a:pt x="2" y="5"/>
                  </a:moveTo>
                  <a:lnTo>
                    <a:pt x="0" y="2"/>
                  </a:lnTo>
                  <a:lnTo>
                    <a:pt x="5" y="0"/>
                  </a:lnTo>
                  <a:lnTo>
                    <a:pt x="7" y="7"/>
                  </a:lnTo>
                  <a:lnTo>
                    <a:pt x="7" y="2"/>
                  </a:lnTo>
                  <a:lnTo>
                    <a:pt x="2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8250" name="Freeform 2808"/>
            <p:cNvSpPr>
              <a:spLocks/>
            </p:cNvSpPr>
            <p:nvPr/>
          </p:nvSpPr>
          <p:spPr bwMode="auto">
            <a:xfrm>
              <a:off x="548" y="1826"/>
              <a:ext cx="226" cy="150"/>
            </a:xfrm>
            <a:custGeom>
              <a:avLst/>
              <a:gdLst>
                <a:gd name="T0" fmla="*/ 0 w 226"/>
                <a:gd name="T1" fmla="*/ 77 h 150"/>
                <a:gd name="T2" fmla="*/ 198 w 226"/>
                <a:gd name="T3" fmla="*/ 0 h 150"/>
                <a:gd name="T4" fmla="*/ 226 w 226"/>
                <a:gd name="T5" fmla="*/ 73 h 150"/>
                <a:gd name="T6" fmla="*/ 28 w 226"/>
                <a:gd name="T7" fmla="*/ 150 h 150"/>
                <a:gd name="T8" fmla="*/ 0 w 226"/>
                <a:gd name="T9" fmla="*/ 77 h 1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26"/>
                <a:gd name="T16" fmla="*/ 0 h 150"/>
                <a:gd name="T17" fmla="*/ 226 w 226"/>
                <a:gd name="T18" fmla="*/ 150 h 15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26" h="150">
                  <a:moveTo>
                    <a:pt x="0" y="77"/>
                  </a:moveTo>
                  <a:lnTo>
                    <a:pt x="198" y="0"/>
                  </a:lnTo>
                  <a:lnTo>
                    <a:pt x="226" y="73"/>
                  </a:lnTo>
                  <a:lnTo>
                    <a:pt x="28" y="150"/>
                  </a:lnTo>
                  <a:lnTo>
                    <a:pt x="0" y="77"/>
                  </a:lnTo>
                  <a:close/>
                </a:path>
              </a:pathLst>
            </a:custGeom>
            <a:solidFill>
              <a:srgbClr val="C4743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8251" name="Freeform 2809"/>
            <p:cNvSpPr>
              <a:spLocks/>
            </p:cNvSpPr>
            <p:nvPr/>
          </p:nvSpPr>
          <p:spPr bwMode="auto">
            <a:xfrm>
              <a:off x="548" y="1823"/>
              <a:ext cx="199" cy="83"/>
            </a:xfrm>
            <a:custGeom>
              <a:avLst/>
              <a:gdLst>
                <a:gd name="T0" fmla="*/ 0 w 199"/>
                <a:gd name="T1" fmla="*/ 76 h 83"/>
                <a:gd name="T2" fmla="*/ 1 w 199"/>
                <a:gd name="T3" fmla="*/ 83 h 83"/>
                <a:gd name="T4" fmla="*/ 199 w 199"/>
                <a:gd name="T5" fmla="*/ 6 h 83"/>
                <a:gd name="T6" fmla="*/ 198 w 199"/>
                <a:gd name="T7" fmla="*/ 0 h 83"/>
                <a:gd name="T8" fmla="*/ 0 w 199"/>
                <a:gd name="T9" fmla="*/ 76 h 8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9"/>
                <a:gd name="T16" fmla="*/ 0 h 83"/>
                <a:gd name="T17" fmla="*/ 199 w 199"/>
                <a:gd name="T18" fmla="*/ 83 h 8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9" h="83">
                  <a:moveTo>
                    <a:pt x="0" y="76"/>
                  </a:moveTo>
                  <a:lnTo>
                    <a:pt x="1" y="83"/>
                  </a:lnTo>
                  <a:lnTo>
                    <a:pt x="199" y="6"/>
                  </a:lnTo>
                  <a:lnTo>
                    <a:pt x="198" y="0"/>
                  </a:lnTo>
                  <a:lnTo>
                    <a:pt x="0" y="7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8252" name="Freeform 2810"/>
            <p:cNvSpPr>
              <a:spLocks/>
            </p:cNvSpPr>
            <p:nvPr/>
          </p:nvSpPr>
          <p:spPr bwMode="auto">
            <a:xfrm>
              <a:off x="742" y="1826"/>
              <a:ext cx="35" cy="75"/>
            </a:xfrm>
            <a:custGeom>
              <a:avLst/>
              <a:gdLst>
                <a:gd name="T0" fmla="*/ 7 w 35"/>
                <a:gd name="T1" fmla="*/ 0 h 75"/>
                <a:gd name="T2" fmla="*/ 0 w 35"/>
                <a:gd name="T3" fmla="*/ 2 h 75"/>
                <a:gd name="T4" fmla="*/ 29 w 35"/>
                <a:gd name="T5" fmla="*/ 75 h 75"/>
                <a:gd name="T6" fmla="*/ 35 w 35"/>
                <a:gd name="T7" fmla="*/ 73 h 75"/>
                <a:gd name="T8" fmla="*/ 7 w 35"/>
                <a:gd name="T9" fmla="*/ 0 h 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"/>
                <a:gd name="T16" fmla="*/ 0 h 75"/>
                <a:gd name="T17" fmla="*/ 35 w 35"/>
                <a:gd name="T18" fmla="*/ 75 h 7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" h="75">
                  <a:moveTo>
                    <a:pt x="7" y="0"/>
                  </a:moveTo>
                  <a:lnTo>
                    <a:pt x="0" y="2"/>
                  </a:lnTo>
                  <a:lnTo>
                    <a:pt x="29" y="75"/>
                  </a:lnTo>
                  <a:lnTo>
                    <a:pt x="35" y="73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8253" name="Freeform 2811"/>
            <p:cNvSpPr>
              <a:spLocks/>
            </p:cNvSpPr>
            <p:nvPr/>
          </p:nvSpPr>
          <p:spPr bwMode="auto">
            <a:xfrm>
              <a:off x="742" y="1823"/>
              <a:ext cx="7" cy="6"/>
            </a:xfrm>
            <a:custGeom>
              <a:avLst/>
              <a:gdLst>
                <a:gd name="T0" fmla="*/ 4 w 7"/>
                <a:gd name="T1" fmla="*/ 0 h 6"/>
                <a:gd name="T2" fmla="*/ 5 w 7"/>
                <a:gd name="T3" fmla="*/ 0 h 6"/>
                <a:gd name="T4" fmla="*/ 7 w 7"/>
                <a:gd name="T5" fmla="*/ 3 h 6"/>
                <a:gd name="T6" fmla="*/ 0 w 7"/>
                <a:gd name="T7" fmla="*/ 5 h 6"/>
                <a:gd name="T8" fmla="*/ 5 w 7"/>
                <a:gd name="T9" fmla="*/ 6 h 6"/>
                <a:gd name="T10" fmla="*/ 4 w 7"/>
                <a:gd name="T11" fmla="*/ 0 h 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7"/>
                <a:gd name="T19" fmla="*/ 0 h 6"/>
                <a:gd name="T20" fmla="*/ 7 w 7"/>
                <a:gd name="T21" fmla="*/ 6 h 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7" h="6">
                  <a:moveTo>
                    <a:pt x="4" y="0"/>
                  </a:moveTo>
                  <a:lnTo>
                    <a:pt x="5" y="0"/>
                  </a:lnTo>
                  <a:lnTo>
                    <a:pt x="7" y="3"/>
                  </a:lnTo>
                  <a:lnTo>
                    <a:pt x="0" y="5"/>
                  </a:lnTo>
                  <a:lnTo>
                    <a:pt x="5" y="6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8254" name="Freeform 2812"/>
            <p:cNvSpPr>
              <a:spLocks/>
            </p:cNvSpPr>
            <p:nvPr/>
          </p:nvSpPr>
          <p:spPr bwMode="auto">
            <a:xfrm>
              <a:off x="574" y="1898"/>
              <a:ext cx="202" cy="81"/>
            </a:xfrm>
            <a:custGeom>
              <a:avLst/>
              <a:gdLst>
                <a:gd name="T0" fmla="*/ 202 w 202"/>
                <a:gd name="T1" fmla="*/ 5 h 81"/>
                <a:gd name="T2" fmla="*/ 198 w 202"/>
                <a:gd name="T3" fmla="*/ 0 h 81"/>
                <a:gd name="T4" fmla="*/ 0 w 202"/>
                <a:gd name="T5" fmla="*/ 76 h 81"/>
                <a:gd name="T6" fmla="*/ 3 w 202"/>
                <a:gd name="T7" fmla="*/ 81 h 81"/>
                <a:gd name="T8" fmla="*/ 202 w 202"/>
                <a:gd name="T9" fmla="*/ 5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02"/>
                <a:gd name="T16" fmla="*/ 0 h 81"/>
                <a:gd name="T17" fmla="*/ 202 w 202"/>
                <a:gd name="T18" fmla="*/ 81 h 8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02" h="81">
                  <a:moveTo>
                    <a:pt x="202" y="5"/>
                  </a:moveTo>
                  <a:lnTo>
                    <a:pt x="198" y="0"/>
                  </a:lnTo>
                  <a:lnTo>
                    <a:pt x="0" y="76"/>
                  </a:lnTo>
                  <a:lnTo>
                    <a:pt x="3" y="81"/>
                  </a:lnTo>
                  <a:lnTo>
                    <a:pt x="202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8255" name="Freeform 2813"/>
            <p:cNvSpPr>
              <a:spLocks/>
            </p:cNvSpPr>
            <p:nvPr/>
          </p:nvSpPr>
          <p:spPr bwMode="auto">
            <a:xfrm>
              <a:off x="771" y="1898"/>
              <a:ext cx="8" cy="5"/>
            </a:xfrm>
            <a:custGeom>
              <a:avLst/>
              <a:gdLst>
                <a:gd name="T0" fmla="*/ 6 w 8"/>
                <a:gd name="T1" fmla="*/ 1 h 5"/>
                <a:gd name="T2" fmla="*/ 8 w 8"/>
                <a:gd name="T3" fmla="*/ 3 h 5"/>
                <a:gd name="T4" fmla="*/ 5 w 8"/>
                <a:gd name="T5" fmla="*/ 5 h 5"/>
                <a:gd name="T6" fmla="*/ 1 w 8"/>
                <a:gd name="T7" fmla="*/ 0 h 5"/>
                <a:gd name="T8" fmla="*/ 0 w 8"/>
                <a:gd name="T9" fmla="*/ 3 h 5"/>
                <a:gd name="T10" fmla="*/ 6 w 8"/>
                <a:gd name="T11" fmla="*/ 1 h 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8"/>
                <a:gd name="T19" fmla="*/ 0 h 5"/>
                <a:gd name="T20" fmla="*/ 8 w 8"/>
                <a:gd name="T21" fmla="*/ 5 h 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8" h="5">
                  <a:moveTo>
                    <a:pt x="6" y="1"/>
                  </a:moveTo>
                  <a:lnTo>
                    <a:pt x="8" y="3"/>
                  </a:lnTo>
                  <a:lnTo>
                    <a:pt x="5" y="5"/>
                  </a:lnTo>
                  <a:lnTo>
                    <a:pt x="1" y="0"/>
                  </a:lnTo>
                  <a:lnTo>
                    <a:pt x="0" y="3"/>
                  </a:lnTo>
                  <a:lnTo>
                    <a:pt x="6" y="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8256" name="Freeform 2814"/>
            <p:cNvSpPr>
              <a:spLocks/>
            </p:cNvSpPr>
            <p:nvPr/>
          </p:nvSpPr>
          <p:spPr bwMode="auto">
            <a:xfrm>
              <a:off x="544" y="1901"/>
              <a:ext cx="33" cy="77"/>
            </a:xfrm>
            <a:custGeom>
              <a:avLst/>
              <a:gdLst>
                <a:gd name="T0" fmla="*/ 28 w 33"/>
                <a:gd name="T1" fmla="*/ 77 h 77"/>
                <a:gd name="T2" fmla="*/ 33 w 33"/>
                <a:gd name="T3" fmla="*/ 73 h 77"/>
                <a:gd name="T4" fmla="*/ 5 w 33"/>
                <a:gd name="T5" fmla="*/ 0 h 77"/>
                <a:gd name="T6" fmla="*/ 0 w 33"/>
                <a:gd name="T7" fmla="*/ 3 h 77"/>
                <a:gd name="T8" fmla="*/ 28 w 33"/>
                <a:gd name="T9" fmla="*/ 77 h 7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3"/>
                <a:gd name="T16" fmla="*/ 0 h 77"/>
                <a:gd name="T17" fmla="*/ 33 w 33"/>
                <a:gd name="T18" fmla="*/ 77 h 7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3" h="77">
                  <a:moveTo>
                    <a:pt x="28" y="77"/>
                  </a:moveTo>
                  <a:lnTo>
                    <a:pt x="33" y="73"/>
                  </a:lnTo>
                  <a:lnTo>
                    <a:pt x="5" y="0"/>
                  </a:lnTo>
                  <a:lnTo>
                    <a:pt x="0" y="3"/>
                  </a:lnTo>
                  <a:lnTo>
                    <a:pt x="28" y="7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8257" name="Freeform 2815"/>
            <p:cNvSpPr>
              <a:spLocks/>
            </p:cNvSpPr>
            <p:nvPr/>
          </p:nvSpPr>
          <p:spPr bwMode="auto">
            <a:xfrm>
              <a:off x="572" y="1974"/>
              <a:ext cx="5" cy="7"/>
            </a:xfrm>
            <a:custGeom>
              <a:avLst/>
              <a:gdLst>
                <a:gd name="T0" fmla="*/ 5 w 5"/>
                <a:gd name="T1" fmla="*/ 5 h 7"/>
                <a:gd name="T2" fmla="*/ 2 w 5"/>
                <a:gd name="T3" fmla="*/ 7 h 7"/>
                <a:gd name="T4" fmla="*/ 0 w 5"/>
                <a:gd name="T5" fmla="*/ 4 h 7"/>
                <a:gd name="T6" fmla="*/ 5 w 5"/>
                <a:gd name="T7" fmla="*/ 0 h 7"/>
                <a:gd name="T8" fmla="*/ 2 w 5"/>
                <a:gd name="T9" fmla="*/ 0 h 7"/>
                <a:gd name="T10" fmla="*/ 5 w 5"/>
                <a:gd name="T11" fmla="*/ 5 h 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"/>
                <a:gd name="T19" fmla="*/ 0 h 7"/>
                <a:gd name="T20" fmla="*/ 5 w 5"/>
                <a:gd name="T21" fmla="*/ 7 h 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" h="7">
                  <a:moveTo>
                    <a:pt x="5" y="5"/>
                  </a:moveTo>
                  <a:lnTo>
                    <a:pt x="2" y="7"/>
                  </a:lnTo>
                  <a:lnTo>
                    <a:pt x="0" y="4"/>
                  </a:lnTo>
                  <a:lnTo>
                    <a:pt x="5" y="0"/>
                  </a:lnTo>
                  <a:lnTo>
                    <a:pt x="2" y="0"/>
                  </a:lnTo>
                  <a:lnTo>
                    <a:pt x="5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8258" name="Freeform 2816"/>
            <p:cNvSpPr>
              <a:spLocks/>
            </p:cNvSpPr>
            <p:nvPr/>
          </p:nvSpPr>
          <p:spPr bwMode="auto">
            <a:xfrm>
              <a:off x="543" y="1899"/>
              <a:ext cx="6" cy="7"/>
            </a:xfrm>
            <a:custGeom>
              <a:avLst/>
              <a:gdLst>
                <a:gd name="T0" fmla="*/ 1 w 6"/>
                <a:gd name="T1" fmla="*/ 5 h 7"/>
                <a:gd name="T2" fmla="*/ 0 w 6"/>
                <a:gd name="T3" fmla="*/ 2 h 7"/>
                <a:gd name="T4" fmla="*/ 5 w 6"/>
                <a:gd name="T5" fmla="*/ 0 h 7"/>
                <a:gd name="T6" fmla="*/ 6 w 6"/>
                <a:gd name="T7" fmla="*/ 7 h 7"/>
                <a:gd name="T8" fmla="*/ 6 w 6"/>
                <a:gd name="T9" fmla="*/ 2 h 7"/>
                <a:gd name="T10" fmla="*/ 1 w 6"/>
                <a:gd name="T11" fmla="*/ 5 h 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"/>
                <a:gd name="T19" fmla="*/ 0 h 7"/>
                <a:gd name="T20" fmla="*/ 6 w 6"/>
                <a:gd name="T21" fmla="*/ 7 h 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" h="7">
                  <a:moveTo>
                    <a:pt x="1" y="5"/>
                  </a:moveTo>
                  <a:lnTo>
                    <a:pt x="0" y="2"/>
                  </a:lnTo>
                  <a:lnTo>
                    <a:pt x="5" y="0"/>
                  </a:lnTo>
                  <a:lnTo>
                    <a:pt x="6" y="7"/>
                  </a:lnTo>
                  <a:lnTo>
                    <a:pt x="6" y="2"/>
                  </a:lnTo>
                  <a:lnTo>
                    <a:pt x="1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8259" name="Freeform 2817"/>
            <p:cNvSpPr>
              <a:spLocks noEditPoints="1"/>
            </p:cNvSpPr>
            <p:nvPr/>
          </p:nvSpPr>
          <p:spPr bwMode="auto">
            <a:xfrm>
              <a:off x="549" y="1891"/>
              <a:ext cx="30" cy="33"/>
            </a:xfrm>
            <a:custGeom>
              <a:avLst/>
              <a:gdLst>
                <a:gd name="T0" fmla="*/ 0 w 30"/>
                <a:gd name="T1" fmla="*/ 33 h 33"/>
                <a:gd name="T2" fmla="*/ 7 w 30"/>
                <a:gd name="T3" fmla="*/ 30 h 33"/>
                <a:gd name="T4" fmla="*/ 10 w 30"/>
                <a:gd name="T5" fmla="*/ 27 h 33"/>
                <a:gd name="T6" fmla="*/ 0 w 30"/>
                <a:gd name="T7" fmla="*/ 33 h 33"/>
                <a:gd name="T8" fmla="*/ 20 w 30"/>
                <a:gd name="T9" fmla="*/ 22 h 33"/>
                <a:gd name="T10" fmla="*/ 13 w 30"/>
                <a:gd name="T11" fmla="*/ 25 h 33"/>
                <a:gd name="T12" fmla="*/ 10 w 30"/>
                <a:gd name="T13" fmla="*/ 27 h 33"/>
                <a:gd name="T14" fmla="*/ 7 w 30"/>
                <a:gd name="T15" fmla="*/ 30 h 33"/>
                <a:gd name="T16" fmla="*/ 20 w 30"/>
                <a:gd name="T17" fmla="*/ 22 h 33"/>
                <a:gd name="T18" fmla="*/ 30 w 30"/>
                <a:gd name="T19" fmla="*/ 0 h 33"/>
                <a:gd name="T20" fmla="*/ 30 w 30"/>
                <a:gd name="T21" fmla="*/ 10 h 33"/>
                <a:gd name="T22" fmla="*/ 30 w 30"/>
                <a:gd name="T23" fmla="*/ 12 h 33"/>
                <a:gd name="T24" fmla="*/ 30 w 30"/>
                <a:gd name="T25" fmla="*/ 13 h 33"/>
                <a:gd name="T26" fmla="*/ 28 w 30"/>
                <a:gd name="T27" fmla="*/ 15 h 33"/>
                <a:gd name="T28" fmla="*/ 27 w 30"/>
                <a:gd name="T29" fmla="*/ 17 h 33"/>
                <a:gd name="T30" fmla="*/ 20 w 30"/>
                <a:gd name="T31" fmla="*/ 22 h 33"/>
                <a:gd name="T32" fmla="*/ 7 w 30"/>
                <a:gd name="T33" fmla="*/ 30 h 33"/>
                <a:gd name="T34" fmla="*/ 0 w 30"/>
                <a:gd name="T35" fmla="*/ 33 h 33"/>
                <a:gd name="T36" fmla="*/ 10 w 30"/>
                <a:gd name="T37" fmla="*/ 27 h 33"/>
                <a:gd name="T38" fmla="*/ 13 w 30"/>
                <a:gd name="T39" fmla="*/ 25 h 33"/>
                <a:gd name="T40" fmla="*/ 15 w 30"/>
                <a:gd name="T41" fmla="*/ 23 h 33"/>
                <a:gd name="T42" fmla="*/ 17 w 30"/>
                <a:gd name="T43" fmla="*/ 22 h 33"/>
                <a:gd name="T44" fmla="*/ 17 w 30"/>
                <a:gd name="T45" fmla="*/ 17 h 33"/>
                <a:gd name="T46" fmla="*/ 17 w 30"/>
                <a:gd name="T47" fmla="*/ 8 h 33"/>
                <a:gd name="T48" fmla="*/ 30 w 30"/>
                <a:gd name="T49" fmla="*/ 0 h 33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30"/>
                <a:gd name="T76" fmla="*/ 0 h 33"/>
                <a:gd name="T77" fmla="*/ 30 w 30"/>
                <a:gd name="T78" fmla="*/ 33 h 33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30" h="33">
                  <a:moveTo>
                    <a:pt x="0" y="33"/>
                  </a:moveTo>
                  <a:lnTo>
                    <a:pt x="7" y="30"/>
                  </a:lnTo>
                  <a:lnTo>
                    <a:pt x="10" y="27"/>
                  </a:lnTo>
                  <a:lnTo>
                    <a:pt x="0" y="33"/>
                  </a:lnTo>
                  <a:close/>
                  <a:moveTo>
                    <a:pt x="20" y="22"/>
                  </a:moveTo>
                  <a:lnTo>
                    <a:pt x="13" y="25"/>
                  </a:lnTo>
                  <a:lnTo>
                    <a:pt x="10" y="27"/>
                  </a:lnTo>
                  <a:lnTo>
                    <a:pt x="7" y="30"/>
                  </a:lnTo>
                  <a:lnTo>
                    <a:pt x="20" y="22"/>
                  </a:lnTo>
                  <a:close/>
                  <a:moveTo>
                    <a:pt x="30" y="0"/>
                  </a:moveTo>
                  <a:lnTo>
                    <a:pt x="30" y="10"/>
                  </a:lnTo>
                  <a:lnTo>
                    <a:pt x="30" y="12"/>
                  </a:lnTo>
                  <a:lnTo>
                    <a:pt x="30" y="13"/>
                  </a:lnTo>
                  <a:lnTo>
                    <a:pt x="28" y="15"/>
                  </a:lnTo>
                  <a:lnTo>
                    <a:pt x="27" y="17"/>
                  </a:lnTo>
                  <a:lnTo>
                    <a:pt x="20" y="22"/>
                  </a:lnTo>
                  <a:lnTo>
                    <a:pt x="7" y="30"/>
                  </a:lnTo>
                  <a:lnTo>
                    <a:pt x="0" y="33"/>
                  </a:lnTo>
                  <a:lnTo>
                    <a:pt x="10" y="27"/>
                  </a:lnTo>
                  <a:lnTo>
                    <a:pt x="13" y="25"/>
                  </a:lnTo>
                  <a:lnTo>
                    <a:pt x="15" y="23"/>
                  </a:lnTo>
                  <a:lnTo>
                    <a:pt x="17" y="22"/>
                  </a:lnTo>
                  <a:lnTo>
                    <a:pt x="17" y="17"/>
                  </a:lnTo>
                  <a:lnTo>
                    <a:pt x="17" y="8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9F491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8260" name="Freeform 2818"/>
            <p:cNvSpPr>
              <a:spLocks/>
            </p:cNvSpPr>
            <p:nvPr/>
          </p:nvSpPr>
          <p:spPr bwMode="auto">
            <a:xfrm>
              <a:off x="561" y="1883"/>
              <a:ext cx="43" cy="60"/>
            </a:xfrm>
            <a:custGeom>
              <a:avLst/>
              <a:gdLst>
                <a:gd name="T0" fmla="*/ 43 w 43"/>
                <a:gd name="T1" fmla="*/ 0 h 60"/>
                <a:gd name="T2" fmla="*/ 43 w 43"/>
                <a:gd name="T3" fmla="*/ 16 h 60"/>
                <a:gd name="T4" fmla="*/ 41 w 43"/>
                <a:gd name="T5" fmla="*/ 21 h 60"/>
                <a:gd name="T6" fmla="*/ 40 w 43"/>
                <a:gd name="T7" fmla="*/ 26 h 60"/>
                <a:gd name="T8" fmla="*/ 33 w 43"/>
                <a:gd name="T9" fmla="*/ 35 h 60"/>
                <a:gd name="T10" fmla="*/ 31 w 43"/>
                <a:gd name="T11" fmla="*/ 40 h 60"/>
                <a:gd name="T12" fmla="*/ 28 w 43"/>
                <a:gd name="T13" fmla="*/ 43 h 60"/>
                <a:gd name="T14" fmla="*/ 25 w 43"/>
                <a:gd name="T15" fmla="*/ 46 h 60"/>
                <a:gd name="T16" fmla="*/ 20 w 43"/>
                <a:gd name="T17" fmla="*/ 50 h 60"/>
                <a:gd name="T18" fmla="*/ 6 w 43"/>
                <a:gd name="T19" fmla="*/ 56 h 60"/>
                <a:gd name="T20" fmla="*/ 0 w 43"/>
                <a:gd name="T21" fmla="*/ 60 h 60"/>
                <a:gd name="T22" fmla="*/ 13 w 43"/>
                <a:gd name="T23" fmla="*/ 53 h 60"/>
                <a:gd name="T24" fmla="*/ 16 w 43"/>
                <a:gd name="T25" fmla="*/ 48 h 60"/>
                <a:gd name="T26" fmla="*/ 20 w 43"/>
                <a:gd name="T27" fmla="*/ 43 h 60"/>
                <a:gd name="T28" fmla="*/ 26 w 43"/>
                <a:gd name="T29" fmla="*/ 35 h 60"/>
                <a:gd name="T30" fmla="*/ 28 w 43"/>
                <a:gd name="T31" fmla="*/ 30 h 60"/>
                <a:gd name="T32" fmla="*/ 30 w 43"/>
                <a:gd name="T33" fmla="*/ 25 h 60"/>
                <a:gd name="T34" fmla="*/ 30 w 43"/>
                <a:gd name="T35" fmla="*/ 8 h 60"/>
                <a:gd name="T36" fmla="*/ 43 w 43"/>
                <a:gd name="T37" fmla="*/ 0 h 60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43"/>
                <a:gd name="T58" fmla="*/ 0 h 60"/>
                <a:gd name="T59" fmla="*/ 43 w 43"/>
                <a:gd name="T60" fmla="*/ 60 h 60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43" h="60">
                  <a:moveTo>
                    <a:pt x="43" y="0"/>
                  </a:moveTo>
                  <a:lnTo>
                    <a:pt x="43" y="16"/>
                  </a:lnTo>
                  <a:lnTo>
                    <a:pt x="41" y="21"/>
                  </a:lnTo>
                  <a:lnTo>
                    <a:pt x="40" y="26"/>
                  </a:lnTo>
                  <a:lnTo>
                    <a:pt x="33" y="35"/>
                  </a:lnTo>
                  <a:lnTo>
                    <a:pt x="31" y="40"/>
                  </a:lnTo>
                  <a:lnTo>
                    <a:pt x="28" y="43"/>
                  </a:lnTo>
                  <a:lnTo>
                    <a:pt x="25" y="46"/>
                  </a:lnTo>
                  <a:lnTo>
                    <a:pt x="20" y="50"/>
                  </a:lnTo>
                  <a:lnTo>
                    <a:pt x="6" y="56"/>
                  </a:lnTo>
                  <a:lnTo>
                    <a:pt x="0" y="60"/>
                  </a:lnTo>
                  <a:lnTo>
                    <a:pt x="13" y="53"/>
                  </a:lnTo>
                  <a:lnTo>
                    <a:pt x="16" y="48"/>
                  </a:lnTo>
                  <a:lnTo>
                    <a:pt x="20" y="43"/>
                  </a:lnTo>
                  <a:lnTo>
                    <a:pt x="26" y="35"/>
                  </a:lnTo>
                  <a:lnTo>
                    <a:pt x="28" y="30"/>
                  </a:lnTo>
                  <a:lnTo>
                    <a:pt x="30" y="25"/>
                  </a:lnTo>
                  <a:lnTo>
                    <a:pt x="30" y="8"/>
                  </a:lnTo>
                  <a:lnTo>
                    <a:pt x="43" y="0"/>
                  </a:lnTo>
                  <a:close/>
                </a:path>
              </a:pathLst>
            </a:custGeom>
            <a:solidFill>
              <a:srgbClr val="9F491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8261" name="Freeform 2819"/>
            <p:cNvSpPr>
              <a:spLocks/>
            </p:cNvSpPr>
            <p:nvPr/>
          </p:nvSpPr>
          <p:spPr bwMode="auto">
            <a:xfrm>
              <a:off x="564" y="1869"/>
              <a:ext cx="75" cy="99"/>
            </a:xfrm>
            <a:custGeom>
              <a:avLst/>
              <a:gdLst>
                <a:gd name="T0" fmla="*/ 75 w 75"/>
                <a:gd name="T1" fmla="*/ 0 h 99"/>
                <a:gd name="T2" fmla="*/ 75 w 75"/>
                <a:gd name="T3" fmla="*/ 19 h 99"/>
                <a:gd name="T4" fmla="*/ 75 w 75"/>
                <a:gd name="T5" fmla="*/ 24 h 99"/>
                <a:gd name="T6" fmla="*/ 75 w 75"/>
                <a:gd name="T7" fmla="*/ 27 h 99"/>
                <a:gd name="T8" fmla="*/ 72 w 75"/>
                <a:gd name="T9" fmla="*/ 35 h 99"/>
                <a:gd name="T10" fmla="*/ 62 w 75"/>
                <a:gd name="T11" fmla="*/ 50 h 99"/>
                <a:gd name="T12" fmla="*/ 58 w 75"/>
                <a:gd name="T13" fmla="*/ 59 h 99"/>
                <a:gd name="T14" fmla="*/ 57 w 75"/>
                <a:gd name="T15" fmla="*/ 62 h 99"/>
                <a:gd name="T16" fmla="*/ 53 w 75"/>
                <a:gd name="T17" fmla="*/ 65 h 99"/>
                <a:gd name="T18" fmla="*/ 38 w 75"/>
                <a:gd name="T19" fmla="*/ 77 h 99"/>
                <a:gd name="T20" fmla="*/ 30 w 75"/>
                <a:gd name="T21" fmla="*/ 84 h 99"/>
                <a:gd name="T22" fmla="*/ 23 w 75"/>
                <a:gd name="T23" fmla="*/ 89 h 99"/>
                <a:gd name="T24" fmla="*/ 10 w 75"/>
                <a:gd name="T25" fmla="*/ 97 h 99"/>
                <a:gd name="T26" fmla="*/ 7 w 75"/>
                <a:gd name="T27" fmla="*/ 99 h 99"/>
                <a:gd name="T28" fmla="*/ 0 w 75"/>
                <a:gd name="T29" fmla="*/ 99 h 99"/>
                <a:gd name="T30" fmla="*/ 13 w 75"/>
                <a:gd name="T31" fmla="*/ 92 h 99"/>
                <a:gd name="T32" fmla="*/ 18 w 75"/>
                <a:gd name="T33" fmla="*/ 90 h 99"/>
                <a:gd name="T34" fmla="*/ 25 w 75"/>
                <a:gd name="T35" fmla="*/ 85 h 99"/>
                <a:gd name="T36" fmla="*/ 40 w 75"/>
                <a:gd name="T37" fmla="*/ 74 h 99"/>
                <a:gd name="T38" fmla="*/ 43 w 75"/>
                <a:gd name="T39" fmla="*/ 70 h 99"/>
                <a:gd name="T40" fmla="*/ 45 w 75"/>
                <a:gd name="T41" fmla="*/ 67 h 99"/>
                <a:gd name="T42" fmla="*/ 48 w 75"/>
                <a:gd name="T43" fmla="*/ 59 h 99"/>
                <a:gd name="T44" fmla="*/ 58 w 75"/>
                <a:gd name="T45" fmla="*/ 42 h 99"/>
                <a:gd name="T46" fmla="*/ 60 w 75"/>
                <a:gd name="T47" fmla="*/ 39 h 99"/>
                <a:gd name="T48" fmla="*/ 62 w 75"/>
                <a:gd name="T49" fmla="*/ 35 h 99"/>
                <a:gd name="T50" fmla="*/ 62 w 75"/>
                <a:gd name="T51" fmla="*/ 30 h 99"/>
                <a:gd name="T52" fmla="*/ 62 w 75"/>
                <a:gd name="T53" fmla="*/ 25 h 99"/>
                <a:gd name="T54" fmla="*/ 62 w 75"/>
                <a:gd name="T55" fmla="*/ 9 h 99"/>
                <a:gd name="T56" fmla="*/ 75 w 75"/>
                <a:gd name="T57" fmla="*/ 0 h 9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75"/>
                <a:gd name="T88" fmla="*/ 0 h 99"/>
                <a:gd name="T89" fmla="*/ 75 w 75"/>
                <a:gd name="T90" fmla="*/ 99 h 9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75" h="99">
                  <a:moveTo>
                    <a:pt x="75" y="0"/>
                  </a:moveTo>
                  <a:lnTo>
                    <a:pt x="75" y="19"/>
                  </a:lnTo>
                  <a:lnTo>
                    <a:pt x="75" y="24"/>
                  </a:lnTo>
                  <a:lnTo>
                    <a:pt x="75" y="27"/>
                  </a:lnTo>
                  <a:lnTo>
                    <a:pt x="72" y="35"/>
                  </a:lnTo>
                  <a:lnTo>
                    <a:pt x="62" y="50"/>
                  </a:lnTo>
                  <a:lnTo>
                    <a:pt x="58" y="59"/>
                  </a:lnTo>
                  <a:lnTo>
                    <a:pt x="57" y="62"/>
                  </a:lnTo>
                  <a:lnTo>
                    <a:pt x="53" y="65"/>
                  </a:lnTo>
                  <a:lnTo>
                    <a:pt x="38" y="77"/>
                  </a:lnTo>
                  <a:lnTo>
                    <a:pt x="30" y="84"/>
                  </a:lnTo>
                  <a:lnTo>
                    <a:pt x="23" y="89"/>
                  </a:lnTo>
                  <a:lnTo>
                    <a:pt x="10" y="97"/>
                  </a:lnTo>
                  <a:lnTo>
                    <a:pt x="7" y="99"/>
                  </a:lnTo>
                  <a:lnTo>
                    <a:pt x="0" y="99"/>
                  </a:lnTo>
                  <a:lnTo>
                    <a:pt x="13" y="92"/>
                  </a:lnTo>
                  <a:lnTo>
                    <a:pt x="18" y="90"/>
                  </a:lnTo>
                  <a:lnTo>
                    <a:pt x="25" y="85"/>
                  </a:lnTo>
                  <a:lnTo>
                    <a:pt x="40" y="74"/>
                  </a:lnTo>
                  <a:lnTo>
                    <a:pt x="43" y="70"/>
                  </a:lnTo>
                  <a:lnTo>
                    <a:pt x="45" y="67"/>
                  </a:lnTo>
                  <a:lnTo>
                    <a:pt x="48" y="59"/>
                  </a:lnTo>
                  <a:lnTo>
                    <a:pt x="58" y="42"/>
                  </a:lnTo>
                  <a:lnTo>
                    <a:pt x="60" y="39"/>
                  </a:lnTo>
                  <a:lnTo>
                    <a:pt x="62" y="35"/>
                  </a:lnTo>
                  <a:lnTo>
                    <a:pt x="62" y="30"/>
                  </a:lnTo>
                  <a:lnTo>
                    <a:pt x="62" y="25"/>
                  </a:lnTo>
                  <a:lnTo>
                    <a:pt x="62" y="9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rgbClr val="9F491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8262" name="Freeform 2820"/>
            <p:cNvSpPr>
              <a:spLocks/>
            </p:cNvSpPr>
            <p:nvPr/>
          </p:nvSpPr>
          <p:spPr bwMode="auto">
            <a:xfrm>
              <a:off x="637" y="1848"/>
              <a:ext cx="54" cy="101"/>
            </a:xfrm>
            <a:custGeom>
              <a:avLst/>
              <a:gdLst>
                <a:gd name="T0" fmla="*/ 54 w 54"/>
                <a:gd name="T1" fmla="*/ 0 h 101"/>
                <a:gd name="T2" fmla="*/ 47 w 54"/>
                <a:gd name="T3" fmla="*/ 15 h 101"/>
                <a:gd name="T4" fmla="*/ 47 w 54"/>
                <a:gd name="T5" fmla="*/ 26 h 101"/>
                <a:gd name="T6" fmla="*/ 45 w 54"/>
                <a:gd name="T7" fmla="*/ 35 h 101"/>
                <a:gd name="T8" fmla="*/ 42 w 54"/>
                <a:gd name="T9" fmla="*/ 45 h 101"/>
                <a:gd name="T10" fmla="*/ 39 w 54"/>
                <a:gd name="T11" fmla="*/ 55 h 101"/>
                <a:gd name="T12" fmla="*/ 32 w 54"/>
                <a:gd name="T13" fmla="*/ 76 h 101"/>
                <a:gd name="T14" fmla="*/ 30 w 54"/>
                <a:gd name="T15" fmla="*/ 80 h 101"/>
                <a:gd name="T16" fmla="*/ 27 w 54"/>
                <a:gd name="T17" fmla="*/ 85 h 101"/>
                <a:gd name="T18" fmla="*/ 24 w 54"/>
                <a:gd name="T19" fmla="*/ 88 h 101"/>
                <a:gd name="T20" fmla="*/ 20 w 54"/>
                <a:gd name="T21" fmla="*/ 91 h 101"/>
                <a:gd name="T22" fmla="*/ 7 w 54"/>
                <a:gd name="T23" fmla="*/ 98 h 101"/>
                <a:gd name="T24" fmla="*/ 0 w 54"/>
                <a:gd name="T25" fmla="*/ 101 h 101"/>
                <a:gd name="T26" fmla="*/ 10 w 54"/>
                <a:gd name="T27" fmla="*/ 95 h 101"/>
                <a:gd name="T28" fmla="*/ 17 w 54"/>
                <a:gd name="T29" fmla="*/ 88 h 101"/>
                <a:gd name="T30" fmla="*/ 20 w 54"/>
                <a:gd name="T31" fmla="*/ 81 h 101"/>
                <a:gd name="T32" fmla="*/ 25 w 54"/>
                <a:gd name="T33" fmla="*/ 63 h 101"/>
                <a:gd name="T34" fmla="*/ 29 w 54"/>
                <a:gd name="T35" fmla="*/ 51 h 101"/>
                <a:gd name="T36" fmla="*/ 32 w 54"/>
                <a:gd name="T37" fmla="*/ 43 h 101"/>
                <a:gd name="T38" fmla="*/ 34 w 54"/>
                <a:gd name="T39" fmla="*/ 33 h 101"/>
                <a:gd name="T40" fmla="*/ 34 w 54"/>
                <a:gd name="T41" fmla="*/ 23 h 101"/>
                <a:gd name="T42" fmla="*/ 35 w 54"/>
                <a:gd name="T43" fmla="*/ 6 h 101"/>
                <a:gd name="T44" fmla="*/ 54 w 54"/>
                <a:gd name="T45" fmla="*/ 0 h 101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54"/>
                <a:gd name="T70" fmla="*/ 0 h 101"/>
                <a:gd name="T71" fmla="*/ 54 w 54"/>
                <a:gd name="T72" fmla="*/ 101 h 101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54" h="101">
                  <a:moveTo>
                    <a:pt x="54" y="0"/>
                  </a:moveTo>
                  <a:lnTo>
                    <a:pt x="47" y="15"/>
                  </a:lnTo>
                  <a:lnTo>
                    <a:pt x="47" y="26"/>
                  </a:lnTo>
                  <a:lnTo>
                    <a:pt x="45" y="35"/>
                  </a:lnTo>
                  <a:lnTo>
                    <a:pt x="42" y="45"/>
                  </a:lnTo>
                  <a:lnTo>
                    <a:pt x="39" y="55"/>
                  </a:lnTo>
                  <a:lnTo>
                    <a:pt x="32" y="76"/>
                  </a:lnTo>
                  <a:lnTo>
                    <a:pt x="30" y="80"/>
                  </a:lnTo>
                  <a:lnTo>
                    <a:pt x="27" y="85"/>
                  </a:lnTo>
                  <a:lnTo>
                    <a:pt x="24" y="88"/>
                  </a:lnTo>
                  <a:lnTo>
                    <a:pt x="20" y="91"/>
                  </a:lnTo>
                  <a:lnTo>
                    <a:pt x="7" y="98"/>
                  </a:lnTo>
                  <a:lnTo>
                    <a:pt x="0" y="101"/>
                  </a:lnTo>
                  <a:lnTo>
                    <a:pt x="10" y="95"/>
                  </a:lnTo>
                  <a:lnTo>
                    <a:pt x="17" y="88"/>
                  </a:lnTo>
                  <a:lnTo>
                    <a:pt x="20" y="81"/>
                  </a:lnTo>
                  <a:lnTo>
                    <a:pt x="25" y="63"/>
                  </a:lnTo>
                  <a:lnTo>
                    <a:pt x="29" y="51"/>
                  </a:lnTo>
                  <a:lnTo>
                    <a:pt x="32" y="43"/>
                  </a:lnTo>
                  <a:lnTo>
                    <a:pt x="34" y="33"/>
                  </a:lnTo>
                  <a:lnTo>
                    <a:pt x="34" y="23"/>
                  </a:lnTo>
                  <a:lnTo>
                    <a:pt x="35" y="6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rgbClr val="9F491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8263" name="Freeform 2821"/>
            <p:cNvSpPr>
              <a:spLocks/>
            </p:cNvSpPr>
            <p:nvPr/>
          </p:nvSpPr>
          <p:spPr bwMode="auto">
            <a:xfrm>
              <a:off x="697" y="1834"/>
              <a:ext cx="39" cy="90"/>
            </a:xfrm>
            <a:custGeom>
              <a:avLst/>
              <a:gdLst>
                <a:gd name="T0" fmla="*/ 39 w 39"/>
                <a:gd name="T1" fmla="*/ 0 h 90"/>
                <a:gd name="T2" fmla="*/ 39 w 39"/>
                <a:gd name="T3" fmla="*/ 24 h 90"/>
                <a:gd name="T4" fmla="*/ 39 w 39"/>
                <a:gd name="T5" fmla="*/ 27 h 90"/>
                <a:gd name="T6" fmla="*/ 37 w 39"/>
                <a:gd name="T7" fmla="*/ 30 h 90"/>
                <a:gd name="T8" fmla="*/ 35 w 39"/>
                <a:gd name="T9" fmla="*/ 34 h 90"/>
                <a:gd name="T10" fmla="*/ 34 w 39"/>
                <a:gd name="T11" fmla="*/ 37 h 90"/>
                <a:gd name="T12" fmla="*/ 32 w 39"/>
                <a:gd name="T13" fmla="*/ 50 h 90"/>
                <a:gd name="T14" fmla="*/ 30 w 39"/>
                <a:gd name="T15" fmla="*/ 55 h 90"/>
                <a:gd name="T16" fmla="*/ 27 w 39"/>
                <a:gd name="T17" fmla="*/ 62 h 90"/>
                <a:gd name="T18" fmla="*/ 25 w 39"/>
                <a:gd name="T19" fmla="*/ 67 h 90"/>
                <a:gd name="T20" fmla="*/ 22 w 39"/>
                <a:gd name="T21" fmla="*/ 72 h 90"/>
                <a:gd name="T22" fmla="*/ 19 w 39"/>
                <a:gd name="T23" fmla="*/ 77 h 90"/>
                <a:gd name="T24" fmla="*/ 14 w 39"/>
                <a:gd name="T25" fmla="*/ 82 h 90"/>
                <a:gd name="T26" fmla="*/ 0 w 39"/>
                <a:gd name="T27" fmla="*/ 90 h 90"/>
                <a:gd name="T28" fmla="*/ 5 w 39"/>
                <a:gd name="T29" fmla="*/ 85 h 90"/>
                <a:gd name="T30" fmla="*/ 9 w 39"/>
                <a:gd name="T31" fmla="*/ 80 h 90"/>
                <a:gd name="T32" fmla="*/ 12 w 39"/>
                <a:gd name="T33" fmla="*/ 74 h 90"/>
                <a:gd name="T34" fmla="*/ 15 w 39"/>
                <a:gd name="T35" fmla="*/ 69 h 90"/>
                <a:gd name="T36" fmla="*/ 19 w 39"/>
                <a:gd name="T37" fmla="*/ 59 h 90"/>
                <a:gd name="T38" fmla="*/ 20 w 39"/>
                <a:gd name="T39" fmla="*/ 45 h 90"/>
                <a:gd name="T40" fmla="*/ 22 w 39"/>
                <a:gd name="T41" fmla="*/ 42 h 90"/>
                <a:gd name="T42" fmla="*/ 24 w 39"/>
                <a:gd name="T43" fmla="*/ 39 h 90"/>
                <a:gd name="T44" fmla="*/ 25 w 39"/>
                <a:gd name="T45" fmla="*/ 35 h 90"/>
                <a:gd name="T46" fmla="*/ 25 w 39"/>
                <a:gd name="T47" fmla="*/ 32 h 90"/>
                <a:gd name="T48" fmla="*/ 25 w 39"/>
                <a:gd name="T49" fmla="*/ 9 h 90"/>
                <a:gd name="T50" fmla="*/ 39 w 39"/>
                <a:gd name="T51" fmla="*/ 0 h 90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39"/>
                <a:gd name="T79" fmla="*/ 0 h 90"/>
                <a:gd name="T80" fmla="*/ 39 w 39"/>
                <a:gd name="T81" fmla="*/ 90 h 90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39" h="90">
                  <a:moveTo>
                    <a:pt x="39" y="0"/>
                  </a:moveTo>
                  <a:lnTo>
                    <a:pt x="39" y="24"/>
                  </a:lnTo>
                  <a:lnTo>
                    <a:pt x="39" y="27"/>
                  </a:lnTo>
                  <a:lnTo>
                    <a:pt x="37" y="30"/>
                  </a:lnTo>
                  <a:lnTo>
                    <a:pt x="35" y="34"/>
                  </a:lnTo>
                  <a:lnTo>
                    <a:pt x="34" y="37"/>
                  </a:lnTo>
                  <a:lnTo>
                    <a:pt x="32" y="50"/>
                  </a:lnTo>
                  <a:lnTo>
                    <a:pt x="30" y="55"/>
                  </a:lnTo>
                  <a:lnTo>
                    <a:pt x="27" y="62"/>
                  </a:lnTo>
                  <a:lnTo>
                    <a:pt x="25" y="67"/>
                  </a:lnTo>
                  <a:lnTo>
                    <a:pt x="22" y="72"/>
                  </a:lnTo>
                  <a:lnTo>
                    <a:pt x="19" y="77"/>
                  </a:lnTo>
                  <a:lnTo>
                    <a:pt x="14" y="82"/>
                  </a:lnTo>
                  <a:lnTo>
                    <a:pt x="0" y="90"/>
                  </a:lnTo>
                  <a:lnTo>
                    <a:pt x="5" y="85"/>
                  </a:lnTo>
                  <a:lnTo>
                    <a:pt x="9" y="80"/>
                  </a:lnTo>
                  <a:lnTo>
                    <a:pt x="12" y="74"/>
                  </a:lnTo>
                  <a:lnTo>
                    <a:pt x="15" y="69"/>
                  </a:lnTo>
                  <a:lnTo>
                    <a:pt x="19" y="59"/>
                  </a:lnTo>
                  <a:lnTo>
                    <a:pt x="20" y="45"/>
                  </a:lnTo>
                  <a:lnTo>
                    <a:pt x="22" y="42"/>
                  </a:lnTo>
                  <a:lnTo>
                    <a:pt x="24" y="39"/>
                  </a:lnTo>
                  <a:lnTo>
                    <a:pt x="25" y="35"/>
                  </a:lnTo>
                  <a:lnTo>
                    <a:pt x="25" y="32"/>
                  </a:lnTo>
                  <a:lnTo>
                    <a:pt x="25" y="9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9F491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8264" name="Freeform 2822"/>
            <p:cNvSpPr>
              <a:spLocks/>
            </p:cNvSpPr>
            <p:nvPr/>
          </p:nvSpPr>
          <p:spPr bwMode="auto">
            <a:xfrm>
              <a:off x="734" y="1863"/>
              <a:ext cx="28" cy="48"/>
            </a:xfrm>
            <a:custGeom>
              <a:avLst/>
              <a:gdLst>
                <a:gd name="T0" fmla="*/ 28 w 28"/>
                <a:gd name="T1" fmla="*/ 0 h 48"/>
                <a:gd name="T2" fmla="*/ 27 w 28"/>
                <a:gd name="T3" fmla="*/ 10 h 48"/>
                <a:gd name="T4" fmla="*/ 23 w 28"/>
                <a:gd name="T5" fmla="*/ 18 h 48"/>
                <a:gd name="T6" fmla="*/ 20 w 28"/>
                <a:gd name="T7" fmla="*/ 31 h 48"/>
                <a:gd name="T8" fmla="*/ 18 w 28"/>
                <a:gd name="T9" fmla="*/ 36 h 48"/>
                <a:gd name="T10" fmla="*/ 15 w 28"/>
                <a:gd name="T11" fmla="*/ 38 h 48"/>
                <a:gd name="T12" fmla="*/ 13 w 28"/>
                <a:gd name="T13" fmla="*/ 41 h 48"/>
                <a:gd name="T14" fmla="*/ 0 w 28"/>
                <a:gd name="T15" fmla="*/ 48 h 48"/>
                <a:gd name="T16" fmla="*/ 5 w 28"/>
                <a:gd name="T17" fmla="*/ 43 h 48"/>
                <a:gd name="T18" fmla="*/ 7 w 28"/>
                <a:gd name="T19" fmla="*/ 38 h 48"/>
                <a:gd name="T20" fmla="*/ 8 w 28"/>
                <a:gd name="T21" fmla="*/ 33 h 48"/>
                <a:gd name="T22" fmla="*/ 10 w 28"/>
                <a:gd name="T23" fmla="*/ 26 h 48"/>
                <a:gd name="T24" fmla="*/ 13 w 28"/>
                <a:gd name="T25" fmla="*/ 16 h 48"/>
                <a:gd name="T26" fmla="*/ 15 w 28"/>
                <a:gd name="T27" fmla="*/ 8 h 48"/>
                <a:gd name="T28" fmla="*/ 28 w 28"/>
                <a:gd name="T29" fmla="*/ 0 h 4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8"/>
                <a:gd name="T46" fmla="*/ 0 h 48"/>
                <a:gd name="T47" fmla="*/ 28 w 28"/>
                <a:gd name="T48" fmla="*/ 48 h 4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8" h="48">
                  <a:moveTo>
                    <a:pt x="28" y="0"/>
                  </a:moveTo>
                  <a:lnTo>
                    <a:pt x="27" y="10"/>
                  </a:lnTo>
                  <a:lnTo>
                    <a:pt x="23" y="18"/>
                  </a:lnTo>
                  <a:lnTo>
                    <a:pt x="20" y="31"/>
                  </a:lnTo>
                  <a:lnTo>
                    <a:pt x="18" y="36"/>
                  </a:lnTo>
                  <a:lnTo>
                    <a:pt x="15" y="38"/>
                  </a:lnTo>
                  <a:lnTo>
                    <a:pt x="13" y="41"/>
                  </a:lnTo>
                  <a:lnTo>
                    <a:pt x="0" y="48"/>
                  </a:lnTo>
                  <a:lnTo>
                    <a:pt x="5" y="43"/>
                  </a:lnTo>
                  <a:lnTo>
                    <a:pt x="7" y="38"/>
                  </a:lnTo>
                  <a:lnTo>
                    <a:pt x="8" y="33"/>
                  </a:lnTo>
                  <a:lnTo>
                    <a:pt x="10" y="26"/>
                  </a:lnTo>
                  <a:lnTo>
                    <a:pt x="13" y="16"/>
                  </a:lnTo>
                  <a:lnTo>
                    <a:pt x="15" y="8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9F491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8265" name="Freeform 2823"/>
            <p:cNvSpPr>
              <a:spLocks/>
            </p:cNvSpPr>
            <p:nvPr/>
          </p:nvSpPr>
          <p:spPr bwMode="auto">
            <a:xfrm>
              <a:off x="548" y="1824"/>
              <a:ext cx="199" cy="82"/>
            </a:xfrm>
            <a:custGeom>
              <a:avLst/>
              <a:gdLst>
                <a:gd name="T0" fmla="*/ 0 w 199"/>
                <a:gd name="T1" fmla="*/ 75 h 82"/>
                <a:gd name="T2" fmla="*/ 1 w 199"/>
                <a:gd name="T3" fmla="*/ 82 h 82"/>
                <a:gd name="T4" fmla="*/ 199 w 199"/>
                <a:gd name="T5" fmla="*/ 7 h 82"/>
                <a:gd name="T6" fmla="*/ 198 w 199"/>
                <a:gd name="T7" fmla="*/ 0 h 82"/>
                <a:gd name="T8" fmla="*/ 0 w 199"/>
                <a:gd name="T9" fmla="*/ 75 h 8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9"/>
                <a:gd name="T16" fmla="*/ 0 h 82"/>
                <a:gd name="T17" fmla="*/ 199 w 199"/>
                <a:gd name="T18" fmla="*/ 82 h 8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9" h="82">
                  <a:moveTo>
                    <a:pt x="0" y="75"/>
                  </a:moveTo>
                  <a:lnTo>
                    <a:pt x="1" y="82"/>
                  </a:lnTo>
                  <a:lnTo>
                    <a:pt x="199" y="7"/>
                  </a:lnTo>
                  <a:lnTo>
                    <a:pt x="198" y="0"/>
                  </a:lnTo>
                  <a:lnTo>
                    <a:pt x="0" y="7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8266" name="Freeform 2824"/>
            <p:cNvSpPr>
              <a:spLocks/>
            </p:cNvSpPr>
            <p:nvPr/>
          </p:nvSpPr>
          <p:spPr bwMode="auto">
            <a:xfrm>
              <a:off x="742" y="1828"/>
              <a:ext cx="35" cy="73"/>
            </a:xfrm>
            <a:custGeom>
              <a:avLst/>
              <a:gdLst>
                <a:gd name="T0" fmla="*/ 7 w 35"/>
                <a:gd name="T1" fmla="*/ 0 h 73"/>
                <a:gd name="T2" fmla="*/ 0 w 35"/>
                <a:gd name="T3" fmla="*/ 1 h 73"/>
                <a:gd name="T4" fmla="*/ 29 w 35"/>
                <a:gd name="T5" fmla="*/ 73 h 73"/>
                <a:gd name="T6" fmla="*/ 35 w 35"/>
                <a:gd name="T7" fmla="*/ 71 h 73"/>
                <a:gd name="T8" fmla="*/ 7 w 35"/>
                <a:gd name="T9" fmla="*/ 0 h 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"/>
                <a:gd name="T16" fmla="*/ 0 h 73"/>
                <a:gd name="T17" fmla="*/ 35 w 35"/>
                <a:gd name="T18" fmla="*/ 73 h 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" h="73">
                  <a:moveTo>
                    <a:pt x="7" y="0"/>
                  </a:moveTo>
                  <a:lnTo>
                    <a:pt x="0" y="1"/>
                  </a:lnTo>
                  <a:lnTo>
                    <a:pt x="29" y="73"/>
                  </a:lnTo>
                  <a:lnTo>
                    <a:pt x="35" y="71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8267" name="Freeform 2825"/>
            <p:cNvSpPr>
              <a:spLocks/>
            </p:cNvSpPr>
            <p:nvPr/>
          </p:nvSpPr>
          <p:spPr bwMode="auto">
            <a:xfrm>
              <a:off x="742" y="1824"/>
              <a:ext cx="7" cy="7"/>
            </a:xfrm>
            <a:custGeom>
              <a:avLst/>
              <a:gdLst>
                <a:gd name="T0" fmla="*/ 4 w 7"/>
                <a:gd name="T1" fmla="*/ 0 h 7"/>
                <a:gd name="T2" fmla="*/ 5 w 7"/>
                <a:gd name="T3" fmla="*/ 0 h 7"/>
                <a:gd name="T4" fmla="*/ 7 w 7"/>
                <a:gd name="T5" fmla="*/ 4 h 7"/>
                <a:gd name="T6" fmla="*/ 0 w 7"/>
                <a:gd name="T7" fmla="*/ 5 h 7"/>
                <a:gd name="T8" fmla="*/ 5 w 7"/>
                <a:gd name="T9" fmla="*/ 7 h 7"/>
                <a:gd name="T10" fmla="*/ 4 w 7"/>
                <a:gd name="T11" fmla="*/ 0 h 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7"/>
                <a:gd name="T19" fmla="*/ 0 h 7"/>
                <a:gd name="T20" fmla="*/ 7 w 7"/>
                <a:gd name="T21" fmla="*/ 7 h 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7" h="7">
                  <a:moveTo>
                    <a:pt x="4" y="0"/>
                  </a:moveTo>
                  <a:lnTo>
                    <a:pt x="5" y="0"/>
                  </a:lnTo>
                  <a:lnTo>
                    <a:pt x="7" y="4"/>
                  </a:lnTo>
                  <a:lnTo>
                    <a:pt x="0" y="5"/>
                  </a:lnTo>
                  <a:lnTo>
                    <a:pt x="5" y="7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8268" name="Freeform 2826"/>
            <p:cNvSpPr>
              <a:spLocks/>
            </p:cNvSpPr>
            <p:nvPr/>
          </p:nvSpPr>
          <p:spPr bwMode="auto">
            <a:xfrm>
              <a:off x="574" y="1898"/>
              <a:ext cx="202" cy="81"/>
            </a:xfrm>
            <a:custGeom>
              <a:avLst/>
              <a:gdLst>
                <a:gd name="T0" fmla="*/ 202 w 202"/>
                <a:gd name="T1" fmla="*/ 5 h 81"/>
                <a:gd name="T2" fmla="*/ 198 w 202"/>
                <a:gd name="T3" fmla="*/ 0 h 81"/>
                <a:gd name="T4" fmla="*/ 0 w 202"/>
                <a:gd name="T5" fmla="*/ 76 h 81"/>
                <a:gd name="T6" fmla="*/ 3 w 202"/>
                <a:gd name="T7" fmla="*/ 81 h 81"/>
                <a:gd name="T8" fmla="*/ 202 w 202"/>
                <a:gd name="T9" fmla="*/ 5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02"/>
                <a:gd name="T16" fmla="*/ 0 h 81"/>
                <a:gd name="T17" fmla="*/ 202 w 202"/>
                <a:gd name="T18" fmla="*/ 81 h 8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02" h="81">
                  <a:moveTo>
                    <a:pt x="202" y="5"/>
                  </a:moveTo>
                  <a:lnTo>
                    <a:pt x="198" y="0"/>
                  </a:lnTo>
                  <a:lnTo>
                    <a:pt x="0" y="76"/>
                  </a:lnTo>
                  <a:lnTo>
                    <a:pt x="3" y="81"/>
                  </a:lnTo>
                  <a:lnTo>
                    <a:pt x="202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8269" name="Freeform 2827"/>
            <p:cNvSpPr>
              <a:spLocks/>
            </p:cNvSpPr>
            <p:nvPr/>
          </p:nvSpPr>
          <p:spPr bwMode="auto">
            <a:xfrm>
              <a:off x="771" y="1898"/>
              <a:ext cx="8" cy="5"/>
            </a:xfrm>
            <a:custGeom>
              <a:avLst/>
              <a:gdLst>
                <a:gd name="T0" fmla="*/ 6 w 8"/>
                <a:gd name="T1" fmla="*/ 1 h 5"/>
                <a:gd name="T2" fmla="*/ 8 w 8"/>
                <a:gd name="T3" fmla="*/ 3 h 5"/>
                <a:gd name="T4" fmla="*/ 5 w 8"/>
                <a:gd name="T5" fmla="*/ 5 h 5"/>
                <a:gd name="T6" fmla="*/ 1 w 8"/>
                <a:gd name="T7" fmla="*/ 0 h 5"/>
                <a:gd name="T8" fmla="*/ 0 w 8"/>
                <a:gd name="T9" fmla="*/ 3 h 5"/>
                <a:gd name="T10" fmla="*/ 6 w 8"/>
                <a:gd name="T11" fmla="*/ 1 h 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8"/>
                <a:gd name="T19" fmla="*/ 0 h 5"/>
                <a:gd name="T20" fmla="*/ 8 w 8"/>
                <a:gd name="T21" fmla="*/ 5 h 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8" h="5">
                  <a:moveTo>
                    <a:pt x="6" y="1"/>
                  </a:moveTo>
                  <a:lnTo>
                    <a:pt x="8" y="3"/>
                  </a:lnTo>
                  <a:lnTo>
                    <a:pt x="5" y="5"/>
                  </a:lnTo>
                  <a:lnTo>
                    <a:pt x="1" y="0"/>
                  </a:lnTo>
                  <a:lnTo>
                    <a:pt x="0" y="3"/>
                  </a:lnTo>
                  <a:lnTo>
                    <a:pt x="6" y="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8270" name="Freeform 2828"/>
            <p:cNvSpPr>
              <a:spLocks/>
            </p:cNvSpPr>
            <p:nvPr/>
          </p:nvSpPr>
          <p:spPr bwMode="auto">
            <a:xfrm>
              <a:off x="544" y="1901"/>
              <a:ext cx="33" cy="77"/>
            </a:xfrm>
            <a:custGeom>
              <a:avLst/>
              <a:gdLst>
                <a:gd name="T0" fmla="*/ 28 w 33"/>
                <a:gd name="T1" fmla="*/ 77 h 77"/>
                <a:gd name="T2" fmla="*/ 33 w 33"/>
                <a:gd name="T3" fmla="*/ 73 h 77"/>
                <a:gd name="T4" fmla="*/ 5 w 33"/>
                <a:gd name="T5" fmla="*/ 0 h 77"/>
                <a:gd name="T6" fmla="*/ 0 w 33"/>
                <a:gd name="T7" fmla="*/ 3 h 77"/>
                <a:gd name="T8" fmla="*/ 28 w 33"/>
                <a:gd name="T9" fmla="*/ 77 h 7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3"/>
                <a:gd name="T16" fmla="*/ 0 h 77"/>
                <a:gd name="T17" fmla="*/ 33 w 33"/>
                <a:gd name="T18" fmla="*/ 77 h 7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3" h="77">
                  <a:moveTo>
                    <a:pt x="28" y="77"/>
                  </a:moveTo>
                  <a:lnTo>
                    <a:pt x="33" y="73"/>
                  </a:lnTo>
                  <a:lnTo>
                    <a:pt x="5" y="0"/>
                  </a:lnTo>
                  <a:lnTo>
                    <a:pt x="0" y="3"/>
                  </a:lnTo>
                  <a:lnTo>
                    <a:pt x="28" y="7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8271" name="Freeform 2829"/>
            <p:cNvSpPr>
              <a:spLocks/>
            </p:cNvSpPr>
            <p:nvPr/>
          </p:nvSpPr>
          <p:spPr bwMode="auto">
            <a:xfrm>
              <a:off x="572" y="1974"/>
              <a:ext cx="5" cy="7"/>
            </a:xfrm>
            <a:custGeom>
              <a:avLst/>
              <a:gdLst>
                <a:gd name="T0" fmla="*/ 5 w 5"/>
                <a:gd name="T1" fmla="*/ 5 h 7"/>
                <a:gd name="T2" fmla="*/ 2 w 5"/>
                <a:gd name="T3" fmla="*/ 7 h 7"/>
                <a:gd name="T4" fmla="*/ 0 w 5"/>
                <a:gd name="T5" fmla="*/ 4 h 7"/>
                <a:gd name="T6" fmla="*/ 5 w 5"/>
                <a:gd name="T7" fmla="*/ 0 h 7"/>
                <a:gd name="T8" fmla="*/ 2 w 5"/>
                <a:gd name="T9" fmla="*/ 0 h 7"/>
                <a:gd name="T10" fmla="*/ 5 w 5"/>
                <a:gd name="T11" fmla="*/ 5 h 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"/>
                <a:gd name="T19" fmla="*/ 0 h 7"/>
                <a:gd name="T20" fmla="*/ 5 w 5"/>
                <a:gd name="T21" fmla="*/ 7 h 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" h="7">
                  <a:moveTo>
                    <a:pt x="5" y="5"/>
                  </a:moveTo>
                  <a:lnTo>
                    <a:pt x="2" y="7"/>
                  </a:lnTo>
                  <a:lnTo>
                    <a:pt x="0" y="4"/>
                  </a:lnTo>
                  <a:lnTo>
                    <a:pt x="5" y="0"/>
                  </a:lnTo>
                  <a:lnTo>
                    <a:pt x="2" y="0"/>
                  </a:lnTo>
                  <a:lnTo>
                    <a:pt x="5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8272" name="Freeform 2830"/>
            <p:cNvSpPr>
              <a:spLocks/>
            </p:cNvSpPr>
            <p:nvPr/>
          </p:nvSpPr>
          <p:spPr bwMode="auto">
            <a:xfrm>
              <a:off x="543" y="1899"/>
              <a:ext cx="6" cy="7"/>
            </a:xfrm>
            <a:custGeom>
              <a:avLst/>
              <a:gdLst>
                <a:gd name="T0" fmla="*/ 1 w 6"/>
                <a:gd name="T1" fmla="*/ 5 h 7"/>
                <a:gd name="T2" fmla="*/ 0 w 6"/>
                <a:gd name="T3" fmla="*/ 2 h 7"/>
                <a:gd name="T4" fmla="*/ 5 w 6"/>
                <a:gd name="T5" fmla="*/ 0 h 7"/>
                <a:gd name="T6" fmla="*/ 6 w 6"/>
                <a:gd name="T7" fmla="*/ 7 h 7"/>
                <a:gd name="T8" fmla="*/ 6 w 6"/>
                <a:gd name="T9" fmla="*/ 2 h 7"/>
                <a:gd name="T10" fmla="*/ 1 w 6"/>
                <a:gd name="T11" fmla="*/ 5 h 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"/>
                <a:gd name="T19" fmla="*/ 0 h 7"/>
                <a:gd name="T20" fmla="*/ 6 w 6"/>
                <a:gd name="T21" fmla="*/ 7 h 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" h="7">
                  <a:moveTo>
                    <a:pt x="1" y="5"/>
                  </a:moveTo>
                  <a:lnTo>
                    <a:pt x="0" y="2"/>
                  </a:lnTo>
                  <a:lnTo>
                    <a:pt x="5" y="0"/>
                  </a:lnTo>
                  <a:lnTo>
                    <a:pt x="6" y="7"/>
                  </a:lnTo>
                  <a:lnTo>
                    <a:pt x="6" y="2"/>
                  </a:lnTo>
                  <a:lnTo>
                    <a:pt x="1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8273" name="Freeform 2831"/>
            <p:cNvSpPr>
              <a:spLocks/>
            </p:cNvSpPr>
            <p:nvPr/>
          </p:nvSpPr>
          <p:spPr bwMode="auto">
            <a:xfrm>
              <a:off x="209" y="1243"/>
              <a:ext cx="2206" cy="1346"/>
            </a:xfrm>
            <a:custGeom>
              <a:avLst/>
              <a:gdLst>
                <a:gd name="T0" fmla="*/ 0 w 2206"/>
                <a:gd name="T1" fmla="*/ 1343 h 1346"/>
                <a:gd name="T2" fmla="*/ 1103 w 2206"/>
                <a:gd name="T3" fmla="*/ 895 h 1346"/>
                <a:gd name="T4" fmla="*/ 2206 w 2206"/>
                <a:gd name="T5" fmla="*/ 448 h 1346"/>
                <a:gd name="T6" fmla="*/ 2186 w 2206"/>
                <a:gd name="T7" fmla="*/ 0 h 1346"/>
                <a:gd name="T8" fmla="*/ 1093 w 2206"/>
                <a:gd name="T9" fmla="*/ 440 h 1346"/>
                <a:gd name="T10" fmla="*/ 0 w 2206"/>
                <a:gd name="T11" fmla="*/ 880 h 1346"/>
                <a:gd name="T12" fmla="*/ 4 w 2206"/>
                <a:gd name="T13" fmla="*/ 1346 h 1346"/>
                <a:gd name="T14" fmla="*/ 0 w 2206"/>
                <a:gd name="T15" fmla="*/ 1343 h 134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206"/>
                <a:gd name="T25" fmla="*/ 0 h 1346"/>
                <a:gd name="T26" fmla="*/ 2206 w 2206"/>
                <a:gd name="T27" fmla="*/ 1346 h 134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206" h="1346">
                  <a:moveTo>
                    <a:pt x="0" y="1343"/>
                  </a:moveTo>
                  <a:lnTo>
                    <a:pt x="1103" y="895"/>
                  </a:lnTo>
                  <a:lnTo>
                    <a:pt x="2206" y="448"/>
                  </a:lnTo>
                  <a:lnTo>
                    <a:pt x="2186" y="0"/>
                  </a:lnTo>
                  <a:lnTo>
                    <a:pt x="1093" y="440"/>
                  </a:lnTo>
                  <a:lnTo>
                    <a:pt x="0" y="880"/>
                  </a:lnTo>
                  <a:lnTo>
                    <a:pt x="4" y="1346"/>
                  </a:lnTo>
                  <a:lnTo>
                    <a:pt x="0" y="1343"/>
                  </a:lnTo>
                  <a:close/>
                </a:path>
              </a:pathLst>
            </a:custGeom>
            <a:solidFill>
              <a:srgbClr val="C4743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8274" name="Freeform 2832"/>
            <p:cNvSpPr>
              <a:spLocks/>
            </p:cNvSpPr>
            <p:nvPr/>
          </p:nvSpPr>
          <p:spPr bwMode="auto">
            <a:xfrm>
              <a:off x="206" y="1469"/>
              <a:ext cx="1786" cy="1110"/>
            </a:xfrm>
            <a:custGeom>
              <a:avLst/>
              <a:gdLst>
                <a:gd name="T0" fmla="*/ 60 w 1786"/>
                <a:gd name="T1" fmla="*/ 1035 h 1110"/>
                <a:gd name="T2" fmla="*/ 95 w 1786"/>
                <a:gd name="T3" fmla="*/ 997 h 1110"/>
                <a:gd name="T4" fmla="*/ 157 w 1786"/>
                <a:gd name="T5" fmla="*/ 903 h 1110"/>
                <a:gd name="T6" fmla="*/ 228 w 1786"/>
                <a:gd name="T7" fmla="*/ 713 h 1110"/>
                <a:gd name="T8" fmla="*/ 260 w 1786"/>
                <a:gd name="T9" fmla="*/ 654 h 1110"/>
                <a:gd name="T10" fmla="*/ 297 w 1786"/>
                <a:gd name="T11" fmla="*/ 630 h 1110"/>
                <a:gd name="T12" fmla="*/ 365 w 1786"/>
                <a:gd name="T13" fmla="*/ 620 h 1110"/>
                <a:gd name="T14" fmla="*/ 410 w 1786"/>
                <a:gd name="T15" fmla="*/ 589 h 1110"/>
                <a:gd name="T16" fmla="*/ 448 w 1786"/>
                <a:gd name="T17" fmla="*/ 572 h 1110"/>
                <a:gd name="T18" fmla="*/ 603 w 1786"/>
                <a:gd name="T19" fmla="*/ 550 h 1110"/>
                <a:gd name="T20" fmla="*/ 658 w 1786"/>
                <a:gd name="T21" fmla="*/ 512 h 1110"/>
                <a:gd name="T22" fmla="*/ 810 w 1786"/>
                <a:gd name="T23" fmla="*/ 499 h 1110"/>
                <a:gd name="T24" fmla="*/ 871 w 1786"/>
                <a:gd name="T25" fmla="*/ 477 h 1110"/>
                <a:gd name="T26" fmla="*/ 986 w 1786"/>
                <a:gd name="T27" fmla="*/ 450 h 1110"/>
                <a:gd name="T28" fmla="*/ 1068 w 1786"/>
                <a:gd name="T29" fmla="*/ 417 h 1110"/>
                <a:gd name="T30" fmla="*/ 1153 w 1786"/>
                <a:gd name="T31" fmla="*/ 402 h 1110"/>
                <a:gd name="T32" fmla="*/ 1219 w 1786"/>
                <a:gd name="T33" fmla="*/ 379 h 1110"/>
                <a:gd name="T34" fmla="*/ 1276 w 1786"/>
                <a:gd name="T35" fmla="*/ 342 h 1110"/>
                <a:gd name="T36" fmla="*/ 1378 w 1786"/>
                <a:gd name="T37" fmla="*/ 307 h 1110"/>
                <a:gd name="T38" fmla="*/ 1461 w 1786"/>
                <a:gd name="T39" fmla="*/ 257 h 1110"/>
                <a:gd name="T40" fmla="*/ 1501 w 1786"/>
                <a:gd name="T41" fmla="*/ 220 h 1110"/>
                <a:gd name="T42" fmla="*/ 1541 w 1786"/>
                <a:gd name="T43" fmla="*/ 205 h 1110"/>
                <a:gd name="T44" fmla="*/ 1593 w 1786"/>
                <a:gd name="T45" fmla="*/ 152 h 1110"/>
                <a:gd name="T46" fmla="*/ 1644 w 1786"/>
                <a:gd name="T47" fmla="*/ 112 h 1110"/>
                <a:gd name="T48" fmla="*/ 1693 w 1786"/>
                <a:gd name="T49" fmla="*/ 79 h 1110"/>
                <a:gd name="T50" fmla="*/ 1714 w 1786"/>
                <a:gd name="T51" fmla="*/ 39 h 1110"/>
                <a:gd name="T52" fmla="*/ 1748 w 1786"/>
                <a:gd name="T53" fmla="*/ 7 h 1110"/>
                <a:gd name="T54" fmla="*/ 1771 w 1786"/>
                <a:gd name="T55" fmla="*/ 10 h 1110"/>
                <a:gd name="T56" fmla="*/ 1736 w 1786"/>
                <a:gd name="T57" fmla="*/ 17 h 1110"/>
                <a:gd name="T58" fmla="*/ 1706 w 1786"/>
                <a:gd name="T59" fmla="*/ 72 h 1110"/>
                <a:gd name="T60" fmla="*/ 1653 w 1786"/>
                <a:gd name="T61" fmla="*/ 109 h 1110"/>
                <a:gd name="T62" fmla="*/ 1598 w 1786"/>
                <a:gd name="T63" fmla="*/ 155 h 1110"/>
                <a:gd name="T64" fmla="*/ 1544 w 1786"/>
                <a:gd name="T65" fmla="*/ 205 h 1110"/>
                <a:gd name="T66" fmla="*/ 1491 w 1786"/>
                <a:gd name="T67" fmla="*/ 230 h 1110"/>
                <a:gd name="T68" fmla="*/ 1436 w 1786"/>
                <a:gd name="T69" fmla="*/ 282 h 1110"/>
                <a:gd name="T70" fmla="*/ 1346 w 1786"/>
                <a:gd name="T71" fmla="*/ 322 h 1110"/>
                <a:gd name="T72" fmla="*/ 1246 w 1786"/>
                <a:gd name="T73" fmla="*/ 359 h 1110"/>
                <a:gd name="T74" fmla="*/ 1193 w 1786"/>
                <a:gd name="T75" fmla="*/ 394 h 1110"/>
                <a:gd name="T76" fmla="*/ 1124 w 1786"/>
                <a:gd name="T77" fmla="*/ 412 h 1110"/>
                <a:gd name="T78" fmla="*/ 1041 w 1786"/>
                <a:gd name="T79" fmla="*/ 432 h 1110"/>
                <a:gd name="T80" fmla="*/ 956 w 1786"/>
                <a:gd name="T81" fmla="*/ 464 h 1110"/>
                <a:gd name="T82" fmla="*/ 838 w 1786"/>
                <a:gd name="T83" fmla="*/ 494 h 1110"/>
                <a:gd name="T84" fmla="*/ 681 w 1786"/>
                <a:gd name="T85" fmla="*/ 512 h 1110"/>
                <a:gd name="T86" fmla="*/ 640 w 1786"/>
                <a:gd name="T87" fmla="*/ 524 h 1110"/>
                <a:gd name="T88" fmla="*/ 596 w 1786"/>
                <a:gd name="T89" fmla="*/ 560 h 1110"/>
                <a:gd name="T90" fmla="*/ 560 w 1786"/>
                <a:gd name="T91" fmla="*/ 575 h 1110"/>
                <a:gd name="T92" fmla="*/ 415 w 1786"/>
                <a:gd name="T93" fmla="*/ 587 h 1110"/>
                <a:gd name="T94" fmla="*/ 371 w 1786"/>
                <a:gd name="T95" fmla="*/ 620 h 1110"/>
                <a:gd name="T96" fmla="*/ 318 w 1786"/>
                <a:gd name="T97" fmla="*/ 634 h 1110"/>
                <a:gd name="T98" fmla="*/ 270 w 1786"/>
                <a:gd name="T99" fmla="*/ 650 h 1110"/>
                <a:gd name="T100" fmla="*/ 233 w 1786"/>
                <a:gd name="T101" fmla="*/ 733 h 1110"/>
                <a:gd name="T102" fmla="*/ 172 w 1786"/>
                <a:gd name="T103" fmla="*/ 895 h 1110"/>
                <a:gd name="T104" fmla="*/ 135 w 1786"/>
                <a:gd name="T105" fmla="*/ 963 h 1110"/>
                <a:gd name="T106" fmla="*/ 82 w 1786"/>
                <a:gd name="T107" fmla="*/ 1017 h 1110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1786"/>
                <a:gd name="T163" fmla="*/ 0 h 1110"/>
                <a:gd name="T164" fmla="*/ 1786 w 1786"/>
                <a:gd name="T165" fmla="*/ 1110 h 1110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1786" h="1110">
                  <a:moveTo>
                    <a:pt x="73" y="1078"/>
                  </a:moveTo>
                  <a:lnTo>
                    <a:pt x="0" y="1110"/>
                  </a:lnTo>
                  <a:lnTo>
                    <a:pt x="57" y="1048"/>
                  </a:lnTo>
                  <a:lnTo>
                    <a:pt x="58" y="1042"/>
                  </a:lnTo>
                  <a:lnTo>
                    <a:pt x="60" y="1035"/>
                  </a:lnTo>
                  <a:lnTo>
                    <a:pt x="62" y="1030"/>
                  </a:lnTo>
                  <a:lnTo>
                    <a:pt x="67" y="1025"/>
                  </a:lnTo>
                  <a:lnTo>
                    <a:pt x="75" y="1017"/>
                  </a:lnTo>
                  <a:lnTo>
                    <a:pt x="85" y="1007"/>
                  </a:lnTo>
                  <a:lnTo>
                    <a:pt x="95" y="997"/>
                  </a:lnTo>
                  <a:lnTo>
                    <a:pt x="105" y="983"/>
                  </a:lnTo>
                  <a:lnTo>
                    <a:pt x="125" y="958"/>
                  </a:lnTo>
                  <a:lnTo>
                    <a:pt x="143" y="932"/>
                  </a:lnTo>
                  <a:lnTo>
                    <a:pt x="150" y="918"/>
                  </a:lnTo>
                  <a:lnTo>
                    <a:pt x="157" y="903"/>
                  </a:lnTo>
                  <a:lnTo>
                    <a:pt x="175" y="862"/>
                  </a:lnTo>
                  <a:lnTo>
                    <a:pt x="190" y="823"/>
                  </a:lnTo>
                  <a:lnTo>
                    <a:pt x="205" y="787"/>
                  </a:lnTo>
                  <a:lnTo>
                    <a:pt x="218" y="742"/>
                  </a:lnTo>
                  <a:lnTo>
                    <a:pt x="228" y="713"/>
                  </a:lnTo>
                  <a:lnTo>
                    <a:pt x="233" y="700"/>
                  </a:lnTo>
                  <a:lnTo>
                    <a:pt x="238" y="687"/>
                  </a:lnTo>
                  <a:lnTo>
                    <a:pt x="245" y="674"/>
                  </a:lnTo>
                  <a:lnTo>
                    <a:pt x="252" y="664"/>
                  </a:lnTo>
                  <a:lnTo>
                    <a:pt x="260" y="654"/>
                  </a:lnTo>
                  <a:lnTo>
                    <a:pt x="265" y="650"/>
                  </a:lnTo>
                  <a:lnTo>
                    <a:pt x="270" y="645"/>
                  </a:lnTo>
                  <a:lnTo>
                    <a:pt x="285" y="637"/>
                  </a:lnTo>
                  <a:lnTo>
                    <a:pt x="290" y="634"/>
                  </a:lnTo>
                  <a:lnTo>
                    <a:pt x="297" y="630"/>
                  </a:lnTo>
                  <a:lnTo>
                    <a:pt x="305" y="629"/>
                  </a:lnTo>
                  <a:lnTo>
                    <a:pt x="313" y="627"/>
                  </a:lnTo>
                  <a:lnTo>
                    <a:pt x="348" y="624"/>
                  </a:lnTo>
                  <a:lnTo>
                    <a:pt x="356" y="622"/>
                  </a:lnTo>
                  <a:lnTo>
                    <a:pt x="365" y="620"/>
                  </a:lnTo>
                  <a:lnTo>
                    <a:pt x="373" y="617"/>
                  </a:lnTo>
                  <a:lnTo>
                    <a:pt x="381" y="614"/>
                  </a:lnTo>
                  <a:lnTo>
                    <a:pt x="391" y="604"/>
                  </a:lnTo>
                  <a:lnTo>
                    <a:pt x="401" y="595"/>
                  </a:lnTo>
                  <a:lnTo>
                    <a:pt x="410" y="589"/>
                  </a:lnTo>
                  <a:lnTo>
                    <a:pt x="425" y="580"/>
                  </a:lnTo>
                  <a:lnTo>
                    <a:pt x="430" y="577"/>
                  </a:lnTo>
                  <a:lnTo>
                    <a:pt x="435" y="575"/>
                  </a:lnTo>
                  <a:lnTo>
                    <a:pt x="441" y="574"/>
                  </a:lnTo>
                  <a:lnTo>
                    <a:pt x="448" y="572"/>
                  </a:lnTo>
                  <a:lnTo>
                    <a:pt x="573" y="567"/>
                  </a:lnTo>
                  <a:lnTo>
                    <a:pt x="581" y="565"/>
                  </a:lnTo>
                  <a:lnTo>
                    <a:pt x="588" y="564"/>
                  </a:lnTo>
                  <a:lnTo>
                    <a:pt x="598" y="555"/>
                  </a:lnTo>
                  <a:lnTo>
                    <a:pt x="603" y="550"/>
                  </a:lnTo>
                  <a:lnTo>
                    <a:pt x="610" y="545"/>
                  </a:lnTo>
                  <a:lnTo>
                    <a:pt x="621" y="535"/>
                  </a:lnTo>
                  <a:lnTo>
                    <a:pt x="633" y="529"/>
                  </a:lnTo>
                  <a:lnTo>
                    <a:pt x="648" y="519"/>
                  </a:lnTo>
                  <a:lnTo>
                    <a:pt x="658" y="512"/>
                  </a:lnTo>
                  <a:lnTo>
                    <a:pt x="670" y="509"/>
                  </a:lnTo>
                  <a:lnTo>
                    <a:pt x="681" y="505"/>
                  </a:lnTo>
                  <a:lnTo>
                    <a:pt x="696" y="504"/>
                  </a:lnTo>
                  <a:lnTo>
                    <a:pt x="800" y="499"/>
                  </a:lnTo>
                  <a:lnTo>
                    <a:pt x="810" y="499"/>
                  </a:lnTo>
                  <a:lnTo>
                    <a:pt x="820" y="497"/>
                  </a:lnTo>
                  <a:lnTo>
                    <a:pt x="828" y="494"/>
                  </a:lnTo>
                  <a:lnTo>
                    <a:pt x="836" y="490"/>
                  </a:lnTo>
                  <a:lnTo>
                    <a:pt x="853" y="484"/>
                  </a:lnTo>
                  <a:lnTo>
                    <a:pt x="871" y="477"/>
                  </a:lnTo>
                  <a:lnTo>
                    <a:pt x="890" y="472"/>
                  </a:lnTo>
                  <a:lnTo>
                    <a:pt x="906" y="467"/>
                  </a:lnTo>
                  <a:lnTo>
                    <a:pt x="938" y="460"/>
                  </a:lnTo>
                  <a:lnTo>
                    <a:pt x="970" y="455"/>
                  </a:lnTo>
                  <a:lnTo>
                    <a:pt x="986" y="450"/>
                  </a:lnTo>
                  <a:lnTo>
                    <a:pt x="1005" y="445"/>
                  </a:lnTo>
                  <a:lnTo>
                    <a:pt x="1020" y="440"/>
                  </a:lnTo>
                  <a:lnTo>
                    <a:pt x="1033" y="434"/>
                  </a:lnTo>
                  <a:lnTo>
                    <a:pt x="1056" y="422"/>
                  </a:lnTo>
                  <a:lnTo>
                    <a:pt x="1068" y="417"/>
                  </a:lnTo>
                  <a:lnTo>
                    <a:pt x="1080" y="412"/>
                  </a:lnTo>
                  <a:lnTo>
                    <a:pt x="1093" y="409"/>
                  </a:lnTo>
                  <a:lnTo>
                    <a:pt x="1108" y="407"/>
                  </a:lnTo>
                  <a:lnTo>
                    <a:pt x="1139" y="404"/>
                  </a:lnTo>
                  <a:lnTo>
                    <a:pt x="1153" y="402"/>
                  </a:lnTo>
                  <a:lnTo>
                    <a:pt x="1166" y="399"/>
                  </a:lnTo>
                  <a:lnTo>
                    <a:pt x="1179" y="395"/>
                  </a:lnTo>
                  <a:lnTo>
                    <a:pt x="1191" y="392"/>
                  </a:lnTo>
                  <a:lnTo>
                    <a:pt x="1204" y="385"/>
                  </a:lnTo>
                  <a:lnTo>
                    <a:pt x="1219" y="379"/>
                  </a:lnTo>
                  <a:lnTo>
                    <a:pt x="1224" y="374"/>
                  </a:lnTo>
                  <a:lnTo>
                    <a:pt x="1238" y="364"/>
                  </a:lnTo>
                  <a:lnTo>
                    <a:pt x="1253" y="354"/>
                  </a:lnTo>
                  <a:lnTo>
                    <a:pt x="1258" y="352"/>
                  </a:lnTo>
                  <a:lnTo>
                    <a:pt x="1276" y="342"/>
                  </a:lnTo>
                  <a:lnTo>
                    <a:pt x="1293" y="335"/>
                  </a:lnTo>
                  <a:lnTo>
                    <a:pt x="1309" y="329"/>
                  </a:lnTo>
                  <a:lnTo>
                    <a:pt x="1326" y="324"/>
                  </a:lnTo>
                  <a:lnTo>
                    <a:pt x="1361" y="314"/>
                  </a:lnTo>
                  <a:lnTo>
                    <a:pt x="1378" y="307"/>
                  </a:lnTo>
                  <a:lnTo>
                    <a:pt x="1398" y="300"/>
                  </a:lnTo>
                  <a:lnTo>
                    <a:pt x="1414" y="294"/>
                  </a:lnTo>
                  <a:lnTo>
                    <a:pt x="1428" y="285"/>
                  </a:lnTo>
                  <a:lnTo>
                    <a:pt x="1444" y="274"/>
                  </a:lnTo>
                  <a:lnTo>
                    <a:pt x="1461" y="257"/>
                  </a:lnTo>
                  <a:lnTo>
                    <a:pt x="1468" y="250"/>
                  </a:lnTo>
                  <a:lnTo>
                    <a:pt x="1474" y="242"/>
                  </a:lnTo>
                  <a:lnTo>
                    <a:pt x="1479" y="235"/>
                  </a:lnTo>
                  <a:lnTo>
                    <a:pt x="1488" y="230"/>
                  </a:lnTo>
                  <a:lnTo>
                    <a:pt x="1501" y="220"/>
                  </a:lnTo>
                  <a:lnTo>
                    <a:pt x="1504" y="219"/>
                  </a:lnTo>
                  <a:lnTo>
                    <a:pt x="1511" y="215"/>
                  </a:lnTo>
                  <a:lnTo>
                    <a:pt x="1518" y="214"/>
                  </a:lnTo>
                  <a:lnTo>
                    <a:pt x="1529" y="209"/>
                  </a:lnTo>
                  <a:lnTo>
                    <a:pt x="1541" y="205"/>
                  </a:lnTo>
                  <a:lnTo>
                    <a:pt x="1551" y="200"/>
                  </a:lnTo>
                  <a:lnTo>
                    <a:pt x="1561" y="192"/>
                  </a:lnTo>
                  <a:lnTo>
                    <a:pt x="1568" y="184"/>
                  </a:lnTo>
                  <a:lnTo>
                    <a:pt x="1583" y="164"/>
                  </a:lnTo>
                  <a:lnTo>
                    <a:pt x="1593" y="152"/>
                  </a:lnTo>
                  <a:lnTo>
                    <a:pt x="1603" y="142"/>
                  </a:lnTo>
                  <a:lnTo>
                    <a:pt x="1613" y="132"/>
                  </a:lnTo>
                  <a:lnTo>
                    <a:pt x="1626" y="124"/>
                  </a:lnTo>
                  <a:lnTo>
                    <a:pt x="1639" y="114"/>
                  </a:lnTo>
                  <a:lnTo>
                    <a:pt x="1644" y="112"/>
                  </a:lnTo>
                  <a:lnTo>
                    <a:pt x="1661" y="102"/>
                  </a:lnTo>
                  <a:lnTo>
                    <a:pt x="1678" y="94"/>
                  </a:lnTo>
                  <a:lnTo>
                    <a:pt x="1683" y="90"/>
                  </a:lnTo>
                  <a:lnTo>
                    <a:pt x="1688" y="85"/>
                  </a:lnTo>
                  <a:lnTo>
                    <a:pt x="1693" y="79"/>
                  </a:lnTo>
                  <a:lnTo>
                    <a:pt x="1698" y="74"/>
                  </a:lnTo>
                  <a:lnTo>
                    <a:pt x="1701" y="67"/>
                  </a:lnTo>
                  <a:lnTo>
                    <a:pt x="1704" y="60"/>
                  </a:lnTo>
                  <a:lnTo>
                    <a:pt x="1709" y="50"/>
                  </a:lnTo>
                  <a:lnTo>
                    <a:pt x="1714" y="39"/>
                  </a:lnTo>
                  <a:lnTo>
                    <a:pt x="1721" y="27"/>
                  </a:lnTo>
                  <a:lnTo>
                    <a:pt x="1726" y="22"/>
                  </a:lnTo>
                  <a:lnTo>
                    <a:pt x="1729" y="19"/>
                  </a:lnTo>
                  <a:lnTo>
                    <a:pt x="1744" y="10"/>
                  </a:lnTo>
                  <a:lnTo>
                    <a:pt x="1748" y="7"/>
                  </a:lnTo>
                  <a:lnTo>
                    <a:pt x="1753" y="7"/>
                  </a:lnTo>
                  <a:lnTo>
                    <a:pt x="1763" y="4"/>
                  </a:lnTo>
                  <a:lnTo>
                    <a:pt x="1774" y="4"/>
                  </a:lnTo>
                  <a:lnTo>
                    <a:pt x="1786" y="0"/>
                  </a:lnTo>
                  <a:lnTo>
                    <a:pt x="1771" y="10"/>
                  </a:lnTo>
                  <a:lnTo>
                    <a:pt x="1763" y="12"/>
                  </a:lnTo>
                  <a:lnTo>
                    <a:pt x="1753" y="14"/>
                  </a:lnTo>
                  <a:lnTo>
                    <a:pt x="1744" y="14"/>
                  </a:lnTo>
                  <a:lnTo>
                    <a:pt x="1738" y="15"/>
                  </a:lnTo>
                  <a:lnTo>
                    <a:pt x="1736" y="17"/>
                  </a:lnTo>
                  <a:lnTo>
                    <a:pt x="1729" y="29"/>
                  </a:lnTo>
                  <a:lnTo>
                    <a:pt x="1723" y="40"/>
                  </a:lnTo>
                  <a:lnTo>
                    <a:pt x="1718" y="52"/>
                  </a:lnTo>
                  <a:lnTo>
                    <a:pt x="1711" y="64"/>
                  </a:lnTo>
                  <a:lnTo>
                    <a:pt x="1706" y="72"/>
                  </a:lnTo>
                  <a:lnTo>
                    <a:pt x="1699" y="79"/>
                  </a:lnTo>
                  <a:lnTo>
                    <a:pt x="1693" y="85"/>
                  </a:lnTo>
                  <a:lnTo>
                    <a:pt x="1686" y="89"/>
                  </a:lnTo>
                  <a:lnTo>
                    <a:pt x="1671" y="99"/>
                  </a:lnTo>
                  <a:lnTo>
                    <a:pt x="1653" y="109"/>
                  </a:lnTo>
                  <a:lnTo>
                    <a:pt x="1633" y="119"/>
                  </a:lnTo>
                  <a:lnTo>
                    <a:pt x="1623" y="127"/>
                  </a:lnTo>
                  <a:lnTo>
                    <a:pt x="1614" y="135"/>
                  </a:lnTo>
                  <a:lnTo>
                    <a:pt x="1606" y="144"/>
                  </a:lnTo>
                  <a:lnTo>
                    <a:pt x="1598" y="155"/>
                  </a:lnTo>
                  <a:lnTo>
                    <a:pt x="1581" y="175"/>
                  </a:lnTo>
                  <a:lnTo>
                    <a:pt x="1573" y="185"/>
                  </a:lnTo>
                  <a:lnTo>
                    <a:pt x="1561" y="194"/>
                  </a:lnTo>
                  <a:lnTo>
                    <a:pt x="1559" y="195"/>
                  </a:lnTo>
                  <a:lnTo>
                    <a:pt x="1544" y="205"/>
                  </a:lnTo>
                  <a:lnTo>
                    <a:pt x="1533" y="212"/>
                  </a:lnTo>
                  <a:lnTo>
                    <a:pt x="1521" y="215"/>
                  </a:lnTo>
                  <a:lnTo>
                    <a:pt x="1508" y="220"/>
                  </a:lnTo>
                  <a:lnTo>
                    <a:pt x="1496" y="225"/>
                  </a:lnTo>
                  <a:lnTo>
                    <a:pt x="1491" y="230"/>
                  </a:lnTo>
                  <a:lnTo>
                    <a:pt x="1486" y="237"/>
                  </a:lnTo>
                  <a:lnTo>
                    <a:pt x="1476" y="249"/>
                  </a:lnTo>
                  <a:lnTo>
                    <a:pt x="1456" y="267"/>
                  </a:lnTo>
                  <a:lnTo>
                    <a:pt x="1446" y="275"/>
                  </a:lnTo>
                  <a:lnTo>
                    <a:pt x="1436" y="282"/>
                  </a:lnTo>
                  <a:lnTo>
                    <a:pt x="1421" y="290"/>
                  </a:lnTo>
                  <a:lnTo>
                    <a:pt x="1404" y="300"/>
                  </a:lnTo>
                  <a:lnTo>
                    <a:pt x="1383" y="310"/>
                  </a:lnTo>
                  <a:lnTo>
                    <a:pt x="1364" y="317"/>
                  </a:lnTo>
                  <a:lnTo>
                    <a:pt x="1346" y="322"/>
                  </a:lnTo>
                  <a:lnTo>
                    <a:pt x="1313" y="332"/>
                  </a:lnTo>
                  <a:lnTo>
                    <a:pt x="1298" y="337"/>
                  </a:lnTo>
                  <a:lnTo>
                    <a:pt x="1281" y="344"/>
                  </a:lnTo>
                  <a:lnTo>
                    <a:pt x="1264" y="350"/>
                  </a:lnTo>
                  <a:lnTo>
                    <a:pt x="1246" y="359"/>
                  </a:lnTo>
                  <a:lnTo>
                    <a:pt x="1239" y="364"/>
                  </a:lnTo>
                  <a:lnTo>
                    <a:pt x="1226" y="375"/>
                  </a:lnTo>
                  <a:lnTo>
                    <a:pt x="1213" y="384"/>
                  </a:lnTo>
                  <a:lnTo>
                    <a:pt x="1208" y="387"/>
                  </a:lnTo>
                  <a:lnTo>
                    <a:pt x="1193" y="394"/>
                  </a:lnTo>
                  <a:lnTo>
                    <a:pt x="1179" y="400"/>
                  </a:lnTo>
                  <a:lnTo>
                    <a:pt x="1166" y="404"/>
                  </a:lnTo>
                  <a:lnTo>
                    <a:pt x="1153" y="409"/>
                  </a:lnTo>
                  <a:lnTo>
                    <a:pt x="1139" y="410"/>
                  </a:lnTo>
                  <a:lnTo>
                    <a:pt x="1124" y="412"/>
                  </a:lnTo>
                  <a:lnTo>
                    <a:pt x="1095" y="415"/>
                  </a:lnTo>
                  <a:lnTo>
                    <a:pt x="1080" y="419"/>
                  </a:lnTo>
                  <a:lnTo>
                    <a:pt x="1066" y="422"/>
                  </a:lnTo>
                  <a:lnTo>
                    <a:pt x="1053" y="425"/>
                  </a:lnTo>
                  <a:lnTo>
                    <a:pt x="1041" y="432"/>
                  </a:lnTo>
                  <a:lnTo>
                    <a:pt x="1018" y="444"/>
                  </a:lnTo>
                  <a:lnTo>
                    <a:pt x="1005" y="449"/>
                  </a:lnTo>
                  <a:lnTo>
                    <a:pt x="991" y="454"/>
                  </a:lnTo>
                  <a:lnTo>
                    <a:pt x="973" y="460"/>
                  </a:lnTo>
                  <a:lnTo>
                    <a:pt x="956" y="464"/>
                  </a:lnTo>
                  <a:lnTo>
                    <a:pt x="925" y="470"/>
                  </a:lnTo>
                  <a:lnTo>
                    <a:pt x="893" y="477"/>
                  </a:lnTo>
                  <a:lnTo>
                    <a:pt x="876" y="480"/>
                  </a:lnTo>
                  <a:lnTo>
                    <a:pt x="858" y="485"/>
                  </a:lnTo>
                  <a:lnTo>
                    <a:pt x="838" y="494"/>
                  </a:lnTo>
                  <a:lnTo>
                    <a:pt x="821" y="500"/>
                  </a:lnTo>
                  <a:lnTo>
                    <a:pt x="805" y="505"/>
                  </a:lnTo>
                  <a:lnTo>
                    <a:pt x="795" y="507"/>
                  </a:lnTo>
                  <a:lnTo>
                    <a:pt x="785" y="509"/>
                  </a:lnTo>
                  <a:lnTo>
                    <a:pt x="681" y="512"/>
                  </a:lnTo>
                  <a:lnTo>
                    <a:pt x="670" y="514"/>
                  </a:lnTo>
                  <a:lnTo>
                    <a:pt x="665" y="515"/>
                  </a:lnTo>
                  <a:lnTo>
                    <a:pt x="660" y="515"/>
                  </a:lnTo>
                  <a:lnTo>
                    <a:pt x="650" y="519"/>
                  </a:lnTo>
                  <a:lnTo>
                    <a:pt x="640" y="524"/>
                  </a:lnTo>
                  <a:lnTo>
                    <a:pt x="623" y="537"/>
                  </a:lnTo>
                  <a:lnTo>
                    <a:pt x="616" y="544"/>
                  </a:lnTo>
                  <a:lnTo>
                    <a:pt x="610" y="549"/>
                  </a:lnTo>
                  <a:lnTo>
                    <a:pt x="603" y="555"/>
                  </a:lnTo>
                  <a:lnTo>
                    <a:pt x="596" y="560"/>
                  </a:lnTo>
                  <a:lnTo>
                    <a:pt x="581" y="569"/>
                  </a:lnTo>
                  <a:lnTo>
                    <a:pt x="576" y="572"/>
                  </a:lnTo>
                  <a:lnTo>
                    <a:pt x="571" y="574"/>
                  </a:lnTo>
                  <a:lnTo>
                    <a:pt x="566" y="575"/>
                  </a:lnTo>
                  <a:lnTo>
                    <a:pt x="560" y="575"/>
                  </a:lnTo>
                  <a:lnTo>
                    <a:pt x="433" y="582"/>
                  </a:lnTo>
                  <a:lnTo>
                    <a:pt x="428" y="582"/>
                  </a:lnTo>
                  <a:lnTo>
                    <a:pt x="425" y="582"/>
                  </a:lnTo>
                  <a:lnTo>
                    <a:pt x="416" y="585"/>
                  </a:lnTo>
                  <a:lnTo>
                    <a:pt x="415" y="587"/>
                  </a:lnTo>
                  <a:lnTo>
                    <a:pt x="403" y="597"/>
                  </a:lnTo>
                  <a:lnTo>
                    <a:pt x="396" y="604"/>
                  </a:lnTo>
                  <a:lnTo>
                    <a:pt x="388" y="609"/>
                  </a:lnTo>
                  <a:lnTo>
                    <a:pt x="375" y="619"/>
                  </a:lnTo>
                  <a:lnTo>
                    <a:pt x="371" y="620"/>
                  </a:lnTo>
                  <a:lnTo>
                    <a:pt x="361" y="625"/>
                  </a:lnTo>
                  <a:lnTo>
                    <a:pt x="353" y="629"/>
                  </a:lnTo>
                  <a:lnTo>
                    <a:pt x="345" y="630"/>
                  </a:lnTo>
                  <a:lnTo>
                    <a:pt x="337" y="632"/>
                  </a:lnTo>
                  <a:lnTo>
                    <a:pt x="318" y="634"/>
                  </a:lnTo>
                  <a:lnTo>
                    <a:pt x="298" y="635"/>
                  </a:lnTo>
                  <a:lnTo>
                    <a:pt x="287" y="639"/>
                  </a:lnTo>
                  <a:lnTo>
                    <a:pt x="282" y="640"/>
                  </a:lnTo>
                  <a:lnTo>
                    <a:pt x="277" y="642"/>
                  </a:lnTo>
                  <a:lnTo>
                    <a:pt x="270" y="650"/>
                  </a:lnTo>
                  <a:lnTo>
                    <a:pt x="262" y="660"/>
                  </a:lnTo>
                  <a:lnTo>
                    <a:pt x="257" y="670"/>
                  </a:lnTo>
                  <a:lnTo>
                    <a:pt x="250" y="682"/>
                  </a:lnTo>
                  <a:lnTo>
                    <a:pt x="242" y="707"/>
                  </a:lnTo>
                  <a:lnTo>
                    <a:pt x="233" y="733"/>
                  </a:lnTo>
                  <a:lnTo>
                    <a:pt x="227" y="757"/>
                  </a:lnTo>
                  <a:lnTo>
                    <a:pt x="218" y="777"/>
                  </a:lnTo>
                  <a:lnTo>
                    <a:pt x="212" y="797"/>
                  </a:lnTo>
                  <a:lnTo>
                    <a:pt x="205" y="815"/>
                  </a:lnTo>
                  <a:lnTo>
                    <a:pt x="172" y="895"/>
                  </a:lnTo>
                  <a:lnTo>
                    <a:pt x="160" y="920"/>
                  </a:lnTo>
                  <a:lnTo>
                    <a:pt x="155" y="932"/>
                  </a:lnTo>
                  <a:lnTo>
                    <a:pt x="148" y="942"/>
                  </a:lnTo>
                  <a:lnTo>
                    <a:pt x="142" y="952"/>
                  </a:lnTo>
                  <a:lnTo>
                    <a:pt x="135" y="963"/>
                  </a:lnTo>
                  <a:lnTo>
                    <a:pt x="127" y="973"/>
                  </a:lnTo>
                  <a:lnTo>
                    <a:pt x="117" y="983"/>
                  </a:lnTo>
                  <a:lnTo>
                    <a:pt x="105" y="995"/>
                  </a:lnTo>
                  <a:lnTo>
                    <a:pt x="88" y="1010"/>
                  </a:lnTo>
                  <a:lnTo>
                    <a:pt x="82" y="1017"/>
                  </a:lnTo>
                  <a:lnTo>
                    <a:pt x="77" y="1025"/>
                  </a:lnTo>
                  <a:lnTo>
                    <a:pt x="73" y="1032"/>
                  </a:lnTo>
                  <a:lnTo>
                    <a:pt x="72" y="1038"/>
                  </a:lnTo>
                  <a:lnTo>
                    <a:pt x="73" y="1078"/>
                  </a:lnTo>
                  <a:close/>
                </a:path>
              </a:pathLst>
            </a:custGeom>
            <a:solidFill>
              <a:srgbClr val="9F491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8275" name="Freeform 2833"/>
            <p:cNvSpPr>
              <a:spLocks/>
            </p:cNvSpPr>
            <p:nvPr/>
          </p:nvSpPr>
          <p:spPr bwMode="auto">
            <a:xfrm>
              <a:off x="1984" y="1364"/>
              <a:ext cx="109" cy="109"/>
            </a:xfrm>
            <a:custGeom>
              <a:avLst/>
              <a:gdLst>
                <a:gd name="T0" fmla="*/ 15 w 109"/>
                <a:gd name="T1" fmla="*/ 100 h 109"/>
                <a:gd name="T2" fmla="*/ 23 w 109"/>
                <a:gd name="T3" fmla="*/ 99 h 109"/>
                <a:gd name="T4" fmla="*/ 28 w 109"/>
                <a:gd name="T5" fmla="*/ 99 h 109"/>
                <a:gd name="T6" fmla="*/ 31 w 109"/>
                <a:gd name="T7" fmla="*/ 94 h 109"/>
                <a:gd name="T8" fmla="*/ 33 w 109"/>
                <a:gd name="T9" fmla="*/ 89 h 109"/>
                <a:gd name="T10" fmla="*/ 38 w 109"/>
                <a:gd name="T11" fmla="*/ 79 h 109"/>
                <a:gd name="T12" fmla="*/ 45 w 109"/>
                <a:gd name="T13" fmla="*/ 67 h 109"/>
                <a:gd name="T14" fmla="*/ 48 w 109"/>
                <a:gd name="T15" fmla="*/ 62 h 109"/>
                <a:gd name="T16" fmla="*/ 53 w 109"/>
                <a:gd name="T17" fmla="*/ 57 h 109"/>
                <a:gd name="T18" fmla="*/ 65 w 109"/>
                <a:gd name="T19" fmla="*/ 45 h 109"/>
                <a:gd name="T20" fmla="*/ 76 w 109"/>
                <a:gd name="T21" fmla="*/ 35 h 109"/>
                <a:gd name="T22" fmla="*/ 86 w 109"/>
                <a:gd name="T23" fmla="*/ 24 h 109"/>
                <a:gd name="T24" fmla="*/ 94 w 109"/>
                <a:gd name="T25" fmla="*/ 9 h 109"/>
                <a:gd name="T26" fmla="*/ 109 w 109"/>
                <a:gd name="T27" fmla="*/ 0 h 109"/>
                <a:gd name="T28" fmla="*/ 99 w 109"/>
                <a:gd name="T29" fmla="*/ 14 h 109"/>
                <a:gd name="T30" fmla="*/ 89 w 109"/>
                <a:gd name="T31" fmla="*/ 25 h 109"/>
                <a:gd name="T32" fmla="*/ 79 w 109"/>
                <a:gd name="T33" fmla="*/ 37 h 109"/>
                <a:gd name="T34" fmla="*/ 66 w 109"/>
                <a:gd name="T35" fmla="*/ 49 h 109"/>
                <a:gd name="T36" fmla="*/ 65 w 109"/>
                <a:gd name="T37" fmla="*/ 52 h 109"/>
                <a:gd name="T38" fmla="*/ 61 w 109"/>
                <a:gd name="T39" fmla="*/ 54 h 109"/>
                <a:gd name="T40" fmla="*/ 58 w 109"/>
                <a:gd name="T41" fmla="*/ 60 h 109"/>
                <a:gd name="T42" fmla="*/ 51 w 109"/>
                <a:gd name="T43" fmla="*/ 74 h 109"/>
                <a:gd name="T44" fmla="*/ 45 w 109"/>
                <a:gd name="T45" fmla="*/ 87 h 109"/>
                <a:gd name="T46" fmla="*/ 43 w 109"/>
                <a:gd name="T47" fmla="*/ 89 h 109"/>
                <a:gd name="T48" fmla="*/ 40 w 109"/>
                <a:gd name="T49" fmla="*/ 92 h 109"/>
                <a:gd name="T50" fmla="*/ 38 w 109"/>
                <a:gd name="T51" fmla="*/ 94 h 109"/>
                <a:gd name="T52" fmla="*/ 35 w 109"/>
                <a:gd name="T53" fmla="*/ 95 h 109"/>
                <a:gd name="T54" fmla="*/ 21 w 109"/>
                <a:gd name="T55" fmla="*/ 105 h 109"/>
                <a:gd name="T56" fmla="*/ 16 w 109"/>
                <a:gd name="T57" fmla="*/ 107 h 109"/>
                <a:gd name="T58" fmla="*/ 10 w 109"/>
                <a:gd name="T59" fmla="*/ 109 h 109"/>
                <a:gd name="T60" fmla="*/ 0 w 109"/>
                <a:gd name="T61" fmla="*/ 109 h 109"/>
                <a:gd name="T62" fmla="*/ 15 w 109"/>
                <a:gd name="T63" fmla="*/ 100 h 109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09"/>
                <a:gd name="T97" fmla="*/ 0 h 109"/>
                <a:gd name="T98" fmla="*/ 109 w 109"/>
                <a:gd name="T99" fmla="*/ 109 h 109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09" h="109">
                  <a:moveTo>
                    <a:pt x="15" y="100"/>
                  </a:moveTo>
                  <a:lnTo>
                    <a:pt x="23" y="99"/>
                  </a:lnTo>
                  <a:lnTo>
                    <a:pt x="28" y="99"/>
                  </a:lnTo>
                  <a:lnTo>
                    <a:pt x="31" y="94"/>
                  </a:lnTo>
                  <a:lnTo>
                    <a:pt x="33" y="89"/>
                  </a:lnTo>
                  <a:lnTo>
                    <a:pt x="38" y="79"/>
                  </a:lnTo>
                  <a:lnTo>
                    <a:pt x="45" y="67"/>
                  </a:lnTo>
                  <a:lnTo>
                    <a:pt x="48" y="62"/>
                  </a:lnTo>
                  <a:lnTo>
                    <a:pt x="53" y="57"/>
                  </a:lnTo>
                  <a:lnTo>
                    <a:pt x="65" y="45"/>
                  </a:lnTo>
                  <a:lnTo>
                    <a:pt x="76" y="35"/>
                  </a:lnTo>
                  <a:lnTo>
                    <a:pt x="86" y="24"/>
                  </a:lnTo>
                  <a:lnTo>
                    <a:pt x="94" y="9"/>
                  </a:lnTo>
                  <a:lnTo>
                    <a:pt x="109" y="0"/>
                  </a:lnTo>
                  <a:lnTo>
                    <a:pt x="99" y="14"/>
                  </a:lnTo>
                  <a:lnTo>
                    <a:pt x="89" y="25"/>
                  </a:lnTo>
                  <a:lnTo>
                    <a:pt x="79" y="37"/>
                  </a:lnTo>
                  <a:lnTo>
                    <a:pt x="66" y="49"/>
                  </a:lnTo>
                  <a:lnTo>
                    <a:pt x="65" y="52"/>
                  </a:lnTo>
                  <a:lnTo>
                    <a:pt x="61" y="54"/>
                  </a:lnTo>
                  <a:lnTo>
                    <a:pt x="58" y="60"/>
                  </a:lnTo>
                  <a:lnTo>
                    <a:pt x="51" y="74"/>
                  </a:lnTo>
                  <a:lnTo>
                    <a:pt x="45" y="87"/>
                  </a:lnTo>
                  <a:lnTo>
                    <a:pt x="43" y="89"/>
                  </a:lnTo>
                  <a:lnTo>
                    <a:pt x="40" y="92"/>
                  </a:lnTo>
                  <a:lnTo>
                    <a:pt x="38" y="94"/>
                  </a:lnTo>
                  <a:lnTo>
                    <a:pt x="35" y="95"/>
                  </a:lnTo>
                  <a:lnTo>
                    <a:pt x="21" y="105"/>
                  </a:lnTo>
                  <a:lnTo>
                    <a:pt x="16" y="107"/>
                  </a:lnTo>
                  <a:lnTo>
                    <a:pt x="10" y="109"/>
                  </a:lnTo>
                  <a:lnTo>
                    <a:pt x="0" y="109"/>
                  </a:lnTo>
                  <a:lnTo>
                    <a:pt x="15" y="100"/>
                  </a:lnTo>
                  <a:close/>
                </a:path>
              </a:pathLst>
            </a:custGeom>
            <a:solidFill>
              <a:srgbClr val="9F491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8276" name="Freeform 2834"/>
            <p:cNvSpPr>
              <a:spLocks/>
            </p:cNvSpPr>
            <p:nvPr/>
          </p:nvSpPr>
          <p:spPr bwMode="auto">
            <a:xfrm>
              <a:off x="657" y="1318"/>
              <a:ext cx="1571" cy="805"/>
            </a:xfrm>
            <a:custGeom>
              <a:avLst/>
              <a:gdLst>
                <a:gd name="T0" fmla="*/ 1553 w 1571"/>
                <a:gd name="T1" fmla="*/ 31 h 805"/>
                <a:gd name="T2" fmla="*/ 1533 w 1571"/>
                <a:gd name="T3" fmla="*/ 93 h 805"/>
                <a:gd name="T4" fmla="*/ 1505 w 1571"/>
                <a:gd name="T5" fmla="*/ 143 h 805"/>
                <a:gd name="T6" fmla="*/ 1463 w 1571"/>
                <a:gd name="T7" fmla="*/ 183 h 805"/>
                <a:gd name="T8" fmla="*/ 1403 w 1571"/>
                <a:gd name="T9" fmla="*/ 256 h 805"/>
                <a:gd name="T10" fmla="*/ 1368 w 1571"/>
                <a:gd name="T11" fmla="*/ 278 h 805"/>
                <a:gd name="T12" fmla="*/ 1312 w 1571"/>
                <a:gd name="T13" fmla="*/ 300 h 805"/>
                <a:gd name="T14" fmla="*/ 1253 w 1571"/>
                <a:gd name="T15" fmla="*/ 346 h 805"/>
                <a:gd name="T16" fmla="*/ 1207 w 1571"/>
                <a:gd name="T17" fmla="*/ 376 h 805"/>
                <a:gd name="T18" fmla="*/ 1158 w 1571"/>
                <a:gd name="T19" fmla="*/ 396 h 805"/>
                <a:gd name="T20" fmla="*/ 1127 w 1571"/>
                <a:gd name="T21" fmla="*/ 420 h 805"/>
                <a:gd name="T22" fmla="*/ 1082 w 1571"/>
                <a:gd name="T23" fmla="*/ 450 h 805"/>
                <a:gd name="T24" fmla="*/ 1027 w 1571"/>
                <a:gd name="T25" fmla="*/ 496 h 805"/>
                <a:gd name="T26" fmla="*/ 953 w 1571"/>
                <a:gd name="T27" fmla="*/ 543 h 805"/>
                <a:gd name="T28" fmla="*/ 907 w 1571"/>
                <a:gd name="T29" fmla="*/ 583 h 805"/>
                <a:gd name="T30" fmla="*/ 840 w 1571"/>
                <a:gd name="T31" fmla="*/ 628 h 805"/>
                <a:gd name="T32" fmla="*/ 725 w 1571"/>
                <a:gd name="T33" fmla="*/ 673 h 805"/>
                <a:gd name="T34" fmla="*/ 680 w 1571"/>
                <a:gd name="T35" fmla="*/ 685 h 805"/>
                <a:gd name="T36" fmla="*/ 630 w 1571"/>
                <a:gd name="T37" fmla="*/ 683 h 805"/>
                <a:gd name="T38" fmla="*/ 560 w 1571"/>
                <a:gd name="T39" fmla="*/ 668 h 805"/>
                <a:gd name="T40" fmla="*/ 442 w 1571"/>
                <a:gd name="T41" fmla="*/ 673 h 805"/>
                <a:gd name="T42" fmla="*/ 334 w 1571"/>
                <a:gd name="T43" fmla="*/ 680 h 805"/>
                <a:gd name="T44" fmla="*/ 274 w 1571"/>
                <a:gd name="T45" fmla="*/ 688 h 805"/>
                <a:gd name="T46" fmla="*/ 230 w 1571"/>
                <a:gd name="T47" fmla="*/ 693 h 805"/>
                <a:gd name="T48" fmla="*/ 197 w 1571"/>
                <a:gd name="T49" fmla="*/ 723 h 805"/>
                <a:gd name="T50" fmla="*/ 150 w 1571"/>
                <a:gd name="T51" fmla="*/ 755 h 805"/>
                <a:gd name="T52" fmla="*/ 84 w 1571"/>
                <a:gd name="T53" fmla="*/ 785 h 805"/>
                <a:gd name="T54" fmla="*/ 15 w 1571"/>
                <a:gd name="T55" fmla="*/ 803 h 805"/>
                <a:gd name="T56" fmla="*/ 45 w 1571"/>
                <a:gd name="T57" fmla="*/ 793 h 805"/>
                <a:gd name="T58" fmla="*/ 97 w 1571"/>
                <a:gd name="T59" fmla="*/ 776 h 805"/>
                <a:gd name="T60" fmla="*/ 169 w 1571"/>
                <a:gd name="T61" fmla="*/ 743 h 805"/>
                <a:gd name="T62" fmla="*/ 184 w 1571"/>
                <a:gd name="T63" fmla="*/ 731 h 805"/>
                <a:gd name="T64" fmla="*/ 215 w 1571"/>
                <a:gd name="T65" fmla="*/ 701 h 805"/>
                <a:gd name="T66" fmla="*/ 250 w 1571"/>
                <a:gd name="T67" fmla="*/ 683 h 805"/>
                <a:gd name="T68" fmla="*/ 307 w 1571"/>
                <a:gd name="T69" fmla="*/ 678 h 805"/>
                <a:gd name="T70" fmla="*/ 362 w 1571"/>
                <a:gd name="T71" fmla="*/ 668 h 805"/>
                <a:gd name="T72" fmla="*/ 470 w 1571"/>
                <a:gd name="T73" fmla="*/ 663 h 805"/>
                <a:gd name="T74" fmla="*/ 572 w 1571"/>
                <a:gd name="T75" fmla="*/ 660 h 805"/>
                <a:gd name="T76" fmla="*/ 645 w 1571"/>
                <a:gd name="T77" fmla="*/ 673 h 805"/>
                <a:gd name="T78" fmla="*/ 693 w 1571"/>
                <a:gd name="T79" fmla="*/ 676 h 805"/>
                <a:gd name="T80" fmla="*/ 773 w 1571"/>
                <a:gd name="T81" fmla="*/ 650 h 805"/>
                <a:gd name="T82" fmla="*/ 870 w 1571"/>
                <a:gd name="T83" fmla="*/ 610 h 805"/>
                <a:gd name="T84" fmla="*/ 918 w 1571"/>
                <a:gd name="T85" fmla="*/ 568 h 805"/>
                <a:gd name="T86" fmla="*/ 1013 w 1571"/>
                <a:gd name="T87" fmla="*/ 506 h 805"/>
                <a:gd name="T88" fmla="*/ 1070 w 1571"/>
                <a:gd name="T89" fmla="*/ 456 h 805"/>
                <a:gd name="T90" fmla="*/ 1108 w 1571"/>
                <a:gd name="T91" fmla="*/ 430 h 805"/>
                <a:gd name="T92" fmla="*/ 1152 w 1571"/>
                <a:gd name="T93" fmla="*/ 401 h 805"/>
                <a:gd name="T94" fmla="*/ 1208 w 1571"/>
                <a:gd name="T95" fmla="*/ 373 h 805"/>
                <a:gd name="T96" fmla="*/ 1278 w 1571"/>
                <a:gd name="T97" fmla="*/ 323 h 805"/>
                <a:gd name="T98" fmla="*/ 1337 w 1571"/>
                <a:gd name="T99" fmla="*/ 286 h 805"/>
                <a:gd name="T100" fmla="*/ 1388 w 1571"/>
                <a:gd name="T101" fmla="*/ 266 h 805"/>
                <a:gd name="T102" fmla="*/ 1425 w 1571"/>
                <a:gd name="T103" fmla="*/ 226 h 805"/>
                <a:gd name="T104" fmla="*/ 1476 w 1571"/>
                <a:gd name="T105" fmla="*/ 165 h 805"/>
                <a:gd name="T106" fmla="*/ 1508 w 1571"/>
                <a:gd name="T107" fmla="*/ 128 h 805"/>
                <a:gd name="T108" fmla="*/ 1528 w 1571"/>
                <a:gd name="T109" fmla="*/ 71 h 805"/>
                <a:gd name="T110" fmla="*/ 1546 w 1571"/>
                <a:gd name="T111" fmla="*/ 25 h 805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571"/>
                <a:gd name="T169" fmla="*/ 0 h 805"/>
                <a:gd name="T170" fmla="*/ 1571 w 1571"/>
                <a:gd name="T171" fmla="*/ 805 h 805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571" h="805">
                  <a:moveTo>
                    <a:pt x="1571" y="0"/>
                  </a:moveTo>
                  <a:lnTo>
                    <a:pt x="1565" y="6"/>
                  </a:lnTo>
                  <a:lnTo>
                    <a:pt x="1561" y="15"/>
                  </a:lnTo>
                  <a:lnTo>
                    <a:pt x="1553" y="31"/>
                  </a:lnTo>
                  <a:lnTo>
                    <a:pt x="1548" y="46"/>
                  </a:lnTo>
                  <a:lnTo>
                    <a:pt x="1543" y="63"/>
                  </a:lnTo>
                  <a:lnTo>
                    <a:pt x="1538" y="78"/>
                  </a:lnTo>
                  <a:lnTo>
                    <a:pt x="1533" y="93"/>
                  </a:lnTo>
                  <a:lnTo>
                    <a:pt x="1526" y="110"/>
                  </a:lnTo>
                  <a:lnTo>
                    <a:pt x="1516" y="126"/>
                  </a:lnTo>
                  <a:lnTo>
                    <a:pt x="1510" y="136"/>
                  </a:lnTo>
                  <a:lnTo>
                    <a:pt x="1505" y="143"/>
                  </a:lnTo>
                  <a:lnTo>
                    <a:pt x="1490" y="156"/>
                  </a:lnTo>
                  <a:lnTo>
                    <a:pt x="1476" y="168"/>
                  </a:lnTo>
                  <a:lnTo>
                    <a:pt x="1470" y="175"/>
                  </a:lnTo>
                  <a:lnTo>
                    <a:pt x="1463" y="183"/>
                  </a:lnTo>
                  <a:lnTo>
                    <a:pt x="1438" y="218"/>
                  </a:lnTo>
                  <a:lnTo>
                    <a:pt x="1426" y="233"/>
                  </a:lnTo>
                  <a:lnTo>
                    <a:pt x="1411" y="250"/>
                  </a:lnTo>
                  <a:lnTo>
                    <a:pt x="1403" y="256"/>
                  </a:lnTo>
                  <a:lnTo>
                    <a:pt x="1396" y="261"/>
                  </a:lnTo>
                  <a:lnTo>
                    <a:pt x="1382" y="271"/>
                  </a:lnTo>
                  <a:lnTo>
                    <a:pt x="1375" y="275"/>
                  </a:lnTo>
                  <a:lnTo>
                    <a:pt x="1368" y="278"/>
                  </a:lnTo>
                  <a:lnTo>
                    <a:pt x="1353" y="283"/>
                  </a:lnTo>
                  <a:lnTo>
                    <a:pt x="1338" y="290"/>
                  </a:lnTo>
                  <a:lnTo>
                    <a:pt x="1322" y="296"/>
                  </a:lnTo>
                  <a:lnTo>
                    <a:pt x="1312" y="300"/>
                  </a:lnTo>
                  <a:lnTo>
                    <a:pt x="1303" y="305"/>
                  </a:lnTo>
                  <a:lnTo>
                    <a:pt x="1287" y="318"/>
                  </a:lnTo>
                  <a:lnTo>
                    <a:pt x="1270" y="331"/>
                  </a:lnTo>
                  <a:lnTo>
                    <a:pt x="1253" y="346"/>
                  </a:lnTo>
                  <a:lnTo>
                    <a:pt x="1233" y="360"/>
                  </a:lnTo>
                  <a:lnTo>
                    <a:pt x="1232" y="361"/>
                  </a:lnTo>
                  <a:lnTo>
                    <a:pt x="1217" y="371"/>
                  </a:lnTo>
                  <a:lnTo>
                    <a:pt x="1207" y="376"/>
                  </a:lnTo>
                  <a:lnTo>
                    <a:pt x="1198" y="381"/>
                  </a:lnTo>
                  <a:lnTo>
                    <a:pt x="1180" y="388"/>
                  </a:lnTo>
                  <a:lnTo>
                    <a:pt x="1170" y="391"/>
                  </a:lnTo>
                  <a:lnTo>
                    <a:pt x="1158" y="396"/>
                  </a:lnTo>
                  <a:lnTo>
                    <a:pt x="1157" y="400"/>
                  </a:lnTo>
                  <a:lnTo>
                    <a:pt x="1148" y="405"/>
                  </a:lnTo>
                  <a:lnTo>
                    <a:pt x="1142" y="410"/>
                  </a:lnTo>
                  <a:lnTo>
                    <a:pt x="1127" y="420"/>
                  </a:lnTo>
                  <a:lnTo>
                    <a:pt x="1117" y="425"/>
                  </a:lnTo>
                  <a:lnTo>
                    <a:pt x="1102" y="435"/>
                  </a:lnTo>
                  <a:lnTo>
                    <a:pt x="1092" y="441"/>
                  </a:lnTo>
                  <a:lnTo>
                    <a:pt x="1082" y="450"/>
                  </a:lnTo>
                  <a:lnTo>
                    <a:pt x="1065" y="465"/>
                  </a:lnTo>
                  <a:lnTo>
                    <a:pt x="1048" y="481"/>
                  </a:lnTo>
                  <a:lnTo>
                    <a:pt x="1038" y="488"/>
                  </a:lnTo>
                  <a:lnTo>
                    <a:pt x="1027" y="496"/>
                  </a:lnTo>
                  <a:lnTo>
                    <a:pt x="1013" y="506"/>
                  </a:lnTo>
                  <a:lnTo>
                    <a:pt x="988" y="521"/>
                  </a:lnTo>
                  <a:lnTo>
                    <a:pt x="967" y="535"/>
                  </a:lnTo>
                  <a:lnTo>
                    <a:pt x="953" y="543"/>
                  </a:lnTo>
                  <a:lnTo>
                    <a:pt x="942" y="553"/>
                  </a:lnTo>
                  <a:lnTo>
                    <a:pt x="930" y="563"/>
                  </a:lnTo>
                  <a:lnTo>
                    <a:pt x="917" y="575"/>
                  </a:lnTo>
                  <a:lnTo>
                    <a:pt x="907" y="583"/>
                  </a:lnTo>
                  <a:lnTo>
                    <a:pt x="897" y="591"/>
                  </a:lnTo>
                  <a:lnTo>
                    <a:pt x="878" y="605"/>
                  </a:lnTo>
                  <a:lnTo>
                    <a:pt x="863" y="615"/>
                  </a:lnTo>
                  <a:lnTo>
                    <a:pt x="840" y="628"/>
                  </a:lnTo>
                  <a:lnTo>
                    <a:pt x="815" y="638"/>
                  </a:lnTo>
                  <a:lnTo>
                    <a:pt x="760" y="660"/>
                  </a:lnTo>
                  <a:lnTo>
                    <a:pt x="735" y="668"/>
                  </a:lnTo>
                  <a:lnTo>
                    <a:pt x="725" y="673"/>
                  </a:lnTo>
                  <a:lnTo>
                    <a:pt x="713" y="676"/>
                  </a:lnTo>
                  <a:lnTo>
                    <a:pt x="703" y="680"/>
                  </a:lnTo>
                  <a:lnTo>
                    <a:pt x="692" y="683"/>
                  </a:lnTo>
                  <a:lnTo>
                    <a:pt x="680" y="685"/>
                  </a:lnTo>
                  <a:lnTo>
                    <a:pt x="667" y="686"/>
                  </a:lnTo>
                  <a:lnTo>
                    <a:pt x="657" y="686"/>
                  </a:lnTo>
                  <a:lnTo>
                    <a:pt x="647" y="685"/>
                  </a:lnTo>
                  <a:lnTo>
                    <a:pt x="630" y="683"/>
                  </a:lnTo>
                  <a:lnTo>
                    <a:pt x="614" y="678"/>
                  </a:lnTo>
                  <a:lnTo>
                    <a:pt x="595" y="673"/>
                  </a:lnTo>
                  <a:lnTo>
                    <a:pt x="577" y="671"/>
                  </a:lnTo>
                  <a:lnTo>
                    <a:pt x="560" y="668"/>
                  </a:lnTo>
                  <a:lnTo>
                    <a:pt x="530" y="668"/>
                  </a:lnTo>
                  <a:lnTo>
                    <a:pt x="500" y="670"/>
                  </a:lnTo>
                  <a:lnTo>
                    <a:pt x="469" y="671"/>
                  </a:lnTo>
                  <a:lnTo>
                    <a:pt x="442" y="673"/>
                  </a:lnTo>
                  <a:lnTo>
                    <a:pt x="397" y="673"/>
                  </a:lnTo>
                  <a:lnTo>
                    <a:pt x="375" y="675"/>
                  </a:lnTo>
                  <a:lnTo>
                    <a:pt x="349" y="676"/>
                  </a:lnTo>
                  <a:lnTo>
                    <a:pt x="334" y="680"/>
                  </a:lnTo>
                  <a:lnTo>
                    <a:pt x="320" y="683"/>
                  </a:lnTo>
                  <a:lnTo>
                    <a:pt x="307" y="685"/>
                  </a:lnTo>
                  <a:lnTo>
                    <a:pt x="292" y="686"/>
                  </a:lnTo>
                  <a:lnTo>
                    <a:pt x="274" y="688"/>
                  </a:lnTo>
                  <a:lnTo>
                    <a:pt x="255" y="690"/>
                  </a:lnTo>
                  <a:lnTo>
                    <a:pt x="247" y="690"/>
                  </a:lnTo>
                  <a:lnTo>
                    <a:pt x="239" y="691"/>
                  </a:lnTo>
                  <a:lnTo>
                    <a:pt x="230" y="693"/>
                  </a:lnTo>
                  <a:lnTo>
                    <a:pt x="222" y="698"/>
                  </a:lnTo>
                  <a:lnTo>
                    <a:pt x="214" y="706"/>
                  </a:lnTo>
                  <a:lnTo>
                    <a:pt x="205" y="715"/>
                  </a:lnTo>
                  <a:lnTo>
                    <a:pt x="197" y="723"/>
                  </a:lnTo>
                  <a:lnTo>
                    <a:pt x="185" y="731"/>
                  </a:lnTo>
                  <a:lnTo>
                    <a:pt x="177" y="738"/>
                  </a:lnTo>
                  <a:lnTo>
                    <a:pt x="162" y="748"/>
                  </a:lnTo>
                  <a:lnTo>
                    <a:pt x="150" y="755"/>
                  </a:lnTo>
                  <a:lnTo>
                    <a:pt x="137" y="760"/>
                  </a:lnTo>
                  <a:lnTo>
                    <a:pt x="125" y="765"/>
                  </a:lnTo>
                  <a:lnTo>
                    <a:pt x="110" y="771"/>
                  </a:lnTo>
                  <a:lnTo>
                    <a:pt x="84" y="785"/>
                  </a:lnTo>
                  <a:lnTo>
                    <a:pt x="57" y="795"/>
                  </a:lnTo>
                  <a:lnTo>
                    <a:pt x="44" y="800"/>
                  </a:lnTo>
                  <a:lnTo>
                    <a:pt x="30" y="801"/>
                  </a:lnTo>
                  <a:lnTo>
                    <a:pt x="15" y="803"/>
                  </a:lnTo>
                  <a:lnTo>
                    <a:pt x="0" y="805"/>
                  </a:lnTo>
                  <a:lnTo>
                    <a:pt x="14" y="796"/>
                  </a:lnTo>
                  <a:lnTo>
                    <a:pt x="30" y="795"/>
                  </a:lnTo>
                  <a:lnTo>
                    <a:pt x="45" y="793"/>
                  </a:lnTo>
                  <a:lnTo>
                    <a:pt x="59" y="790"/>
                  </a:lnTo>
                  <a:lnTo>
                    <a:pt x="72" y="786"/>
                  </a:lnTo>
                  <a:lnTo>
                    <a:pt x="84" y="781"/>
                  </a:lnTo>
                  <a:lnTo>
                    <a:pt x="97" y="776"/>
                  </a:lnTo>
                  <a:lnTo>
                    <a:pt x="125" y="763"/>
                  </a:lnTo>
                  <a:lnTo>
                    <a:pt x="149" y="753"/>
                  </a:lnTo>
                  <a:lnTo>
                    <a:pt x="159" y="748"/>
                  </a:lnTo>
                  <a:lnTo>
                    <a:pt x="169" y="743"/>
                  </a:lnTo>
                  <a:lnTo>
                    <a:pt x="172" y="741"/>
                  </a:lnTo>
                  <a:lnTo>
                    <a:pt x="175" y="738"/>
                  </a:lnTo>
                  <a:lnTo>
                    <a:pt x="177" y="736"/>
                  </a:lnTo>
                  <a:lnTo>
                    <a:pt x="184" y="731"/>
                  </a:lnTo>
                  <a:lnTo>
                    <a:pt x="194" y="721"/>
                  </a:lnTo>
                  <a:lnTo>
                    <a:pt x="204" y="711"/>
                  </a:lnTo>
                  <a:lnTo>
                    <a:pt x="209" y="706"/>
                  </a:lnTo>
                  <a:lnTo>
                    <a:pt x="215" y="701"/>
                  </a:lnTo>
                  <a:lnTo>
                    <a:pt x="229" y="693"/>
                  </a:lnTo>
                  <a:lnTo>
                    <a:pt x="232" y="691"/>
                  </a:lnTo>
                  <a:lnTo>
                    <a:pt x="242" y="686"/>
                  </a:lnTo>
                  <a:lnTo>
                    <a:pt x="250" y="683"/>
                  </a:lnTo>
                  <a:lnTo>
                    <a:pt x="260" y="681"/>
                  </a:lnTo>
                  <a:lnTo>
                    <a:pt x="269" y="680"/>
                  </a:lnTo>
                  <a:lnTo>
                    <a:pt x="287" y="680"/>
                  </a:lnTo>
                  <a:lnTo>
                    <a:pt x="307" y="678"/>
                  </a:lnTo>
                  <a:lnTo>
                    <a:pt x="322" y="676"/>
                  </a:lnTo>
                  <a:lnTo>
                    <a:pt x="335" y="673"/>
                  </a:lnTo>
                  <a:lnTo>
                    <a:pt x="349" y="670"/>
                  </a:lnTo>
                  <a:lnTo>
                    <a:pt x="362" y="668"/>
                  </a:lnTo>
                  <a:lnTo>
                    <a:pt x="379" y="666"/>
                  </a:lnTo>
                  <a:lnTo>
                    <a:pt x="392" y="665"/>
                  </a:lnTo>
                  <a:lnTo>
                    <a:pt x="417" y="663"/>
                  </a:lnTo>
                  <a:lnTo>
                    <a:pt x="470" y="663"/>
                  </a:lnTo>
                  <a:lnTo>
                    <a:pt x="505" y="661"/>
                  </a:lnTo>
                  <a:lnTo>
                    <a:pt x="539" y="658"/>
                  </a:lnTo>
                  <a:lnTo>
                    <a:pt x="555" y="658"/>
                  </a:lnTo>
                  <a:lnTo>
                    <a:pt x="572" y="660"/>
                  </a:lnTo>
                  <a:lnTo>
                    <a:pt x="590" y="661"/>
                  </a:lnTo>
                  <a:lnTo>
                    <a:pt x="610" y="665"/>
                  </a:lnTo>
                  <a:lnTo>
                    <a:pt x="629" y="670"/>
                  </a:lnTo>
                  <a:lnTo>
                    <a:pt x="645" y="673"/>
                  </a:lnTo>
                  <a:lnTo>
                    <a:pt x="662" y="676"/>
                  </a:lnTo>
                  <a:lnTo>
                    <a:pt x="670" y="676"/>
                  </a:lnTo>
                  <a:lnTo>
                    <a:pt x="680" y="676"/>
                  </a:lnTo>
                  <a:lnTo>
                    <a:pt x="693" y="676"/>
                  </a:lnTo>
                  <a:lnTo>
                    <a:pt x="707" y="673"/>
                  </a:lnTo>
                  <a:lnTo>
                    <a:pt x="728" y="668"/>
                  </a:lnTo>
                  <a:lnTo>
                    <a:pt x="750" y="660"/>
                  </a:lnTo>
                  <a:lnTo>
                    <a:pt x="773" y="650"/>
                  </a:lnTo>
                  <a:lnTo>
                    <a:pt x="827" y="631"/>
                  </a:lnTo>
                  <a:lnTo>
                    <a:pt x="848" y="621"/>
                  </a:lnTo>
                  <a:lnTo>
                    <a:pt x="860" y="615"/>
                  </a:lnTo>
                  <a:lnTo>
                    <a:pt x="870" y="610"/>
                  </a:lnTo>
                  <a:lnTo>
                    <a:pt x="887" y="598"/>
                  </a:lnTo>
                  <a:lnTo>
                    <a:pt x="895" y="591"/>
                  </a:lnTo>
                  <a:lnTo>
                    <a:pt x="902" y="583"/>
                  </a:lnTo>
                  <a:lnTo>
                    <a:pt x="918" y="568"/>
                  </a:lnTo>
                  <a:lnTo>
                    <a:pt x="935" y="556"/>
                  </a:lnTo>
                  <a:lnTo>
                    <a:pt x="950" y="545"/>
                  </a:lnTo>
                  <a:lnTo>
                    <a:pt x="967" y="535"/>
                  </a:lnTo>
                  <a:lnTo>
                    <a:pt x="1013" y="506"/>
                  </a:lnTo>
                  <a:lnTo>
                    <a:pt x="1025" y="498"/>
                  </a:lnTo>
                  <a:lnTo>
                    <a:pt x="1035" y="490"/>
                  </a:lnTo>
                  <a:lnTo>
                    <a:pt x="1052" y="473"/>
                  </a:lnTo>
                  <a:lnTo>
                    <a:pt x="1070" y="456"/>
                  </a:lnTo>
                  <a:lnTo>
                    <a:pt x="1080" y="448"/>
                  </a:lnTo>
                  <a:lnTo>
                    <a:pt x="1090" y="440"/>
                  </a:lnTo>
                  <a:lnTo>
                    <a:pt x="1093" y="440"/>
                  </a:lnTo>
                  <a:lnTo>
                    <a:pt x="1108" y="430"/>
                  </a:lnTo>
                  <a:lnTo>
                    <a:pt x="1132" y="416"/>
                  </a:lnTo>
                  <a:lnTo>
                    <a:pt x="1133" y="415"/>
                  </a:lnTo>
                  <a:lnTo>
                    <a:pt x="1142" y="408"/>
                  </a:lnTo>
                  <a:lnTo>
                    <a:pt x="1152" y="401"/>
                  </a:lnTo>
                  <a:lnTo>
                    <a:pt x="1165" y="393"/>
                  </a:lnTo>
                  <a:lnTo>
                    <a:pt x="1180" y="385"/>
                  </a:lnTo>
                  <a:lnTo>
                    <a:pt x="1193" y="380"/>
                  </a:lnTo>
                  <a:lnTo>
                    <a:pt x="1208" y="373"/>
                  </a:lnTo>
                  <a:lnTo>
                    <a:pt x="1223" y="366"/>
                  </a:lnTo>
                  <a:lnTo>
                    <a:pt x="1243" y="351"/>
                  </a:lnTo>
                  <a:lnTo>
                    <a:pt x="1262" y="336"/>
                  </a:lnTo>
                  <a:lnTo>
                    <a:pt x="1278" y="323"/>
                  </a:lnTo>
                  <a:lnTo>
                    <a:pt x="1297" y="310"/>
                  </a:lnTo>
                  <a:lnTo>
                    <a:pt x="1310" y="300"/>
                  </a:lnTo>
                  <a:lnTo>
                    <a:pt x="1323" y="293"/>
                  </a:lnTo>
                  <a:lnTo>
                    <a:pt x="1337" y="286"/>
                  </a:lnTo>
                  <a:lnTo>
                    <a:pt x="1352" y="281"/>
                  </a:lnTo>
                  <a:lnTo>
                    <a:pt x="1365" y="276"/>
                  </a:lnTo>
                  <a:lnTo>
                    <a:pt x="1377" y="271"/>
                  </a:lnTo>
                  <a:lnTo>
                    <a:pt x="1388" y="266"/>
                  </a:lnTo>
                  <a:lnTo>
                    <a:pt x="1398" y="258"/>
                  </a:lnTo>
                  <a:lnTo>
                    <a:pt x="1413" y="243"/>
                  </a:lnTo>
                  <a:lnTo>
                    <a:pt x="1418" y="235"/>
                  </a:lnTo>
                  <a:lnTo>
                    <a:pt x="1425" y="226"/>
                  </a:lnTo>
                  <a:lnTo>
                    <a:pt x="1448" y="193"/>
                  </a:lnTo>
                  <a:lnTo>
                    <a:pt x="1455" y="185"/>
                  </a:lnTo>
                  <a:lnTo>
                    <a:pt x="1463" y="176"/>
                  </a:lnTo>
                  <a:lnTo>
                    <a:pt x="1476" y="165"/>
                  </a:lnTo>
                  <a:lnTo>
                    <a:pt x="1490" y="153"/>
                  </a:lnTo>
                  <a:lnTo>
                    <a:pt x="1496" y="145"/>
                  </a:lnTo>
                  <a:lnTo>
                    <a:pt x="1503" y="136"/>
                  </a:lnTo>
                  <a:lnTo>
                    <a:pt x="1508" y="128"/>
                  </a:lnTo>
                  <a:lnTo>
                    <a:pt x="1511" y="120"/>
                  </a:lnTo>
                  <a:lnTo>
                    <a:pt x="1515" y="111"/>
                  </a:lnTo>
                  <a:lnTo>
                    <a:pt x="1518" y="103"/>
                  </a:lnTo>
                  <a:lnTo>
                    <a:pt x="1528" y="71"/>
                  </a:lnTo>
                  <a:lnTo>
                    <a:pt x="1533" y="56"/>
                  </a:lnTo>
                  <a:lnTo>
                    <a:pt x="1536" y="48"/>
                  </a:lnTo>
                  <a:lnTo>
                    <a:pt x="1538" y="40"/>
                  </a:lnTo>
                  <a:lnTo>
                    <a:pt x="1546" y="25"/>
                  </a:lnTo>
                  <a:lnTo>
                    <a:pt x="1551" y="16"/>
                  </a:lnTo>
                  <a:lnTo>
                    <a:pt x="1556" y="8"/>
                  </a:lnTo>
                  <a:lnTo>
                    <a:pt x="1571" y="0"/>
                  </a:lnTo>
                  <a:close/>
                </a:path>
              </a:pathLst>
            </a:custGeom>
            <a:solidFill>
              <a:srgbClr val="9F491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8277" name="Freeform 2835"/>
            <p:cNvSpPr>
              <a:spLocks/>
            </p:cNvSpPr>
            <p:nvPr/>
          </p:nvSpPr>
          <p:spPr bwMode="auto">
            <a:xfrm>
              <a:off x="359" y="2118"/>
              <a:ext cx="303" cy="404"/>
            </a:xfrm>
            <a:custGeom>
              <a:avLst/>
              <a:gdLst>
                <a:gd name="T0" fmla="*/ 270 w 303"/>
                <a:gd name="T1" fmla="*/ 28 h 404"/>
                <a:gd name="T2" fmla="*/ 238 w 303"/>
                <a:gd name="T3" fmla="*/ 49 h 404"/>
                <a:gd name="T4" fmla="*/ 213 w 303"/>
                <a:gd name="T5" fmla="*/ 66 h 404"/>
                <a:gd name="T6" fmla="*/ 200 w 303"/>
                <a:gd name="T7" fmla="*/ 73 h 404"/>
                <a:gd name="T8" fmla="*/ 185 w 303"/>
                <a:gd name="T9" fmla="*/ 79 h 404"/>
                <a:gd name="T10" fmla="*/ 175 w 303"/>
                <a:gd name="T11" fmla="*/ 98 h 404"/>
                <a:gd name="T12" fmla="*/ 167 w 303"/>
                <a:gd name="T13" fmla="*/ 123 h 404"/>
                <a:gd name="T14" fmla="*/ 160 w 303"/>
                <a:gd name="T15" fmla="*/ 163 h 404"/>
                <a:gd name="T16" fmla="*/ 150 w 303"/>
                <a:gd name="T17" fmla="*/ 191 h 404"/>
                <a:gd name="T18" fmla="*/ 139 w 303"/>
                <a:gd name="T19" fmla="*/ 223 h 404"/>
                <a:gd name="T20" fmla="*/ 122 w 303"/>
                <a:gd name="T21" fmla="*/ 264 h 404"/>
                <a:gd name="T22" fmla="*/ 112 w 303"/>
                <a:gd name="T23" fmla="*/ 286 h 404"/>
                <a:gd name="T24" fmla="*/ 97 w 303"/>
                <a:gd name="T25" fmla="*/ 306 h 404"/>
                <a:gd name="T26" fmla="*/ 85 w 303"/>
                <a:gd name="T27" fmla="*/ 319 h 404"/>
                <a:gd name="T28" fmla="*/ 72 w 303"/>
                <a:gd name="T29" fmla="*/ 331 h 404"/>
                <a:gd name="T30" fmla="*/ 57 w 303"/>
                <a:gd name="T31" fmla="*/ 343 h 404"/>
                <a:gd name="T32" fmla="*/ 40 w 303"/>
                <a:gd name="T33" fmla="*/ 348 h 404"/>
                <a:gd name="T34" fmla="*/ 32 w 303"/>
                <a:gd name="T35" fmla="*/ 359 h 404"/>
                <a:gd name="T36" fmla="*/ 22 w 303"/>
                <a:gd name="T37" fmla="*/ 383 h 404"/>
                <a:gd name="T38" fmla="*/ 0 w 303"/>
                <a:gd name="T39" fmla="*/ 404 h 404"/>
                <a:gd name="T40" fmla="*/ 12 w 303"/>
                <a:gd name="T41" fmla="*/ 381 h 404"/>
                <a:gd name="T42" fmla="*/ 25 w 303"/>
                <a:gd name="T43" fmla="*/ 358 h 404"/>
                <a:gd name="T44" fmla="*/ 45 w 303"/>
                <a:gd name="T45" fmla="*/ 343 h 404"/>
                <a:gd name="T46" fmla="*/ 55 w 303"/>
                <a:gd name="T47" fmla="*/ 339 h 404"/>
                <a:gd name="T48" fmla="*/ 74 w 303"/>
                <a:gd name="T49" fmla="*/ 326 h 404"/>
                <a:gd name="T50" fmla="*/ 94 w 303"/>
                <a:gd name="T51" fmla="*/ 301 h 404"/>
                <a:gd name="T52" fmla="*/ 109 w 303"/>
                <a:gd name="T53" fmla="*/ 274 h 404"/>
                <a:gd name="T54" fmla="*/ 124 w 303"/>
                <a:gd name="T55" fmla="*/ 233 h 404"/>
                <a:gd name="T56" fmla="*/ 137 w 303"/>
                <a:gd name="T57" fmla="*/ 201 h 404"/>
                <a:gd name="T58" fmla="*/ 145 w 303"/>
                <a:gd name="T59" fmla="*/ 173 h 404"/>
                <a:gd name="T60" fmla="*/ 154 w 303"/>
                <a:gd name="T61" fmla="*/ 133 h 404"/>
                <a:gd name="T62" fmla="*/ 162 w 303"/>
                <a:gd name="T63" fmla="*/ 106 h 404"/>
                <a:gd name="T64" fmla="*/ 172 w 303"/>
                <a:gd name="T65" fmla="*/ 89 h 404"/>
                <a:gd name="T66" fmla="*/ 180 w 303"/>
                <a:gd name="T67" fmla="*/ 81 h 404"/>
                <a:gd name="T68" fmla="*/ 202 w 303"/>
                <a:gd name="T69" fmla="*/ 68 h 404"/>
                <a:gd name="T70" fmla="*/ 218 w 303"/>
                <a:gd name="T71" fmla="*/ 61 h 404"/>
                <a:gd name="T72" fmla="*/ 227 w 303"/>
                <a:gd name="T73" fmla="*/ 58 h 404"/>
                <a:gd name="T74" fmla="*/ 245 w 303"/>
                <a:gd name="T75" fmla="*/ 44 h 404"/>
                <a:gd name="T76" fmla="*/ 288 w 303"/>
                <a:gd name="T77" fmla="*/ 10 h 404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303"/>
                <a:gd name="T118" fmla="*/ 0 h 404"/>
                <a:gd name="T119" fmla="*/ 303 w 303"/>
                <a:gd name="T120" fmla="*/ 404 h 404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303" h="404">
                  <a:moveTo>
                    <a:pt x="303" y="0"/>
                  </a:moveTo>
                  <a:lnTo>
                    <a:pt x="270" y="28"/>
                  </a:lnTo>
                  <a:lnTo>
                    <a:pt x="255" y="39"/>
                  </a:lnTo>
                  <a:lnTo>
                    <a:pt x="238" y="49"/>
                  </a:lnTo>
                  <a:lnTo>
                    <a:pt x="223" y="59"/>
                  </a:lnTo>
                  <a:lnTo>
                    <a:pt x="213" y="66"/>
                  </a:lnTo>
                  <a:lnTo>
                    <a:pt x="207" y="69"/>
                  </a:lnTo>
                  <a:lnTo>
                    <a:pt x="200" y="73"/>
                  </a:lnTo>
                  <a:lnTo>
                    <a:pt x="189" y="76"/>
                  </a:lnTo>
                  <a:lnTo>
                    <a:pt x="185" y="79"/>
                  </a:lnTo>
                  <a:lnTo>
                    <a:pt x="184" y="83"/>
                  </a:lnTo>
                  <a:lnTo>
                    <a:pt x="175" y="98"/>
                  </a:lnTo>
                  <a:lnTo>
                    <a:pt x="170" y="111"/>
                  </a:lnTo>
                  <a:lnTo>
                    <a:pt x="167" y="123"/>
                  </a:lnTo>
                  <a:lnTo>
                    <a:pt x="165" y="136"/>
                  </a:lnTo>
                  <a:lnTo>
                    <a:pt x="160" y="163"/>
                  </a:lnTo>
                  <a:lnTo>
                    <a:pt x="157" y="178"/>
                  </a:lnTo>
                  <a:lnTo>
                    <a:pt x="150" y="191"/>
                  </a:lnTo>
                  <a:lnTo>
                    <a:pt x="144" y="208"/>
                  </a:lnTo>
                  <a:lnTo>
                    <a:pt x="139" y="223"/>
                  </a:lnTo>
                  <a:lnTo>
                    <a:pt x="129" y="251"/>
                  </a:lnTo>
                  <a:lnTo>
                    <a:pt x="122" y="264"/>
                  </a:lnTo>
                  <a:lnTo>
                    <a:pt x="115" y="279"/>
                  </a:lnTo>
                  <a:lnTo>
                    <a:pt x="112" y="286"/>
                  </a:lnTo>
                  <a:lnTo>
                    <a:pt x="109" y="293"/>
                  </a:lnTo>
                  <a:lnTo>
                    <a:pt x="97" y="306"/>
                  </a:lnTo>
                  <a:lnTo>
                    <a:pt x="92" y="314"/>
                  </a:lnTo>
                  <a:lnTo>
                    <a:pt x="85" y="319"/>
                  </a:lnTo>
                  <a:lnTo>
                    <a:pt x="80" y="326"/>
                  </a:lnTo>
                  <a:lnTo>
                    <a:pt x="72" y="331"/>
                  </a:lnTo>
                  <a:lnTo>
                    <a:pt x="70" y="333"/>
                  </a:lnTo>
                  <a:lnTo>
                    <a:pt x="57" y="343"/>
                  </a:lnTo>
                  <a:lnTo>
                    <a:pt x="49" y="346"/>
                  </a:lnTo>
                  <a:lnTo>
                    <a:pt x="40" y="348"/>
                  </a:lnTo>
                  <a:lnTo>
                    <a:pt x="39" y="348"/>
                  </a:lnTo>
                  <a:lnTo>
                    <a:pt x="32" y="359"/>
                  </a:lnTo>
                  <a:lnTo>
                    <a:pt x="27" y="371"/>
                  </a:lnTo>
                  <a:lnTo>
                    <a:pt x="22" y="383"/>
                  </a:lnTo>
                  <a:lnTo>
                    <a:pt x="15" y="396"/>
                  </a:lnTo>
                  <a:lnTo>
                    <a:pt x="0" y="404"/>
                  </a:lnTo>
                  <a:lnTo>
                    <a:pt x="7" y="393"/>
                  </a:lnTo>
                  <a:lnTo>
                    <a:pt x="12" y="381"/>
                  </a:lnTo>
                  <a:lnTo>
                    <a:pt x="17" y="369"/>
                  </a:lnTo>
                  <a:lnTo>
                    <a:pt x="25" y="358"/>
                  </a:lnTo>
                  <a:lnTo>
                    <a:pt x="30" y="353"/>
                  </a:lnTo>
                  <a:lnTo>
                    <a:pt x="45" y="343"/>
                  </a:lnTo>
                  <a:lnTo>
                    <a:pt x="50" y="341"/>
                  </a:lnTo>
                  <a:lnTo>
                    <a:pt x="55" y="339"/>
                  </a:lnTo>
                  <a:lnTo>
                    <a:pt x="64" y="336"/>
                  </a:lnTo>
                  <a:lnTo>
                    <a:pt x="74" y="326"/>
                  </a:lnTo>
                  <a:lnTo>
                    <a:pt x="84" y="316"/>
                  </a:lnTo>
                  <a:lnTo>
                    <a:pt x="94" y="301"/>
                  </a:lnTo>
                  <a:lnTo>
                    <a:pt x="102" y="288"/>
                  </a:lnTo>
                  <a:lnTo>
                    <a:pt x="109" y="274"/>
                  </a:lnTo>
                  <a:lnTo>
                    <a:pt x="114" y="261"/>
                  </a:lnTo>
                  <a:lnTo>
                    <a:pt x="124" y="233"/>
                  </a:lnTo>
                  <a:lnTo>
                    <a:pt x="130" y="218"/>
                  </a:lnTo>
                  <a:lnTo>
                    <a:pt x="137" y="201"/>
                  </a:lnTo>
                  <a:lnTo>
                    <a:pt x="142" y="186"/>
                  </a:lnTo>
                  <a:lnTo>
                    <a:pt x="145" y="173"/>
                  </a:lnTo>
                  <a:lnTo>
                    <a:pt x="150" y="146"/>
                  </a:lnTo>
                  <a:lnTo>
                    <a:pt x="154" y="133"/>
                  </a:lnTo>
                  <a:lnTo>
                    <a:pt x="157" y="119"/>
                  </a:lnTo>
                  <a:lnTo>
                    <a:pt x="162" y="106"/>
                  </a:lnTo>
                  <a:lnTo>
                    <a:pt x="169" y="93"/>
                  </a:lnTo>
                  <a:lnTo>
                    <a:pt x="172" y="89"/>
                  </a:lnTo>
                  <a:lnTo>
                    <a:pt x="174" y="86"/>
                  </a:lnTo>
                  <a:lnTo>
                    <a:pt x="180" y="81"/>
                  </a:lnTo>
                  <a:lnTo>
                    <a:pt x="195" y="73"/>
                  </a:lnTo>
                  <a:lnTo>
                    <a:pt x="202" y="68"/>
                  </a:lnTo>
                  <a:lnTo>
                    <a:pt x="210" y="64"/>
                  </a:lnTo>
                  <a:lnTo>
                    <a:pt x="218" y="61"/>
                  </a:lnTo>
                  <a:lnTo>
                    <a:pt x="223" y="59"/>
                  </a:lnTo>
                  <a:lnTo>
                    <a:pt x="227" y="58"/>
                  </a:lnTo>
                  <a:lnTo>
                    <a:pt x="230" y="54"/>
                  </a:lnTo>
                  <a:lnTo>
                    <a:pt x="245" y="44"/>
                  </a:lnTo>
                  <a:lnTo>
                    <a:pt x="258" y="35"/>
                  </a:lnTo>
                  <a:lnTo>
                    <a:pt x="288" y="10"/>
                  </a:lnTo>
                  <a:lnTo>
                    <a:pt x="303" y="0"/>
                  </a:lnTo>
                  <a:close/>
                </a:path>
              </a:pathLst>
            </a:custGeom>
            <a:solidFill>
              <a:srgbClr val="9F491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8278" name="Freeform 2836"/>
            <p:cNvSpPr>
              <a:spLocks/>
            </p:cNvSpPr>
            <p:nvPr/>
          </p:nvSpPr>
          <p:spPr bwMode="auto">
            <a:xfrm>
              <a:off x="416" y="2229"/>
              <a:ext cx="653" cy="275"/>
            </a:xfrm>
            <a:custGeom>
              <a:avLst/>
              <a:gdLst>
                <a:gd name="T0" fmla="*/ 0 w 653"/>
                <a:gd name="T1" fmla="*/ 275 h 275"/>
                <a:gd name="T2" fmla="*/ 3 w 653"/>
                <a:gd name="T3" fmla="*/ 262 h 275"/>
                <a:gd name="T4" fmla="*/ 10 w 653"/>
                <a:gd name="T5" fmla="*/ 250 h 275"/>
                <a:gd name="T6" fmla="*/ 18 w 653"/>
                <a:gd name="T7" fmla="*/ 242 h 275"/>
                <a:gd name="T8" fmla="*/ 43 w 653"/>
                <a:gd name="T9" fmla="*/ 225 h 275"/>
                <a:gd name="T10" fmla="*/ 82 w 653"/>
                <a:gd name="T11" fmla="*/ 205 h 275"/>
                <a:gd name="T12" fmla="*/ 100 w 653"/>
                <a:gd name="T13" fmla="*/ 187 h 275"/>
                <a:gd name="T14" fmla="*/ 112 w 653"/>
                <a:gd name="T15" fmla="*/ 165 h 275"/>
                <a:gd name="T16" fmla="*/ 127 w 653"/>
                <a:gd name="T17" fmla="*/ 130 h 275"/>
                <a:gd name="T18" fmla="*/ 140 w 653"/>
                <a:gd name="T19" fmla="*/ 107 h 275"/>
                <a:gd name="T20" fmla="*/ 160 w 653"/>
                <a:gd name="T21" fmla="*/ 82 h 275"/>
                <a:gd name="T22" fmla="*/ 175 w 653"/>
                <a:gd name="T23" fmla="*/ 68 h 275"/>
                <a:gd name="T24" fmla="*/ 190 w 653"/>
                <a:gd name="T25" fmla="*/ 57 h 275"/>
                <a:gd name="T26" fmla="*/ 221 w 653"/>
                <a:gd name="T27" fmla="*/ 38 h 275"/>
                <a:gd name="T28" fmla="*/ 248 w 653"/>
                <a:gd name="T29" fmla="*/ 27 h 275"/>
                <a:gd name="T30" fmla="*/ 280 w 653"/>
                <a:gd name="T31" fmla="*/ 18 h 275"/>
                <a:gd name="T32" fmla="*/ 305 w 653"/>
                <a:gd name="T33" fmla="*/ 12 h 275"/>
                <a:gd name="T34" fmla="*/ 330 w 653"/>
                <a:gd name="T35" fmla="*/ 7 h 275"/>
                <a:gd name="T36" fmla="*/ 453 w 653"/>
                <a:gd name="T37" fmla="*/ 3 h 275"/>
                <a:gd name="T38" fmla="*/ 465 w 653"/>
                <a:gd name="T39" fmla="*/ 5 h 275"/>
                <a:gd name="T40" fmla="*/ 476 w 653"/>
                <a:gd name="T41" fmla="*/ 5 h 275"/>
                <a:gd name="T42" fmla="*/ 565 w 653"/>
                <a:gd name="T43" fmla="*/ 3 h 275"/>
                <a:gd name="T44" fmla="*/ 640 w 653"/>
                <a:gd name="T45" fmla="*/ 8 h 275"/>
                <a:gd name="T46" fmla="*/ 461 w 653"/>
                <a:gd name="T47" fmla="*/ 15 h 275"/>
                <a:gd name="T48" fmla="*/ 450 w 653"/>
                <a:gd name="T49" fmla="*/ 13 h 275"/>
                <a:gd name="T50" fmla="*/ 438 w 653"/>
                <a:gd name="T51" fmla="*/ 12 h 275"/>
                <a:gd name="T52" fmla="*/ 316 w 653"/>
                <a:gd name="T53" fmla="*/ 15 h 275"/>
                <a:gd name="T54" fmla="*/ 291 w 653"/>
                <a:gd name="T55" fmla="*/ 20 h 275"/>
                <a:gd name="T56" fmla="*/ 265 w 653"/>
                <a:gd name="T57" fmla="*/ 27 h 275"/>
                <a:gd name="T58" fmla="*/ 228 w 653"/>
                <a:gd name="T59" fmla="*/ 37 h 275"/>
                <a:gd name="T60" fmla="*/ 198 w 653"/>
                <a:gd name="T61" fmla="*/ 52 h 275"/>
                <a:gd name="T62" fmla="*/ 183 w 653"/>
                <a:gd name="T63" fmla="*/ 63 h 275"/>
                <a:gd name="T64" fmla="*/ 165 w 653"/>
                <a:gd name="T65" fmla="*/ 83 h 275"/>
                <a:gd name="T66" fmla="*/ 153 w 653"/>
                <a:gd name="T67" fmla="*/ 100 h 275"/>
                <a:gd name="T68" fmla="*/ 140 w 653"/>
                <a:gd name="T69" fmla="*/ 122 h 275"/>
                <a:gd name="T70" fmla="*/ 125 w 653"/>
                <a:gd name="T71" fmla="*/ 158 h 275"/>
                <a:gd name="T72" fmla="*/ 115 w 653"/>
                <a:gd name="T73" fmla="*/ 175 h 275"/>
                <a:gd name="T74" fmla="*/ 103 w 653"/>
                <a:gd name="T75" fmla="*/ 190 h 275"/>
                <a:gd name="T76" fmla="*/ 92 w 653"/>
                <a:gd name="T77" fmla="*/ 198 h 275"/>
                <a:gd name="T78" fmla="*/ 55 w 653"/>
                <a:gd name="T79" fmla="*/ 220 h 275"/>
                <a:gd name="T80" fmla="*/ 28 w 653"/>
                <a:gd name="T81" fmla="*/ 237 h 275"/>
                <a:gd name="T82" fmla="*/ 20 w 653"/>
                <a:gd name="T83" fmla="*/ 248 h 275"/>
                <a:gd name="T84" fmla="*/ 13 w 653"/>
                <a:gd name="T85" fmla="*/ 265 h 275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653"/>
                <a:gd name="T130" fmla="*/ 0 h 275"/>
                <a:gd name="T131" fmla="*/ 653 w 653"/>
                <a:gd name="T132" fmla="*/ 275 h 275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653" h="275">
                  <a:moveTo>
                    <a:pt x="13" y="265"/>
                  </a:moveTo>
                  <a:lnTo>
                    <a:pt x="0" y="275"/>
                  </a:lnTo>
                  <a:lnTo>
                    <a:pt x="2" y="268"/>
                  </a:lnTo>
                  <a:lnTo>
                    <a:pt x="3" y="262"/>
                  </a:lnTo>
                  <a:lnTo>
                    <a:pt x="7" y="255"/>
                  </a:lnTo>
                  <a:lnTo>
                    <a:pt x="10" y="250"/>
                  </a:lnTo>
                  <a:lnTo>
                    <a:pt x="15" y="247"/>
                  </a:lnTo>
                  <a:lnTo>
                    <a:pt x="18" y="242"/>
                  </a:lnTo>
                  <a:lnTo>
                    <a:pt x="28" y="235"/>
                  </a:lnTo>
                  <a:lnTo>
                    <a:pt x="43" y="225"/>
                  </a:lnTo>
                  <a:lnTo>
                    <a:pt x="62" y="215"/>
                  </a:lnTo>
                  <a:lnTo>
                    <a:pt x="82" y="205"/>
                  </a:lnTo>
                  <a:lnTo>
                    <a:pt x="92" y="195"/>
                  </a:lnTo>
                  <a:lnTo>
                    <a:pt x="100" y="187"/>
                  </a:lnTo>
                  <a:lnTo>
                    <a:pt x="107" y="175"/>
                  </a:lnTo>
                  <a:lnTo>
                    <a:pt x="112" y="165"/>
                  </a:lnTo>
                  <a:lnTo>
                    <a:pt x="120" y="142"/>
                  </a:lnTo>
                  <a:lnTo>
                    <a:pt x="127" y="130"/>
                  </a:lnTo>
                  <a:lnTo>
                    <a:pt x="133" y="117"/>
                  </a:lnTo>
                  <a:lnTo>
                    <a:pt x="140" y="107"/>
                  </a:lnTo>
                  <a:lnTo>
                    <a:pt x="146" y="98"/>
                  </a:lnTo>
                  <a:lnTo>
                    <a:pt x="160" y="82"/>
                  </a:lnTo>
                  <a:lnTo>
                    <a:pt x="166" y="75"/>
                  </a:lnTo>
                  <a:lnTo>
                    <a:pt x="175" y="68"/>
                  </a:lnTo>
                  <a:lnTo>
                    <a:pt x="181" y="62"/>
                  </a:lnTo>
                  <a:lnTo>
                    <a:pt x="190" y="57"/>
                  </a:lnTo>
                  <a:lnTo>
                    <a:pt x="205" y="47"/>
                  </a:lnTo>
                  <a:lnTo>
                    <a:pt x="221" y="38"/>
                  </a:lnTo>
                  <a:lnTo>
                    <a:pt x="240" y="30"/>
                  </a:lnTo>
                  <a:lnTo>
                    <a:pt x="248" y="27"/>
                  </a:lnTo>
                  <a:lnTo>
                    <a:pt x="258" y="23"/>
                  </a:lnTo>
                  <a:lnTo>
                    <a:pt x="280" y="18"/>
                  </a:lnTo>
                  <a:lnTo>
                    <a:pt x="293" y="15"/>
                  </a:lnTo>
                  <a:lnTo>
                    <a:pt x="305" y="12"/>
                  </a:lnTo>
                  <a:lnTo>
                    <a:pt x="316" y="8"/>
                  </a:lnTo>
                  <a:lnTo>
                    <a:pt x="330" y="7"/>
                  </a:lnTo>
                  <a:lnTo>
                    <a:pt x="391" y="5"/>
                  </a:lnTo>
                  <a:lnTo>
                    <a:pt x="453" y="3"/>
                  </a:lnTo>
                  <a:lnTo>
                    <a:pt x="460" y="3"/>
                  </a:lnTo>
                  <a:lnTo>
                    <a:pt x="465" y="5"/>
                  </a:lnTo>
                  <a:lnTo>
                    <a:pt x="470" y="5"/>
                  </a:lnTo>
                  <a:lnTo>
                    <a:pt x="476" y="5"/>
                  </a:lnTo>
                  <a:lnTo>
                    <a:pt x="523" y="3"/>
                  </a:lnTo>
                  <a:lnTo>
                    <a:pt x="565" y="3"/>
                  </a:lnTo>
                  <a:lnTo>
                    <a:pt x="653" y="0"/>
                  </a:lnTo>
                  <a:lnTo>
                    <a:pt x="640" y="8"/>
                  </a:lnTo>
                  <a:lnTo>
                    <a:pt x="551" y="12"/>
                  </a:lnTo>
                  <a:lnTo>
                    <a:pt x="461" y="15"/>
                  </a:lnTo>
                  <a:lnTo>
                    <a:pt x="456" y="15"/>
                  </a:lnTo>
                  <a:lnTo>
                    <a:pt x="450" y="13"/>
                  </a:lnTo>
                  <a:lnTo>
                    <a:pt x="445" y="12"/>
                  </a:lnTo>
                  <a:lnTo>
                    <a:pt x="438" y="12"/>
                  </a:lnTo>
                  <a:lnTo>
                    <a:pt x="378" y="13"/>
                  </a:lnTo>
                  <a:lnTo>
                    <a:pt x="316" y="15"/>
                  </a:lnTo>
                  <a:lnTo>
                    <a:pt x="303" y="17"/>
                  </a:lnTo>
                  <a:lnTo>
                    <a:pt x="291" y="20"/>
                  </a:lnTo>
                  <a:lnTo>
                    <a:pt x="278" y="23"/>
                  </a:lnTo>
                  <a:lnTo>
                    <a:pt x="265" y="27"/>
                  </a:lnTo>
                  <a:lnTo>
                    <a:pt x="246" y="32"/>
                  </a:lnTo>
                  <a:lnTo>
                    <a:pt x="228" y="37"/>
                  </a:lnTo>
                  <a:lnTo>
                    <a:pt x="213" y="43"/>
                  </a:lnTo>
                  <a:lnTo>
                    <a:pt x="198" y="52"/>
                  </a:lnTo>
                  <a:lnTo>
                    <a:pt x="190" y="57"/>
                  </a:lnTo>
                  <a:lnTo>
                    <a:pt x="183" y="63"/>
                  </a:lnTo>
                  <a:lnTo>
                    <a:pt x="171" y="75"/>
                  </a:lnTo>
                  <a:lnTo>
                    <a:pt x="165" y="83"/>
                  </a:lnTo>
                  <a:lnTo>
                    <a:pt x="158" y="90"/>
                  </a:lnTo>
                  <a:lnTo>
                    <a:pt x="153" y="100"/>
                  </a:lnTo>
                  <a:lnTo>
                    <a:pt x="146" y="108"/>
                  </a:lnTo>
                  <a:lnTo>
                    <a:pt x="140" y="122"/>
                  </a:lnTo>
                  <a:lnTo>
                    <a:pt x="135" y="133"/>
                  </a:lnTo>
                  <a:lnTo>
                    <a:pt x="125" y="158"/>
                  </a:lnTo>
                  <a:lnTo>
                    <a:pt x="118" y="170"/>
                  </a:lnTo>
                  <a:lnTo>
                    <a:pt x="115" y="175"/>
                  </a:lnTo>
                  <a:lnTo>
                    <a:pt x="112" y="180"/>
                  </a:lnTo>
                  <a:lnTo>
                    <a:pt x="103" y="190"/>
                  </a:lnTo>
                  <a:lnTo>
                    <a:pt x="98" y="195"/>
                  </a:lnTo>
                  <a:lnTo>
                    <a:pt x="92" y="198"/>
                  </a:lnTo>
                  <a:lnTo>
                    <a:pt x="77" y="208"/>
                  </a:lnTo>
                  <a:lnTo>
                    <a:pt x="55" y="220"/>
                  </a:lnTo>
                  <a:lnTo>
                    <a:pt x="37" y="230"/>
                  </a:lnTo>
                  <a:lnTo>
                    <a:pt x="28" y="237"/>
                  </a:lnTo>
                  <a:lnTo>
                    <a:pt x="22" y="245"/>
                  </a:lnTo>
                  <a:lnTo>
                    <a:pt x="20" y="248"/>
                  </a:lnTo>
                  <a:lnTo>
                    <a:pt x="17" y="255"/>
                  </a:lnTo>
                  <a:lnTo>
                    <a:pt x="13" y="265"/>
                  </a:lnTo>
                  <a:close/>
                </a:path>
              </a:pathLst>
            </a:custGeom>
            <a:solidFill>
              <a:srgbClr val="9F491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8279" name="Freeform 2837"/>
            <p:cNvSpPr>
              <a:spLocks/>
            </p:cNvSpPr>
            <p:nvPr/>
          </p:nvSpPr>
          <p:spPr bwMode="auto">
            <a:xfrm>
              <a:off x="956" y="2081"/>
              <a:ext cx="260" cy="60"/>
            </a:xfrm>
            <a:custGeom>
              <a:avLst/>
              <a:gdLst>
                <a:gd name="T0" fmla="*/ 13 w 260"/>
                <a:gd name="T1" fmla="*/ 45 h 60"/>
                <a:gd name="T2" fmla="*/ 20 w 260"/>
                <a:gd name="T3" fmla="*/ 47 h 60"/>
                <a:gd name="T4" fmla="*/ 25 w 260"/>
                <a:gd name="T5" fmla="*/ 48 h 60"/>
                <a:gd name="T6" fmla="*/ 30 w 260"/>
                <a:gd name="T7" fmla="*/ 50 h 60"/>
                <a:gd name="T8" fmla="*/ 35 w 260"/>
                <a:gd name="T9" fmla="*/ 50 h 60"/>
                <a:gd name="T10" fmla="*/ 81 w 260"/>
                <a:gd name="T11" fmla="*/ 48 h 60"/>
                <a:gd name="T12" fmla="*/ 86 w 260"/>
                <a:gd name="T13" fmla="*/ 48 h 60"/>
                <a:gd name="T14" fmla="*/ 91 w 260"/>
                <a:gd name="T15" fmla="*/ 47 h 60"/>
                <a:gd name="T16" fmla="*/ 96 w 260"/>
                <a:gd name="T17" fmla="*/ 40 h 60"/>
                <a:gd name="T18" fmla="*/ 101 w 260"/>
                <a:gd name="T19" fmla="*/ 33 h 60"/>
                <a:gd name="T20" fmla="*/ 111 w 260"/>
                <a:gd name="T21" fmla="*/ 23 h 60"/>
                <a:gd name="T22" fmla="*/ 116 w 260"/>
                <a:gd name="T23" fmla="*/ 18 h 60"/>
                <a:gd name="T24" fmla="*/ 121 w 260"/>
                <a:gd name="T25" fmla="*/ 15 h 60"/>
                <a:gd name="T26" fmla="*/ 135 w 260"/>
                <a:gd name="T27" fmla="*/ 5 h 60"/>
                <a:gd name="T28" fmla="*/ 140 w 260"/>
                <a:gd name="T29" fmla="*/ 3 h 60"/>
                <a:gd name="T30" fmla="*/ 143 w 260"/>
                <a:gd name="T31" fmla="*/ 2 h 60"/>
                <a:gd name="T32" fmla="*/ 148 w 260"/>
                <a:gd name="T33" fmla="*/ 2 h 60"/>
                <a:gd name="T34" fmla="*/ 153 w 260"/>
                <a:gd name="T35" fmla="*/ 0 h 60"/>
                <a:gd name="T36" fmla="*/ 161 w 260"/>
                <a:gd name="T37" fmla="*/ 2 h 60"/>
                <a:gd name="T38" fmla="*/ 168 w 260"/>
                <a:gd name="T39" fmla="*/ 5 h 60"/>
                <a:gd name="T40" fmla="*/ 173 w 260"/>
                <a:gd name="T41" fmla="*/ 7 h 60"/>
                <a:gd name="T42" fmla="*/ 176 w 260"/>
                <a:gd name="T43" fmla="*/ 10 h 60"/>
                <a:gd name="T44" fmla="*/ 181 w 260"/>
                <a:gd name="T45" fmla="*/ 15 h 60"/>
                <a:gd name="T46" fmla="*/ 188 w 260"/>
                <a:gd name="T47" fmla="*/ 20 h 60"/>
                <a:gd name="T48" fmla="*/ 195 w 260"/>
                <a:gd name="T49" fmla="*/ 25 h 60"/>
                <a:gd name="T50" fmla="*/ 203 w 260"/>
                <a:gd name="T51" fmla="*/ 28 h 60"/>
                <a:gd name="T52" fmla="*/ 208 w 260"/>
                <a:gd name="T53" fmla="*/ 30 h 60"/>
                <a:gd name="T54" fmla="*/ 211 w 260"/>
                <a:gd name="T55" fmla="*/ 30 h 60"/>
                <a:gd name="T56" fmla="*/ 260 w 260"/>
                <a:gd name="T57" fmla="*/ 28 h 60"/>
                <a:gd name="T58" fmla="*/ 246 w 260"/>
                <a:gd name="T59" fmla="*/ 37 h 60"/>
                <a:gd name="T60" fmla="*/ 198 w 260"/>
                <a:gd name="T61" fmla="*/ 38 h 60"/>
                <a:gd name="T62" fmla="*/ 188 w 260"/>
                <a:gd name="T63" fmla="*/ 38 h 60"/>
                <a:gd name="T64" fmla="*/ 181 w 260"/>
                <a:gd name="T65" fmla="*/ 35 h 60"/>
                <a:gd name="T66" fmla="*/ 178 w 260"/>
                <a:gd name="T67" fmla="*/ 32 h 60"/>
                <a:gd name="T68" fmla="*/ 175 w 260"/>
                <a:gd name="T69" fmla="*/ 30 h 60"/>
                <a:gd name="T70" fmla="*/ 168 w 260"/>
                <a:gd name="T71" fmla="*/ 23 h 60"/>
                <a:gd name="T72" fmla="*/ 161 w 260"/>
                <a:gd name="T73" fmla="*/ 18 h 60"/>
                <a:gd name="T74" fmla="*/ 155 w 260"/>
                <a:gd name="T75" fmla="*/ 13 h 60"/>
                <a:gd name="T76" fmla="*/ 146 w 260"/>
                <a:gd name="T77" fmla="*/ 10 h 60"/>
                <a:gd name="T78" fmla="*/ 143 w 260"/>
                <a:gd name="T79" fmla="*/ 10 h 60"/>
                <a:gd name="T80" fmla="*/ 138 w 260"/>
                <a:gd name="T81" fmla="*/ 10 h 60"/>
                <a:gd name="T82" fmla="*/ 133 w 260"/>
                <a:gd name="T83" fmla="*/ 10 h 60"/>
                <a:gd name="T84" fmla="*/ 128 w 260"/>
                <a:gd name="T85" fmla="*/ 12 h 60"/>
                <a:gd name="T86" fmla="*/ 121 w 260"/>
                <a:gd name="T87" fmla="*/ 18 h 60"/>
                <a:gd name="T88" fmla="*/ 116 w 260"/>
                <a:gd name="T89" fmla="*/ 25 h 60"/>
                <a:gd name="T90" fmla="*/ 108 w 260"/>
                <a:gd name="T91" fmla="*/ 35 h 60"/>
                <a:gd name="T92" fmla="*/ 103 w 260"/>
                <a:gd name="T93" fmla="*/ 40 h 60"/>
                <a:gd name="T94" fmla="*/ 98 w 260"/>
                <a:gd name="T95" fmla="*/ 43 h 60"/>
                <a:gd name="T96" fmla="*/ 83 w 260"/>
                <a:gd name="T97" fmla="*/ 52 h 60"/>
                <a:gd name="T98" fmla="*/ 80 w 260"/>
                <a:gd name="T99" fmla="*/ 55 h 60"/>
                <a:gd name="T100" fmla="*/ 76 w 260"/>
                <a:gd name="T101" fmla="*/ 57 h 60"/>
                <a:gd name="T102" fmla="*/ 71 w 260"/>
                <a:gd name="T103" fmla="*/ 57 h 60"/>
                <a:gd name="T104" fmla="*/ 66 w 260"/>
                <a:gd name="T105" fmla="*/ 58 h 60"/>
                <a:gd name="T106" fmla="*/ 21 w 260"/>
                <a:gd name="T107" fmla="*/ 60 h 60"/>
                <a:gd name="T108" fmla="*/ 15 w 260"/>
                <a:gd name="T109" fmla="*/ 60 h 60"/>
                <a:gd name="T110" fmla="*/ 10 w 260"/>
                <a:gd name="T111" fmla="*/ 58 h 60"/>
                <a:gd name="T112" fmla="*/ 5 w 260"/>
                <a:gd name="T113" fmla="*/ 57 h 60"/>
                <a:gd name="T114" fmla="*/ 0 w 260"/>
                <a:gd name="T115" fmla="*/ 55 h 60"/>
                <a:gd name="T116" fmla="*/ 13 w 260"/>
                <a:gd name="T117" fmla="*/ 45 h 60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260"/>
                <a:gd name="T178" fmla="*/ 0 h 60"/>
                <a:gd name="T179" fmla="*/ 260 w 260"/>
                <a:gd name="T180" fmla="*/ 60 h 60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260" h="60">
                  <a:moveTo>
                    <a:pt x="13" y="45"/>
                  </a:moveTo>
                  <a:lnTo>
                    <a:pt x="20" y="47"/>
                  </a:lnTo>
                  <a:lnTo>
                    <a:pt x="25" y="48"/>
                  </a:lnTo>
                  <a:lnTo>
                    <a:pt x="30" y="50"/>
                  </a:lnTo>
                  <a:lnTo>
                    <a:pt x="35" y="50"/>
                  </a:lnTo>
                  <a:lnTo>
                    <a:pt x="81" y="48"/>
                  </a:lnTo>
                  <a:lnTo>
                    <a:pt x="86" y="48"/>
                  </a:lnTo>
                  <a:lnTo>
                    <a:pt x="91" y="47"/>
                  </a:lnTo>
                  <a:lnTo>
                    <a:pt x="96" y="40"/>
                  </a:lnTo>
                  <a:lnTo>
                    <a:pt x="101" y="33"/>
                  </a:lnTo>
                  <a:lnTo>
                    <a:pt x="111" y="23"/>
                  </a:lnTo>
                  <a:lnTo>
                    <a:pt x="116" y="18"/>
                  </a:lnTo>
                  <a:lnTo>
                    <a:pt x="121" y="15"/>
                  </a:lnTo>
                  <a:lnTo>
                    <a:pt x="135" y="5"/>
                  </a:lnTo>
                  <a:lnTo>
                    <a:pt x="140" y="3"/>
                  </a:lnTo>
                  <a:lnTo>
                    <a:pt x="143" y="2"/>
                  </a:lnTo>
                  <a:lnTo>
                    <a:pt x="148" y="2"/>
                  </a:lnTo>
                  <a:lnTo>
                    <a:pt x="153" y="0"/>
                  </a:lnTo>
                  <a:lnTo>
                    <a:pt x="161" y="2"/>
                  </a:lnTo>
                  <a:lnTo>
                    <a:pt x="168" y="5"/>
                  </a:lnTo>
                  <a:lnTo>
                    <a:pt x="173" y="7"/>
                  </a:lnTo>
                  <a:lnTo>
                    <a:pt x="176" y="10"/>
                  </a:lnTo>
                  <a:lnTo>
                    <a:pt x="181" y="15"/>
                  </a:lnTo>
                  <a:lnTo>
                    <a:pt x="188" y="20"/>
                  </a:lnTo>
                  <a:lnTo>
                    <a:pt x="195" y="25"/>
                  </a:lnTo>
                  <a:lnTo>
                    <a:pt x="203" y="28"/>
                  </a:lnTo>
                  <a:lnTo>
                    <a:pt x="208" y="30"/>
                  </a:lnTo>
                  <a:lnTo>
                    <a:pt x="211" y="30"/>
                  </a:lnTo>
                  <a:lnTo>
                    <a:pt x="260" y="28"/>
                  </a:lnTo>
                  <a:lnTo>
                    <a:pt x="246" y="37"/>
                  </a:lnTo>
                  <a:lnTo>
                    <a:pt x="198" y="38"/>
                  </a:lnTo>
                  <a:lnTo>
                    <a:pt x="188" y="38"/>
                  </a:lnTo>
                  <a:lnTo>
                    <a:pt x="181" y="35"/>
                  </a:lnTo>
                  <a:lnTo>
                    <a:pt x="178" y="32"/>
                  </a:lnTo>
                  <a:lnTo>
                    <a:pt x="175" y="30"/>
                  </a:lnTo>
                  <a:lnTo>
                    <a:pt x="168" y="23"/>
                  </a:lnTo>
                  <a:lnTo>
                    <a:pt x="161" y="18"/>
                  </a:lnTo>
                  <a:lnTo>
                    <a:pt x="155" y="13"/>
                  </a:lnTo>
                  <a:lnTo>
                    <a:pt x="146" y="10"/>
                  </a:lnTo>
                  <a:lnTo>
                    <a:pt x="143" y="10"/>
                  </a:lnTo>
                  <a:lnTo>
                    <a:pt x="138" y="10"/>
                  </a:lnTo>
                  <a:lnTo>
                    <a:pt x="133" y="10"/>
                  </a:lnTo>
                  <a:lnTo>
                    <a:pt x="128" y="12"/>
                  </a:lnTo>
                  <a:lnTo>
                    <a:pt x="121" y="18"/>
                  </a:lnTo>
                  <a:lnTo>
                    <a:pt x="116" y="25"/>
                  </a:lnTo>
                  <a:lnTo>
                    <a:pt x="108" y="35"/>
                  </a:lnTo>
                  <a:lnTo>
                    <a:pt x="103" y="40"/>
                  </a:lnTo>
                  <a:lnTo>
                    <a:pt x="98" y="43"/>
                  </a:lnTo>
                  <a:lnTo>
                    <a:pt x="83" y="52"/>
                  </a:lnTo>
                  <a:lnTo>
                    <a:pt x="80" y="55"/>
                  </a:lnTo>
                  <a:lnTo>
                    <a:pt x="76" y="57"/>
                  </a:lnTo>
                  <a:lnTo>
                    <a:pt x="71" y="57"/>
                  </a:lnTo>
                  <a:lnTo>
                    <a:pt x="66" y="58"/>
                  </a:lnTo>
                  <a:lnTo>
                    <a:pt x="21" y="60"/>
                  </a:lnTo>
                  <a:lnTo>
                    <a:pt x="15" y="60"/>
                  </a:lnTo>
                  <a:lnTo>
                    <a:pt x="10" y="58"/>
                  </a:lnTo>
                  <a:lnTo>
                    <a:pt x="5" y="57"/>
                  </a:lnTo>
                  <a:lnTo>
                    <a:pt x="0" y="55"/>
                  </a:lnTo>
                  <a:lnTo>
                    <a:pt x="13" y="45"/>
                  </a:lnTo>
                  <a:close/>
                </a:path>
              </a:pathLst>
            </a:custGeom>
            <a:solidFill>
              <a:srgbClr val="9F491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8280" name="Freeform 2838"/>
            <p:cNvSpPr>
              <a:spLocks/>
            </p:cNvSpPr>
            <p:nvPr/>
          </p:nvSpPr>
          <p:spPr bwMode="auto">
            <a:xfrm>
              <a:off x="204" y="2139"/>
              <a:ext cx="247" cy="40"/>
            </a:xfrm>
            <a:custGeom>
              <a:avLst/>
              <a:gdLst>
                <a:gd name="T0" fmla="*/ 15 w 247"/>
                <a:gd name="T1" fmla="*/ 30 h 40"/>
                <a:gd name="T2" fmla="*/ 0 w 247"/>
                <a:gd name="T3" fmla="*/ 38 h 40"/>
                <a:gd name="T4" fmla="*/ 12 w 247"/>
                <a:gd name="T5" fmla="*/ 32 h 40"/>
                <a:gd name="T6" fmla="*/ 25 w 247"/>
                <a:gd name="T7" fmla="*/ 22 h 40"/>
                <a:gd name="T8" fmla="*/ 37 w 247"/>
                <a:gd name="T9" fmla="*/ 15 h 40"/>
                <a:gd name="T10" fmla="*/ 54 w 247"/>
                <a:gd name="T11" fmla="*/ 9 h 40"/>
                <a:gd name="T12" fmla="*/ 72 w 247"/>
                <a:gd name="T13" fmla="*/ 4 h 40"/>
                <a:gd name="T14" fmla="*/ 79 w 247"/>
                <a:gd name="T15" fmla="*/ 2 h 40"/>
                <a:gd name="T16" fmla="*/ 85 w 247"/>
                <a:gd name="T17" fmla="*/ 0 h 40"/>
                <a:gd name="T18" fmla="*/ 94 w 247"/>
                <a:gd name="T19" fmla="*/ 0 h 40"/>
                <a:gd name="T20" fmla="*/ 100 w 247"/>
                <a:gd name="T21" fmla="*/ 2 h 40"/>
                <a:gd name="T22" fmla="*/ 112 w 247"/>
                <a:gd name="T23" fmla="*/ 5 h 40"/>
                <a:gd name="T24" fmla="*/ 124 w 247"/>
                <a:gd name="T25" fmla="*/ 10 h 40"/>
                <a:gd name="T26" fmla="*/ 135 w 247"/>
                <a:gd name="T27" fmla="*/ 17 h 40"/>
                <a:gd name="T28" fmla="*/ 145 w 247"/>
                <a:gd name="T29" fmla="*/ 22 h 40"/>
                <a:gd name="T30" fmla="*/ 152 w 247"/>
                <a:gd name="T31" fmla="*/ 25 h 40"/>
                <a:gd name="T32" fmla="*/ 157 w 247"/>
                <a:gd name="T33" fmla="*/ 27 h 40"/>
                <a:gd name="T34" fmla="*/ 164 w 247"/>
                <a:gd name="T35" fmla="*/ 30 h 40"/>
                <a:gd name="T36" fmla="*/ 170 w 247"/>
                <a:gd name="T37" fmla="*/ 30 h 40"/>
                <a:gd name="T38" fmla="*/ 177 w 247"/>
                <a:gd name="T39" fmla="*/ 32 h 40"/>
                <a:gd name="T40" fmla="*/ 184 w 247"/>
                <a:gd name="T41" fmla="*/ 32 h 40"/>
                <a:gd name="T42" fmla="*/ 240 w 247"/>
                <a:gd name="T43" fmla="*/ 30 h 40"/>
                <a:gd name="T44" fmla="*/ 247 w 247"/>
                <a:gd name="T45" fmla="*/ 25 h 40"/>
                <a:gd name="T46" fmla="*/ 232 w 247"/>
                <a:gd name="T47" fmla="*/ 35 h 40"/>
                <a:gd name="T48" fmla="*/ 225 w 247"/>
                <a:gd name="T49" fmla="*/ 38 h 40"/>
                <a:gd name="T50" fmla="*/ 170 w 247"/>
                <a:gd name="T51" fmla="*/ 40 h 40"/>
                <a:gd name="T52" fmla="*/ 162 w 247"/>
                <a:gd name="T53" fmla="*/ 40 h 40"/>
                <a:gd name="T54" fmla="*/ 155 w 247"/>
                <a:gd name="T55" fmla="*/ 40 h 40"/>
                <a:gd name="T56" fmla="*/ 144 w 247"/>
                <a:gd name="T57" fmla="*/ 37 h 40"/>
                <a:gd name="T58" fmla="*/ 132 w 247"/>
                <a:gd name="T59" fmla="*/ 32 h 40"/>
                <a:gd name="T60" fmla="*/ 120 w 247"/>
                <a:gd name="T61" fmla="*/ 25 h 40"/>
                <a:gd name="T62" fmla="*/ 109 w 247"/>
                <a:gd name="T63" fmla="*/ 18 h 40"/>
                <a:gd name="T64" fmla="*/ 104 w 247"/>
                <a:gd name="T65" fmla="*/ 17 h 40"/>
                <a:gd name="T66" fmla="*/ 99 w 247"/>
                <a:gd name="T67" fmla="*/ 14 h 40"/>
                <a:gd name="T68" fmla="*/ 92 w 247"/>
                <a:gd name="T69" fmla="*/ 12 h 40"/>
                <a:gd name="T70" fmla="*/ 85 w 247"/>
                <a:gd name="T71" fmla="*/ 10 h 40"/>
                <a:gd name="T72" fmla="*/ 79 w 247"/>
                <a:gd name="T73" fmla="*/ 10 h 40"/>
                <a:gd name="T74" fmla="*/ 72 w 247"/>
                <a:gd name="T75" fmla="*/ 10 h 40"/>
                <a:gd name="T76" fmla="*/ 65 w 247"/>
                <a:gd name="T77" fmla="*/ 10 h 40"/>
                <a:gd name="T78" fmla="*/ 59 w 247"/>
                <a:gd name="T79" fmla="*/ 12 h 40"/>
                <a:gd name="T80" fmla="*/ 44 w 247"/>
                <a:gd name="T81" fmla="*/ 17 h 40"/>
                <a:gd name="T82" fmla="*/ 29 w 247"/>
                <a:gd name="T83" fmla="*/ 23 h 40"/>
                <a:gd name="T84" fmla="*/ 19 w 247"/>
                <a:gd name="T85" fmla="*/ 27 h 40"/>
                <a:gd name="T86" fmla="*/ 15 w 247"/>
                <a:gd name="T87" fmla="*/ 30 h 40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247"/>
                <a:gd name="T133" fmla="*/ 0 h 40"/>
                <a:gd name="T134" fmla="*/ 247 w 247"/>
                <a:gd name="T135" fmla="*/ 40 h 40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247" h="40">
                  <a:moveTo>
                    <a:pt x="15" y="30"/>
                  </a:moveTo>
                  <a:lnTo>
                    <a:pt x="0" y="38"/>
                  </a:lnTo>
                  <a:lnTo>
                    <a:pt x="12" y="32"/>
                  </a:lnTo>
                  <a:lnTo>
                    <a:pt x="25" y="22"/>
                  </a:lnTo>
                  <a:lnTo>
                    <a:pt x="37" y="15"/>
                  </a:lnTo>
                  <a:lnTo>
                    <a:pt x="54" y="9"/>
                  </a:lnTo>
                  <a:lnTo>
                    <a:pt x="72" y="4"/>
                  </a:lnTo>
                  <a:lnTo>
                    <a:pt x="79" y="2"/>
                  </a:lnTo>
                  <a:lnTo>
                    <a:pt x="85" y="0"/>
                  </a:lnTo>
                  <a:lnTo>
                    <a:pt x="94" y="0"/>
                  </a:lnTo>
                  <a:lnTo>
                    <a:pt x="100" y="2"/>
                  </a:lnTo>
                  <a:lnTo>
                    <a:pt x="112" y="5"/>
                  </a:lnTo>
                  <a:lnTo>
                    <a:pt x="124" y="10"/>
                  </a:lnTo>
                  <a:lnTo>
                    <a:pt x="135" y="17"/>
                  </a:lnTo>
                  <a:lnTo>
                    <a:pt x="145" y="22"/>
                  </a:lnTo>
                  <a:lnTo>
                    <a:pt x="152" y="25"/>
                  </a:lnTo>
                  <a:lnTo>
                    <a:pt x="157" y="27"/>
                  </a:lnTo>
                  <a:lnTo>
                    <a:pt x="164" y="30"/>
                  </a:lnTo>
                  <a:lnTo>
                    <a:pt x="170" y="30"/>
                  </a:lnTo>
                  <a:lnTo>
                    <a:pt x="177" y="32"/>
                  </a:lnTo>
                  <a:lnTo>
                    <a:pt x="184" y="32"/>
                  </a:lnTo>
                  <a:lnTo>
                    <a:pt x="240" y="30"/>
                  </a:lnTo>
                  <a:lnTo>
                    <a:pt x="247" y="25"/>
                  </a:lnTo>
                  <a:lnTo>
                    <a:pt x="232" y="35"/>
                  </a:lnTo>
                  <a:lnTo>
                    <a:pt x="225" y="38"/>
                  </a:lnTo>
                  <a:lnTo>
                    <a:pt x="170" y="40"/>
                  </a:lnTo>
                  <a:lnTo>
                    <a:pt x="162" y="40"/>
                  </a:lnTo>
                  <a:lnTo>
                    <a:pt x="155" y="40"/>
                  </a:lnTo>
                  <a:lnTo>
                    <a:pt x="144" y="37"/>
                  </a:lnTo>
                  <a:lnTo>
                    <a:pt x="132" y="32"/>
                  </a:lnTo>
                  <a:lnTo>
                    <a:pt x="120" y="25"/>
                  </a:lnTo>
                  <a:lnTo>
                    <a:pt x="109" y="18"/>
                  </a:lnTo>
                  <a:lnTo>
                    <a:pt x="104" y="17"/>
                  </a:lnTo>
                  <a:lnTo>
                    <a:pt x="99" y="14"/>
                  </a:lnTo>
                  <a:lnTo>
                    <a:pt x="92" y="12"/>
                  </a:lnTo>
                  <a:lnTo>
                    <a:pt x="85" y="10"/>
                  </a:lnTo>
                  <a:lnTo>
                    <a:pt x="79" y="10"/>
                  </a:lnTo>
                  <a:lnTo>
                    <a:pt x="72" y="10"/>
                  </a:lnTo>
                  <a:lnTo>
                    <a:pt x="65" y="10"/>
                  </a:lnTo>
                  <a:lnTo>
                    <a:pt x="59" y="12"/>
                  </a:lnTo>
                  <a:lnTo>
                    <a:pt x="44" y="17"/>
                  </a:lnTo>
                  <a:lnTo>
                    <a:pt x="29" y="23"/>
                  </a:lnTo>
                  <a:lnTo>
                    <a:pt x="19" y="27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9F491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8281" name="Freeform 2839"/>
            <p:cNvSpPr>
              <a:spLocks/>
            </p:cNvSpPr>
            <p:nvPr/>
          </p:nvSpPr>
          <p:spPr bwMode="auto">
            <a:xfrm>
              <a:off x="244" y="2252"/>
              <a:ext cx="154" cy="74"/>
            </a:xfrm>
            <a:custGeom>
              <a:avLst/>
              <a:gdLst>
                <a:gd name="T0" fmla="*/ 14 w 154"/>
                <a:gd name="T1" fmla="*/ 5 h 74"/>
                <a:gd name="T2" fmla="*/ 30 w 154"/>
                <a:gd name="T3" fmla="*/ 4 h 74"/>
                <a:gd name="T4" fmla="*/ 45 w 154"/>
                <a:gd name="T5" fmla="*/ 0 h 74"/>
                <a:gd name="T6" fmla="*/ 54 w 154"/>
                <a:gd name="T7" fmla="*/ 4 h 74"/>
                <a:gd name="T8" fmla="*/ 62 w 154"/>
                <a:gd name="T9" fmla="*/ 7 h 74"/>
                <a:gd name="T10" fmla="*/ 75 w 154"/>
                <a:gd name="T11" fmla="*/ 17 h 74"/>
                <a:gd name="T12" fmla="*/ 89 w 154"/>
                <a:gd name="T13" fmla="*/ 27 h 74"/>
                <a:gd name="T14" fmla="*/ 99 w 154"/>
                <a:gd name="T15" fmla="*/ 37 h 74"/>
                <a:gd name="T16" fmla="*/ 110 w 154"/>
                <a:gd name="T17" fmla="*/ 47 h 74"/>
                <a:gd name="T18" fmla="*/ 122 w 154"/>
                <a:gd name="T19" fmla="*/ 55 h 74"/>
                <a:gd name="T20" fmla="*/ 129 w 154"/>
                <a:gd name="T21" fmla="*/ 59 h 74"/>
                <a:gd name="T22" fmla="*/ 137 w 154"/>
                <a:gd name="T23" fmla="*/ 62 h 74"/>
                <a:gd name="T24" fmla="*/ 145 w 154"/>
                <a:gd name="T25" fmla="*/ 64 h 74"/>
                <a:gd name="T26" fmla="*/ 154 w 154"/>
                <a:gd name="T27" fmla="*/ 64 h 74"/>
                <a:gd name="T28" fmla="*/ 139 w 154"/>
                <a:gd name="T29" fmla="*/ 74 h 74"/>
                <a:gd name="T30" fmla="*/ 130 w 154"/>
                <a:gd name="T31" fmla="*/ 72 h 74"/>
                <a:gd name="T32" fmla="*/ 122 w 154"/>
                <a:gd name="T33" fmla="*/ 70 h 74"/>
                <a:gd name="T34" fmla="*/ 115 w 154"/>
                <a:gd name="T35" fmla="*/ 69 h 74"/>
                <a:gd name="T36" fmla="*/ 109 w 154"/>
                <a:gd name="T37" fmla="*/ 65 h 74"/>
                <a:gd name="T38" fmla="*/ 95 w 154"/>
                <a:gd name="T39" fmla="*/ 57 h 74"/>
                <a:gd name="T40" fmla="*/ 85 w 154"/>
                <a:gd name="T41" fmla="*/ 47 h 74"/>
                <a:gd name="T42" fmla="*/ 74 w 154"/>
                <a:gd name="T43" fmla="*/ 35 h 74"/>
                <a:gd name="T44" fmla="*/ 62 w 154"/>
                <a:gd name="T45" fmla="*/ 25 h 74"/>
                <a:gd name="T46" fmla="*/ 47 w 154"/>
                <a:gd name="T47" fmla="*/ 17 h 74"/>
                <a:gd name="T48" fmla="*/ 40 w 154"/>
                <a:gd name="T49" fmla="*/ 12 h 74"/>
                <a:gd name="T50" fmla="*/ 32 w 154"/>
                <a:gd name="T51" fmla="*/ 9 h 74"/>
                <a:gd name="T52" fmla="*/ 17 w 154"/>
                <a:gd name="T53" fmla="*/ 14 h 74"/>
                <a:gd name="T54" fmla="*/ 0 w 154"/>
                <a:gd name="T55" fmla="*/ 14 h 74"/>
                <a:gd name="T56" fmla="*/ 14 w 154"/>
                <a:gd name="T57" fmla="*/ 5 h 74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154"/>
                <a:gd name="T88" fmla="*/ 0 h 74"/>
                <a:gd name="T89" fmla="*/ 154 w 154"/>
                <a:gd name="T90" fmla="*/ 74 h 74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154" h="74">
                  <a:moveTo>
                    <a:pt x="14" y="5"/>
                  </a:moveTo>
                  <a:lnTo>
                    <a:pt x="30" y="4"/>
                  </a:lnTo>
                  <a:lnTo>
                    <a:pt x="45" y="0"/>
                  </a:lnTo>
                  <a:lnTo>
                    <a:pt x="54" y="4"/>
                  </a:lnTo>
                  <a:lnTo>
                    <a:pt x="62" y="7"/>
                  </a:lnTo>
                  <a:lnTo>
                    <a:pt x="75" y="17"/>
                  </a:lnTo>
                  <a:lnTo>
                    <a:pt x="89" y="27"/>
                  </a:lnTo>
                  <a:lnTo>
                    <a:pt x="99" y="37"/>
                  </a:lnTo>
                  <a:lnTo>
                    <a:pt x="110" y="47"/>
                  </a:lnTo>
                  <a:lnTo>
                    <a:pt x="122" y="55"/>
                  </a:lnTo>
                  <a:lnTo>
                    <a:pt x="129" y="59"/>
                  </a:lnTo>
                  <a:lnTo>
                    <a:pt x="137" y="62"/>
                  </a:lnTo>
                  <a:lnTo>
                    <a:pt x="145" y="64"/>
                  </a:lnTo>
                  <a:lnTo>
                    <a:pt x="154" y="64"/>
                  </a:lnTo>
                  <a:lnTo>
                    <a:pt x="139" y="74"/>
                  </a:lnTo>
                  <a:lnTo>
                    <a:pt x="130" y="72"/>
                  </a:lnTo>
                  <a:lnTo>
                    <a:pt x="122" y="70"/>
                  </a:lnTo>
                  <a:lnTo>
                    <a:pt x="115" y="69"/>
                  </a:lnTo>
                  <a:lnTo>
                    <a:pt x="109" y="65"/>
                  </a:lnTo>
                  <a:lnTo>
                    <a:pt x="95" y="57"/>
                  </a:lnTo>
                  <a:lnTo>
                    <a:pt x="85" y="47"/>
                  </a:lnTo>
                  <a:lnTo>
                    <a:pt x="74" y="35"/>
                  </a:lnTo>
                  <a:lnTo>
                    <a:pt x="62" y="25"/>
                  </a:lnTo>
                  <a:lnTo>
                    <a:pt x="47" y="17"/>
                  </a:lnTo>
                  <a:lnTo>
                    <a:pt x="40" y="12"/>
                  </a:lnTo>
                  <a:lnTo>
                    <a:pt x="32" y="9"/>
                  </a:lnTo>
                  <a:lnTo>
                    <a:pt x="17" y="14"/>
                  </a:lnTo>
                  <a:lnTo>
                    <a:pt x="0" y="14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rgbClr val="9F491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8282" name="Freeform 2840"/>
            <p:cNvSpPr>
              <a:spLocks/>
            </p:cNvSpPr>
            <p:nvPr/>
          </p:nvSpPr>
          <p:spPr bwMode="auto">
            <a:xfrm>
              <a:off x="264" y="2392"/>
              <a:ext cx="82" cy="37"/>
            </a:xfrm>
            <a:custGeom>
              <a:avLst/>
              <a:gdLst>
                <a:gd name="T0" fmla="*/ 10 w 82"/>
                <a:gd name="T1" fmla="*/ 12 h 37"/>
                <a:gd name="T2" fmla="*/ 14 w 82"/>
                <a:gd name="T3" fmla="*/ 9 h 37"/>
                <a:gd name="T4" fmla="*/ 20 w 82"/>
                <a:gd name="T5" fmla="*/ 5 h 37"/>
                <a:gd name="T6" fmla="*/ 27 w 82"/>
                <a:gd name="T7" fmla="*/ 2 h 37"/>
                <a:gd name="T8" fmla="*/ 34 w 82"/>
                <a:gd name="T9" fmla="*/ 0 h 37"/>
                <a:gd name="T10" fmla="*/ 42 w 82"/>
                <a:gd name="T11" fmla="*/ 0 h 37"/>
                <a:gd name="T12" fmla="*/ 45 w 82"/>
                <a:gd name="T13" fmla="*/ 0 h 37"/>
                <a:gd name="T14" fmla="*/ 49 w 82"/>
                <a:gd name="T15" fmla="*/ 0 h 37"/>
                <a:gd name="T16" fmla="*/ 50 w 82"/>
                <a:gd name="T17" fmla="*/ 2 h 37"/>
                <a:gd name="T18" fmla="*/ 54 w 82"/>
                <a:gd name="T19" fmla="*/ 2 h 37"/>
                <a:gd name="T20" fmla="*/ 55 w 82"/>
                <a:gd name="T21" fmla="*/ 4 h 37"/>
                <a:gd name="T22" fmla="*/ 59 w 82"/>
                <a:gd name="T23" fmla="*/ 7 h 37"/>
                <a:gd name="T24" fmla="*/ 62 w 82"/>
                <a:gd name="T25" fmla="*/ 10 h 37"/>
                <a:gd name="T26" fmla="*/ 67 w 82"/>
                <a:gd name="T27" fmla="*/ 15 h 37"/>
                <a:gd name="T28" fmla="*/ 70 w 82"/>
                <a:gd name="T29" fmla="*/ 20 h 37"/>
                <a:gd name="T30" fmla="*/ 75 w 82"/>
                <a:gd name="T31" fmla="*/ 24 h 37"/>
                <a:gd name="T32" fmla="*/ 82 w 82"/>
                <a:gd name="T33" fmla="*/ 27 h 37"/>
                <a:gd name="T34" fmla="*/ 67 w 82"/>
                <a:gd name="T35" fmla="*/ 37 h 37"/>
                <a:gd name="T36" fmla="*/ 62 w 82"/>
                <a:gd name="T37" fmla="*/ 34 h 37"/>
                <a:gd name="T38" fmla="*/ 57 w 82"/>
                <a:gd name="T39" fmla="*/ 29 h 37"/>
                <a:gd name="T40" fmla="*/ 52 w 82"/>
                <a:gd name="T41" fmla="*/ 25 h 37"/>
                <a:gd name="T42" fmla="*/ 49 w 82"/>
                <a:gd name="T43" fmla="*/ 20 h 37"/>
                <a:gd name="T44" fmla="*/ 44 w 82"/>
                <a:gd name="T45" fmla="*/ 15 h 37"/>
                <a:gd name="T46" fmla="*/ 39 w 82"/>
                <a:gd name="T47" fmla="*/ 12 h 37"/>
                <a:gd name="T48" fmla="*/ 34 w 82"/>
                <a:gd name="T49" fmla="*/ 9 h 37"/>
                <a:gd name="T50" fmla="*/ 27 w 82"/>
                <a:gd name="T51" fmla="*/ 9 h 37"/>
                <a:gd name="T52" fmla="*/ 19 w 82"/>
                <a:gd name="T53" fmla="*/ 10 h 37"/>
                <a:gd name="T54" fmla="*/ 14 w 82"/>
                <a:gd name="T55" fmla="*/ 12 h 37"/>
                <a:gd name="T56" fmla="*/ 7 w 82"/>
                <a:gd name="T57" fmla="*/ 14 h 37"/>
                <a:gd name="T58" fmla="*/ 0 w 82"/>
                <a:gd name="T59" fmla="*/ 19 h 37"/>
                <a:gd name="T60" fmla="*/ 10 w 82"/>
                <a:gd name="T61" fmla="*/ 12 h 37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82"/>
                <a:gd name="T94" fmla="*/ 0 h 37"/>
                <a:gd name="T95" fmla="*/ 82 w 82"/>
                <a:gd name="T96" fmla="*/ 37 h 37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82" h="37">
                  <a:moveTo>
                    <a:pt x="10" y="12"/>
                  </a:moveTo>
                  <a:lnTo>
                    <a:pt x="14" y="9"/>
                  </a:lnTo>
                  <a:lnTo>
                    <a:pt x="20" y="5"/>
                  </a:lnTo>
                  <a:lnTo>
                    <a:pt x="27" y="2"/>
                  </a:lnTo>
                  <a:lnTo>
                    <a:pt x="34" y="0"/>
                  </a:lnTo>
                  <a:lnTo>
                    <a:pt x="42" y="0"/>
                  </a:lnTo>
                  <a:lnTo>
                    <a:pt x="45" y="0"/>
                  </a:lnTo>
                  <a:lnTo>
                    <a:pt x="49" y="0"/>
                  </a:lnTo>
                  <a:lnTo>
                    <a:pt x="50" y="2"/>
                  </a:lnTo>
                  <a:lnTo>
                    <a:pt x="54" y="2"/>
                  </a:lnTo>
                  <a:lnTo>
                    <a:pt x="55" y="4"/>
                  </a:lnTo>
                  <a:lnTo>
                    <a:pt x="59" y="7"/>
                  </a:lnTo>
                  <a:lnTo>
                    <a:pt x="62" y="10"/>
                  </a:lnTo>
                  <a:lnTo>
                    <a:pt x="67" y="15"/>
                  </a:lnTo>
                  <a:lnTo>
                    <a:pt x="70" y="20"/>
                  </a:lnTo>
                  <a:lnTo>
                    <a:pt x="75" y="24"/>
                  </a:lnTo>
                  <a:lnTo>
                    <a:pt x="82" y="27"/>
                  </a:lnTo>
                  <a:lnTo>
                    <a:pt x="67" y="37"/>
                  </a:lnTo>
                  <a:lnTo>
                    <a:pt x="62" y="34"/>
                  </a:lnTo>
                  <a:lnTo>
                    <a:pt x="57" y="29"/>
                  </a:lnTo>
                  <a:lnTo>
                    <a:pt x="52" y="25"/>
                  </a:lnTo>
                  <a:lnTo>
                    <a:pt x="49" y="20"/>
                  </a:lnTo>
                  <a:lnTo>
                    <a:pt x="44" y="15"/>
                  </a:lnTo>
                  <a:lnTo>
                    <a:pt x="39" y="12"/>
                  </a:lnTo>
                  <a:lnTo>
                    <a:pt x="34" y="9"/>
                  </a:lnTo>
                  <a:lnTo>
                    <a:pt x="27" y="9"/>
                  </a:lnTo>
                  <a:lnTo>
                    <a:pt x="19" y="10"/>
                  </a:lnTo>
                  <a:lnTo>
                    <a:pt x="14" y="12"/>
                  </a:lnTo>
                  <a:lnTo>
                    <a:pt x="7" y="14"/>
                  </a:lnTo>
                  <a:lnTo>
                    <a:pt x="0" y="19"/>
                  </a:lnTo>
                  <a:lnTo>
                    <a:pt x="10" y="12"/>
                  </a:lnTo>
                  <a:close/>
                </a:path>
              </a:pathLst>
            </a:custGeom>
            <a:solidFill>
              <a:srgbClr val="9F491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8283" name="Freeform 2841"/>
            <p:cNvSpPr>
              <a:spLocks/>
            </p:cNvSpPr>
            <p:nvPr/>
          </p:nvSpPr>
          <p:spPr bwMode="auto">
            <a:xfrm>
              <a:off x="453" y="2021"/>
              <a:ext cx="176" cy="42"/>
            </a:xfrm>
            <a:custGeom>
              <a:avLst/>
              <a:gdLst>
                <a:gd name="T0" fmla="*/ 15 w 176"/>
                <a:gd name="T1" fmla="*/ 0 h 42"/>
                <a:gd name="T2" fmla="*/ 18 w 176"/>
                <a:gd name="T3" fmla="*/ 0 h 42"/>
                <a:gd name="T4" fmla="*/ 23 w 176"/>
                <a:gd name="T5" fmla="*/ 2 h 42"/>
                <a:gd name="T6" fmla="*/ 30 w 176"/>
                <a:gd name="T7" fmla="*/ 7 h 42"/>
                <a:gd name="T8" fmla="*/ 36 w 176"/>
                <a:gd name="T9" fmla="*/ 12 h 42"/>
                <a:gd name="T10" fmla="*/ 45 w 176"/>
                <a:gd name="T11" fmla="*/ 17 h 42"/>
                <a:gd name="T12" fmla="*/ 61 w 176"/>
                <a:gd name="T13" fmla="*/ 22 h 42"/>
                <a:gd name="T14" fmla="*/ 76 w 176"/>
                <a:gd name="T15" fmla="*/ 28 h 42"/>
                <a:gd name="T16" fmla="*/ 85 w 176"/>
                <a:gd name="T17" fmla="*/ 30 h 42"/>
                <a:gd name="T18" fmla="*/ 91 w 176"/>
                <a:gd name="T19" fmla="*/ 32 h 42"/>
                <a:gd name="T20" fmla="*/ 100 w 176"/>
                <a:gd name="T21" fmla="*/ 32 h 42"/>
                <a:gd name="T22" fmla="*/ 109 w 176"/>
                <a:gd name="T23" fmla="*/ 32 h 42"/>
                <a:gd name="T24" fmla="*/ 158 w 176"/>
                <a:gd name="T25" fmla="*/ 30 h 42"/>
                <a:gd name="T26" fmla="*/ 176 w 176"/>
                <a:gd name="T27" fmla="*/ 33 h 42"/>
                <a:gd name="T28" fmla="*/ 163 w 176"/>
                <a:gd name="T29" fmla="*/ 42 h 42"/>
                <a:gd name="T30" fmla="*/ 143 w 176"/>
                <a:gd name="T31" fmla="*/ 38 h 42"/>
                <a:gd name="T32" fmla="*/ 95 w 176"/>
                <a:gd name="T33" fmla="*/ 42 h 42"/>
                <a:gd name="T34" fmla="*/ 86 w 176"/>
                <a:gd name="T35" fmla="*/ 42 h 42"/>
                <a:gd name="T36" fmla="*/ 78 w 176"/>
                <a:gd name="T37" fmla="*/ 40 h 42"/>
                <a:gd name="T38" fmla="*/ 70 w 176"/>
                <a:gd name="T39" fmla="*/ 38 h 42"/>
                <a:gd name="T40" fmla="*/ 61 w 176"/>
                <a:gd name="T41" fmla="*/ 37 h 42"/>
                <a:gd name="T42" fmla="*/ 46 w 176"/>
                <a:gd name="T43" fmla="*/ 32 h 42"/>
                <a:gd name="T44" fmla="*/ 30 w 176"/>
                <a:gd name="T45" fmla="*/ 25 h 42"/>
                <a:gd name="T46" fmla="*/ 23 w 176"/>
                <a:gd name="T47" fmla="*/ 20 h 42"/>
                <a:gd name="T48" fmla="*/ 16 w 176"/>
                <a:gd name="T49" fmla="*/ 15 h 42"/>
                <a:gd name="T50" fmla="*/ 11 w 176"/>
                <a:gd name="T51" fmla="*/ 13 h 42"/>
                <a:gd name="T52" fmla="*/ 8 w 176"/>
                <a:gd name="T53" fmla="*/ 12 h 42"/>
                <a:gd name="T54" fmla="*/ 5 w 176"/>
                <a:gd name="T55" fmla="*/ 10 h 42"/>
                <a:gd name="T56" fmla="*/ 0 w 176"/>
                <a:gd name="T57" fmla="*/ 10 h 42"/>
                <a:gd name="T58" fmla="*/ 15 w 176"/>
                <a:gd name="T59" fmla="*/ 0 h 42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176"/>
                <a:gd name="T91" fmla="*/ 0 h 42"/>
                <a:gd name="T92" fmla="*/ 176 w 176"/>
                <a:gd name="T93" fmla="*/ 42 h 42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176" h="42">
                  <a:moveTo>
                    <a:pt x="15" y="0"/>
                  </a:moveTo>
                  <a:lnTo>
                    <a:pt x="18" y="0"/>
                  </a:lnTo>
                  <a:lnTo>
                    <a:pt x="23" y="2"/>
                  </a:lnTo>
                  <a:lnTo>
                    <a:pt x="30" y="7"/>
                  </a:lnTo>
                  <a:lnTo>
                    <a:pt x="36" y="12"/>
                  </a:lnTo>
                  <a:lnTo>
                    <a:pt x="45" y="17"/>
                  </a:lnTo>
                  <a:lnTo>
                    <a:pt x="61" y="22"/>
                  </a:lnTo>
                  <a:lnTo>
                    <a:pt x="76" y="28"/>
                  </a:lnTo>
                  <a:lnTo>
                    <a:pt x="85" y="30"/>
                  </a:lnTo>
                  <a:lnTo>
                    <a:pt x="91" y="32"/>
                  </a:lnTo>
                  <a:lnTo>
                    <a:pt x="100" y="32"/>
                  </a:lnTo>
                  <a:lnTo>
                    <a:pt x="109" y="32"/>
                  </a:lnTo>
                  <a:lnTo>
                    <a:pt x="158" y="30"/>
                  </a:lnTo>
                  <a:lnTo>
                    <a:pt x="176" y="33"/>
                  </a:lnTo>
                  <a:lnTo>
                    <a:pt x="163" y="42"/>
                  </a:lnTo>
                  <a:lnTo>
                    <a:pt x="143" y="38"/>
                  </a:lnTo>
                  <a:lnTo>
                    <a:pt x="95" y="42"/>
                  </a:lnTo>
                  <a:lnTo>
                    <a:pt x="86" y="42"/>
                  </a:lnTo>
                  <a:lnTo>
                    <a:pt x="78" y="40"/>
                  </a:lnTo>
                  <a:lnTo>
                    <a:pt x="70" y="38"/>
                  </a:lnTo>
                  <a:lnTo>
                    <a:pt x="61" y="37"/>
                  </a:lnTo>
                  <a:lnTo>
                    <a:pt x="46" y="32"/>
                  </a:lnTo>
                  <a:lnTo>
                    <a:pt x="30" y="25"/>
                  </a:lnTo>
                  <a:lnTo>
                    <a:pt x="23" y="20"/>
                  </a:lnTo>
                  <a:lnTo>
                    <a:pt x="16" y="15"/>
                  </a:lnTo>
                  <a:lnTo>
                    <a:pt x="11" y="13"/>
                  </a:lnTo>
                  <a:lnTo>
                    <a:pt x="8" y="12"/>
                  </a:lnTo>
                  <a:lnTo>
                    <a:pt x="5" y="10"/>
                  </a:lnTo>
                  <a:lnTo>
                    <a:pt x="0" y="10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9F491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8284" name="Freeform 2842"/>
            <p:cNvSpPr>
              <a:spLocks/>
            </p:cNvSpPr>
            <p:nvPr/>
          </p:nvSpPr>
          <p:spPr bwMode="auto">
            <a:xfrm>
              <a:off x="852" y="1503"/>
              <a:ext cx="908" cy="391"/>
            </a:xfrm>
            <a:custGeom>
              <a:avLst/>
              <a:gdLst>
                <a:gd name="T0" fmla="*/ 34 w 908"/>
                <a:gd name="T1" fmla="*/ 370 h 391"/>
                <a:gd name="T2" fmla="*/ 74 w 908"/>
                <a:gd name="T3" fmla="*/ 376 h 391"/>
                <a:gd name="T4" fmla="*/ 189 w 908"/>
                <a:gd name="T5" fmla="*/ 381 h 391"/>
                <a:gd name="T6" fmla="*/ 240 w 908"/>
                <a:gd name="T7" fmla="*/ 381 h 391"/>
                <a:gd name="T8" fmla="*/ 262 w 908"/>
                <a:gd name="T9" fmla="*/ 378 h 391"/>
                <a:gd name="T10" fmla="*/ 279 w 908"/>
                <a:gd name="T11" fmla="*/ 366 h 391"/>
                <a:gd name="T12" fmla="*/ 305 w 908"/>
                <a:gd name="T13" fmla="*/ 348 h 391"/>
                <a:gd name="T14" fmla="*/ 349 w 908"/>
                <a:gd name="T15" fmla="*/ 333 h 391"/>
                <a:gd name="T16" fmla="*/ 407 w 908"/>
                <a:gd name="T17" fmla="*/ 318 h 391"/>
                <a:gd name="T18" fmla="*/ 498 w 908"/>
                <a:gd name="T19" fmla="*/ 313 h 391"/>
                <a:gd name="T20" fmla="*/ 523 w 908"/>
                <a:gd name="T21" fmla="*/ 305 h 391"/>
                <a:gd name="T22" fmla="*/ 573 w 908"/>
                <a:gd name="T23" fmla="*/ 276 h 391"/>
                <a:gd name="T24" fmla="*/ 637 w 908"/>
                <a:gd name="T25" fmla="*/ 228 h 391"/>
                <a:gd name="T26" fmla="*/ 678 w 908"/>
                <a:gd name="T27" fmla="*/ 203 h 391"/>
                <a:gd name="T28" fmla="*/ 712 w 908"/>
                <a:gd name="T29" fmla="*/ 188 h 391"/>
                <a:gd name="T30" fmla="*/ 745 w 908"/>
                <a:gd name="T31" fmla="*/ 181 h 391"/>
                <a:gd name="T32" fmla="*/ 790 w 908"/>
                <a:gd name="T33" fmla="*/ 173 h 391"/>
                <a:gd name="T34" fmla="*/ 822 w 908"/>
                <a:gd name="T35" fmla="*/ 161 h 391"/>
                <a:gd name="T36" fmla="*/ 838 w 908"/>
                <a:gd name="T37" fmla="*/ 143 h 391"/>
                <a:gd name="T38" fmla="*/ 857 w 908"/>
                <a:gd name="T39" fmla="*/ 126 h 391"/>
                <a:gd name="T40" fmla="*/ 878 w 908"/>
                <a:gd name="T41" fmla="*/ 111 h 391"/>
                <a:gd name="T42" fmla="*/ 890 w 908"/>
                <a:gd name="T43" fmla="*/ 91 h 391"/>
                <a:gd name="T44" fmla="*/ 895 w 908"/>
                <a:gd name="T45" fmla="*/ 68 h 391"/>
                <a:gd name="T46" fmla="*/ 907 w 908"/>
                <a:gd name="T47" fmla="*/ 0 h 391"/>
                <a:gd name="T48" fmla="*/ 907 w 908"/>
                <a:gd name="T49" fmla="*/ 71 h 391"/>
                <a:gd name="T50" fmla="*/ 895 w 908"/>
                <a:gd name="T51" fmla="*/ 100 h 391"/>
                <a:gd name="T52" fmla="*/ 868 w 908"/>
                <a:gd name="T53" fmla="*/ 120 h 391"/>
                <a:gd name="T54" fmla="*/ 847 w 908"/>
                <a:gd name="T55" fmla="*/ 143 h 391"/>
                <a:gd name="T56" fmla="*/ 830 w 908"/>
                <a:gd name="T57" fmla="*/ 156 h 391"/>
                <a:gd name="T58" fmla="*/ 792 w 908"/>
                <a:gd name="T59" fmla="*/ 178 h 391"/>
                <a:gd name="T60" fmla="*/ 745 w 908"/>
                <a:gd name="T61" fmla="*/ 188 h 391"/>
                <a:gd name="T62" fmla="*/ 683 w 908"/>
                <a:gd name="T63" fmla="*/ 201 h 391"/>
                <a:gd name="T64" fmla="*/ 640 w 908"/>
                <a:gd name="T65" fmla="*/ 228 h 391"/>
                <a:gd name="T66" fmla="*/ 580 w 908"/>
                <a:gd name="T67" fmla="*/ 271 h 391"/>
                <a:gd name="T68" fmla="*/ 540 w 908"/>
                <a:gd name="T69" fmla="*/ 295 h 391"/>
                <a:gd name="T70" fmla="*/ 502 w 908"/>
                <a:gd name="T71" fmla="*/ 316 h 391"/>
                <a:gd name="T72" fmla="*/ 475 w 908"/>
                <a:gd name="T73" fmla="*/ 323 h 391"/>
                <a:gd name="T74" fmla="*/ 375 w 908"/>
                <a:gd name="T75" fmla="*/ 330 h 391"/>
                <a:gd name="T76" fmla="*/ 315 w 908"/>
                <a:gd name="T77" fmla="*/ 348 h 391"/>
                <a:gd name="T78" fmla="*/ 290 w 908"/>
                <a:gd name="T79" fmla="*/ 360 h 391"/>
                <a:gd name="T80" fmla="*/ 260 w 908"/>
                <a:gd name="T81" fmla="*/ 381 h 391"/>
                <a:gd name="T82" fmla="*/ 234 w 908"/>
                <a:gd name="T83" fmla="*/ 390 h 391"/>
                <a:gd name="T84" fmla="*/ 175 w 908"/>
                <a:gd name="T85" fmla="*/ 391 h 391"/>
                <a:gd name="T86" fmla="*/ 59 w 908"/>
                <a:gd name="T87" fmla="*/ 386 h 391"/>
                <a:gd name="T88" fmla="*/ 29 w 908"/>
                <a:gd name="T89" fmla="*/ 381 h 391"/>
                <a:gd name="T90" fmla="*/ 0 w 908"/>
                <a:gd name="T91" fmla="*/ 370 h 391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908"/>
                <a:gd name="T139" fmla="*/ 0 h 391"/>
                <a:gd name="T140" fmla="*/ 908 w 908"/>
                <a:gd name="T141" fmla="*/ 391 h 391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908" h="391">
                  <a:moveTo>
                    <a:pt x="14" y="360"/>
                  </a:moveTo>
                  <a:lnTo>
                    <a:pt x="25" y="366"/>
                  </a:lnTo>
                  <a:lnTo>
                    <a:pt x="34" y="370"/>
                  </a:lnTo>
                  <a:lnTo>
                    <a:pt x="44" y="373"/>
                  </a:lnTo>
                  <a:lnTo>
                    <a:pt x="54" y="375"/>
                  </a:lnTo>
                  <a:lnTo>
                    <a:pt x="74" y="376"/>
                  </a:lnTo>
                  <a:lnTo>
                    <a:pt x="95" y="378"/>
                  </a:lnTo>
                  <a:lnTo>
                    <a:pt x="160" y="381"/>
                  </a:lnTo>
                  <a:lnTo>
                    <a:pt x="189" y="381"/>
                  </a:lnTo>
                  <a:lnTo>
                    <a:pt x="205" y="381"/>
                  </a:lnTo>
                  <a:lnTo>
                    <a:pt x="224" y="381"/>
                  </a:lnTo>
                  <a:lnTo>
                    <a:pt x="240" y="381"/>
                  </a:lnTo>
                  <a:lnTo>
                    <a:pt x="249" y="381"/>
                  </a:lnTo>
                  <a:lnTo>
                    <a:pt x="257" y="380"/>
                  </a:lnTo>
                  <a:lnTo>
                    <a:pt x="262" y="378"/>
                  </a:lnTo>
                  <a:lnTo>
                    <a:pt x="267" y="376"/>
                  </a:lnTo>
                  <a:lnTo>
                    <a:pt x="269" y="375"/>
                  </a:lnTo>
                  <a:lnTo>
                    <a:pt x="279" y="366"/>
                  </a:lnTo>
                  <a:lnTo>
                    <a:pt x="290" y="358"/>
                  </a:lnTo>
                  <a:lnTo>
                    <a:pt x="304" y="350"/>
                  </a:lnTo>
                  <a:lnTo>
                    <a:pt x="305" y="348"/>
                  </a:lnTo>
                  <a:lnTo>
                    <a:pt x="317" y="343"/>
                  </a:lnTo>
                  <a:lnTo>
                    <a:pt x="327" y="340"/>
                  </a:lnTo>
                  <a:lnTo>
                    <a:pt x="349" y="333"/>
                  </a:lnTo>
                  <a:lnTo>
                    <a:pt x="382" y="321"/>
                  </a:lnTo>
                  <a:lnTo>
                    <a:pt x="397" y="318"/>
                  </a:lnTo>
                  <a:lnTo>
                    <a:pt x="407" y="318"/>
                  </a:lnTo>
                  <a:lnTo>
                    <a:pt x="415" y="316"/>
                  </a:lnTo>
                  <a:lnTo>
                    <a:pt x="490" y="313"/>
                  </a:lnTo>
                  <a:lnTo>
                    <a:pt x="498" y="313"/>
                  </a:lnTo>
                  <a:lnTo>
                    <a:pt x="507" y="310"/>
                  </a:lnTo>
                  <a:lnTo>
                    <a:pt x="515" y="308"/>
                  </a:lnTo>
                  <a:lnTo>
                    <a:pt x="523" y="305"/>
                  </a:lnTo>
                  <a:lnTo>
                    <a:pt x="537" y="296"/>
                  </a:lnTo>
                  <a:lnTo>
                    <a:pt x="553" y="286"/>
                  </a:lnTo>
                  <a:lnTo>
                    <a:pt x="573" y="276"/>
                  </a:lnTo>
                  <a:lnTo>
                    <a:pt x="600" y="256"/>
                  </a:lnTo>
                  <a:lnTo>
                    <a:pt x="625" y="236"/>
                  </a:lnTo>
                  <a:lnTo>
                    <a:pt x="637" y="228"/>
                  </a:lnTo>
                  <a:lnTo>
                    <a:pt x="648" y="220"/>
                  </a:lnTo>
                  <a:lnTo>
                    <a:pt x="663" y="211"/>
                  </a:lnTo>
                  <a:lnTo>
                    <a:pt x="678" y="203"/>
                  </a:lnTo>
                  <a:lnTo>
                    <a:pt x="685" y="198"/>
                  </a:lnTo>
                  <a:lnTo>
                    <a:pt x="693" y="195"/>
                  </a:lnTo>
                  <a:lnTo>
                    <a:pt x="712" y="188"/>
                  </a:lnTo>
                  <a:lnTo>
                    <a:pt x="722" y="185"/>
                  </a:lnTo>
                  <a:lnTo>
                    <a:pt x="732" y="183"/>
                  </a:lnTo>
                  <a:lnTo>
                    <a:pt x="745" y="181"/>
                  </a:lnTo>
                  <a:lnTo>
                    <a:pt x="757" y="178"/>
                  </a:lnTo>
                  <a:lnTo>
                    <a:pt x="778" y="176"/>
                  </a:lnTo>
                  <a:lnTo>
                    <a:pt x="790" y="173"/>
                  </a:lnTo>
                  <a:lnTo>
                    <a:pt x="800" y="171"/>
                  </a:lnTo>
                  <a:lnTo>
                    <a:pt x="812" y="166"/>
                  </a:lnTo>
                  <a:lnTo>
                    <a:pt x="822" y="161"/>
                  </a:lnTo>
                  <a:lnTo>
                    <a:pt x="828" y="156"/>
                  </a:lnTo>
                  <a:lnTo>
                    <a:pt x="833" y="150"/>
                  </a:lnTo>
                  <a:lnTo>
                    <a:pt x="838" y="143"/>
                  </a:lnTo>
                  <a:lnTo>
                    <a:pt x="845" y="136"/>
                  </a:lnTo>
                  <a:lnTo>
                    <a:pt x="852" y="131"/>
                  </a:lnTo>
                  <a:lnTo>
                    <a:pt x="857" y="126"/>
                  </a:lnTo>
                  <a:lnTo>
                    <a:pt x="872" y="118"/>
                  </a:lnTo>
                  <a:lnTo>
                    <a:pt x="875" y="115"/>
                  </a:lnTo>
                  <a:lnTo>
                    <a:pt x="878" y="111"/>
                  </a:lnTo>
                  <a:lnTo>
                    <a:pt x="882" y="108"/>
                  </a:lnTo>
                  <a:lnTo>
                    <a:pt x="883" y="105"/>
                  </a:lnTo>
                  <a:lnTo>
                    <a:pt x="890" y="91"/>
                  </a:lnTo>
                  <a:lnTo>
                    <a:pt x="892" y="86"/>
                  </a:lnTo>
                  <a:lnTo>
                    <a:pt x="893" y="80"/>
                  </a:lnTo>
                  <a:lnTo>
                    <a:pt x="895" y="68"/>
                  </a:lnTo>
                  <a:lnTo>
                    <a:pt x="895" y="55"/>
                  </a:lnTo>
                  <a:lnTo>
                    <a:pt x="892" y="8"/>
                  </a:lnTo>
                  <a:lnTo>
                    <a:pt x="907" y="0"/>
                  </a:lnTo>
                  <a:lnTo>
                    <a:pt x="908" y="46"/>
                  </a:lnTo>
                  <a:lnTo>
                    <a:pt x="908" y="60"/>
                  </a:lnTo>
                  <a:lnTo>
                    <a:pt x="907" y="71"/>
                  </a:lnTo>
                  <a:lnTo>
                    <a:pt x="903" y="83"/>
                  </a:lnTo>
                  <a:lnTo>
                    <a:pt x="898" y="95"/>
                  </a:lnTo>
                  <a:lnTo>
                    <a:pt x="895" y="100"/>
                  </a:lnTo>
                  <a:lnTo>
                    <a:pt x="890" y="105"/>
                  </a:lnTo>
                  <a:lnTo>
                    <a:pt x="882" y="111"/>
                  </a:lnTo>
                  <a:lnTo>
                    <a:pt x="868" y="120"/>
                  </a:lnTo>
                  <a:lnTo>
                    <a:pt x="867" y="121"/>
                  </a:lnTo>
                  <a:lnTo>
                    <a:pt x="860" y="126"/>
                  </a:lnTo>
                  <a:lnTo>
                    <a:pt x="847" y="143"/>
                  </a:lnTo>
                  <a:lnTo>
                    <a:pt x="840" y="150"/>
                  </a:lnTo>
                  <a:lnTo>
                    <a:pt x="832" y="156"/>
                  </a:lnTo>
                  <a:lnTo>
                    <a:pt x="830" y="156"/>
                  </a:lnTo>
                  <a:lnTo>
                    <a:pt x="815" y="166"/>
                  </a:lnTo>
                  <a:lnTo>
                    <a:pt x="803" y="173"/>
                  </a:lnTo>
                  <a:lnTo>
                    <a:pt x="792" y="178"/>
                  </a:lnTo>
                  <a:lnTo>
                    <a:pt x="780" y="181"/>
                  </a:lnTo>
                  <a:lnTo>
                    <a:pt x="768" y="185"/>
                  </a:lnTo>
                  <a:lnTo>
                    <a:pt x="745" y="188"/>
                  </a:lnTo>
                  <a:lnTo>
                    <a:pt x="717" y="191"/>
                  </a:lnTo>
                  <a:lnTo>
                    <a:pt x="700" y="196"/>
                  </a:lnTo>
                  <a:lnTo>
                    <a:pt x="683" y="201"/>
                  </a:lnTo>
                  <a:lnTo>
                    <a:pt x="668" y="208"/>
                  </a:lnTo>
                  <a:lnTo>
                    <a:pt x="655" y="216"/>
                  </a:lnTo>
                  <a:lnTo>
                    <a:pt x="640" y="228"/>
                  </a:lnTo>
                  <a:lnTo>
                    <a:pt x="612" y="250"/>
                  </a:lnTo>
                  <a:lnTo>
                    <a:pt x="597" y="260"/>
                  </a:lnTo>
                  <a:lnTo>
                    <a:pt x="580" y="271"/>
                  </a:lnTo>
                  <a:lnTo>
                    <a:pt x="567" y="280"/>
                  </a:lnTo>
                  <a:lnTo>
                    <a:pt x="553" y="288"/>
                  </a:lnTo>
                  <a:lnTo>
                    <a:pt x="540" y="295"/>
                  </a:lnTo>
                  <a:lnTo>
                    <a:pt x="523" y="305"/>
                  </a:lnTo>
                  <a:lnTo>
                    <a:pt x="508" y="313"/>
                  </a:lnTo>
                  <a:lnTo>
                    <a:pt x="502" y="316"/>
                  </a:lnTo>
                  <a:lnTo>
                    <a:pt x="493" y="320"/>
                  </a:lnTo>
                  <a:lnTo>
                    <a:pt x="485" y="321"/>
                  </a:lnTo>
                  <a:lnTo>
                    <a:pt x="475" y="323"/>
                  </a:lnTo>
                  <a:lnTo>
                    <a:pt x="402" y="326"/>
                  </a:lnTo>
                  <a:lnTo>
                    <a:pt x="384" y="328"/>
                  </a:lnTo>
                  <a:lnTo>
                    <a:pt x="375" y="330"/>
                  </a:lnTo>
                  <a:lnTo>
                    <a:pt x="367" y="331"/>
                  </a:lnTo>
                  <a:lnTo>
                    <a:pt x="334" y="341"/>
                  </a:lnTo>
                  <a:lnTo>
                    <a:pt x="315" y="348"/>
                  </a:lnTo>
                  <a:lnTo>
                    <a:pt x="305" y="350"/>
                  </a:lnTo>
                  <a:lnTo>
                    <a:pt x="297" y="355"/>
                  </a:lnTo>
                  <a:lnTo>
                    <a:pt x="290" y="360"/>
                  </a:lnTo>
                  <a:lnTo>
                    <a:pt x="282" y="366"/>
                  </a:lnTo>
                  <a:lnTo>
                    <a:pt x="274" y="373"/>
                  </a:lnTo>
                  <a:lnTo>
                    <a:pt x="260" y="381"/>
                  </a:lnTo>
                  <a:lnTo>
                    <a:pt x="252" y="386"/>
                  </a:lnTo>
                  <a:lnTo>
                    <a:pt x="242" y="390"/>
                  </a:lnTo>
                  <a:lnTo>
                    <a:pt x="234" y="390"/>
                  </a:lnTo>
                  <a:lnTo>
                    <a:pt x="225" y="391"/>
                  </a:lnTo>
                  <a:lnTo>
                    <a:pt x="209" y="390"/>
                  </a:lnTo>
                  <a:lnTo>
                    <a:pt x="175" y="391"/>
                  </a:lnTo>
                  <a:lnTo>
                    <a:pt x="145" y="390"/>
                  </a:lnTo>
                  <a:lnTo>
                    <a:pt x="82" y="386"/>
                  </a:lnTo>
                  <a:lnTo>
                    <a:pt x="59" y="386"/>
                  </a:lnTo>
                  <a:lnTo>
                    <a:pt x="49" y="385"/>
                  </a:lnTo>
                  <a:lnTo>
                    <a:pt x="39" y="383"/>
                  </a:lnTo>
                  <a:lnTo>
                    <a:pt x="29" y="381"/>
                  </a:lnTo>
                  <a:lnTo>
                    <a:pt x="20" y="380"/>
                  </a:lnTo>
                  <a:lnTo>
                    <a:pt x="10" y="375"/>
                  </a:lnTo>
                  <a:lnTo>
                    <a:pt x="0" y="370"/>
                  </a:lnTo>
                  <a:lnTo>
                    <a:pt x="14" y="360"/>
                  </a:lnTo>
                  <a:close/>
                </a:path>
              </a:pathLst>
            </a:custGeom>
            <a:solidFill>
              <a:srgbClr val="9F491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8285" name="Freeform 2843"/>
            <p:cNvSpPr>
              <a:spLocks/>
            </p:cNvSpPr>
            <p:nvPr/>
          </p:nvSpPr>
          <p:spPr bwMode="auto">
            <a:xfrm>
              <a:off x="1372" y="1534"/>
              <a:ext cx="806" cy="577"/>
            </a:xfrm>
            <a:custGeom>
              <a:avLst/>
              <a:gdLst>
                <a:gd name="T0" fmla="*/ 250 w 806"/>
                <a:gd name="T1" fmla="*/ 459 h 577"/>
                <a:gd name="T2" fmla="*/ 227 w 806"/>
                <a:gd name="T3" fmla="*/ 470 h 577"/>
                <a:gd name="T4" fmla="*/ 128 w 806"/>
                <a:gd name="T5" fmla="*/ 504 h 577"/>
                <a:gd name="T6" fmla="*/ 78 w 806"/>
                <a:gd name="T7" fmla="*/ 515 h 577"/>
                <a:gd name="T8" fmla="*/ 57 w 806"/>
                <a:gd name="T9" fmla="*/ 522 h 577"/>
                <a:gd name="T10" fmla="*/ 37 w 806"/>
                <a:gd name="T11" fmla="*/ 535 h 577"/>
                <a:gd name="T12" fmla="*/ 22 w 806"/>
                <a:gd name="T13" fmla="*/ 555 h 577"/>
                <a:gd name="T14" fmla="*/ 0 w 806"/>
                <a:gd name="T15" fmla="*/ 577 h 577"/>
                <a:gd name="T16" fmla="*/ 17 w 806"/>
                <a:gd name="T17" fmla="*/ 550 h 577"/>
                <a:gd name="T18" fmla="*/ 28 w 806"/>
                <a:gd name="T19" fmla="*/ 540 h 577"/>
                <a:gd name="T20" fmla="*/ 53 w 806"/>
                <a:gd name="T21" fmla="*/ 522 h 577"/>
                <a:gd name="T22" fmla="*/ 70 w 806"/>
                <a:gd name="T23" fmla="*/ 514 h 577"/>
                <a:gd name="T24" fmla="*/ 90 w 806"/>
                <a:gd name="T25" fmla="*/ 507 h 577"/>
                <a:gd name="T26" fmla="*/ 125 w 806"/>
                <a:gd name="T27" fmla="*/ 499 h 577"/>
                <a:gd name="T28" fmla="*/ 175 w 806"/>
                <a:gd name="T29" fmla="*/ 485 h 577"/>
                <a:gd name="T30" fmla="*/ 252 w 806"/>
                <a:gd name="T31" fmla="*/ 457 h 577"/>
                <a:gd name="T32" fmla="*/ 273 w 806"/>
                <a:gd name="T33" fmla="*/ 445 h 577"/>
                <a:gd name="T34" fmla="*/ 292 w 806"/>
                <a:gd name="T35" fmla="*/ 435 h 577"/>
                <a:gd name="T36" fmla="*/ 315 w 806"/>
                <a:gd name="T37" fmla="*/ 424 h 577"/>
                <a:gd name="T38" fmla="*/ 347 w 806"/>
                <a:gd name="T39" fmla="*/ 404 h 577"/>
                <a:gd name="T40" fmla="*/ 378 w 806"/>
                <a:gd name="T41" fmla="*/ 379 h 577"/>
                <a:gd name="T42" fmla="*/ 397 w 806"/>
                <a:gd name="T43" fmla="*/ 357 h 577"/>
                <a:gd name="T44" fmla="*/ 438 w 806"/>
                <a:gd name="T45" fmla="*/ 309 h 577"/>
                <a:gd name="T46" fmla="*/ 468 w 806"/>
                <a:gd name="T47" fmla="*/ 280 h 577"/>
                <a:gd name="T48" fmla="*/ 505 w 806"/>
                <a:gd name="T49" fmla="*/ 254 h 577"/>
                <a:gd name="T50" fmla="*/ 530 w 806"/>
                <a:gd name="T51" fmla="*/ 235 h 577"/>
                <a:gd name="T52" fmla="*/ 550 w 806"/>
                <a:gd name="T53" fmla="*/ 224 h 577"/>
                <a:gd name="T54" fmla="*/ 613 w 806"/>
                <a:gd name="T55" fmla="*/ 184 h 577"/>
                <a:gd name="T56" fmla="*/ 638 w 806"/>
                <a:gd name="T57" fmla="*/ 162 h 577"/>
                <a:gd name="T58" fmla="*/ 655 w 806"/>
                <a:gd name="T59" fmla="*/ 145 h 577"/>
                <a:gd name="T60" fmla="*/ 668 w 806"/>
                <a:gd name="T61" fmla="*/ 137 h 577"/>
                <a:gd name="T62" fmla="*/ 695 w 806"/>
                <a:gd name="T63" fmla="*/ 120 h 577"/>
                <a:gd name="T64" fmla="*/ 716 w 806"/>
                <a:gd name="T65" fmla="*/ 110 h 577"/>
                <a:gd name="T66" fmla="*/ 736 w 806"/>
                <a:gd name="T67" fmla="*/ 97 h 577"/>
                <a:gd name="T68" fmla="*/ 755 w 806"/>
                <a:gd name="T69" fmla="*/ 77 h 577"/>
                <a:gd name="T70" fmla="*/ 775 w 806"/>
                <a:gd name="T71" fmla="*/ 42 h 577"/>
                <a:gd name="T72" fmla="*/ 783 w 806"/>
                <a:gd name="T73" fmla="*/ 27 h 577"/>
                <a:gd name="T74" fmla="*/ 791 w 806"/>
                <a:gd name="T75" fmla="*/ 10 h 577"/>
                <a:gd name="T76" fmla="*/ 801 w 806"/>
                <a:gd name="T77" fmla="*/ 9 h 577"/>
                <a:gd name="T78" fmla="*/ 793 w 806"/>
                <a:gd name="T79" fmla="*/ 25 h 577"/>
                <a:gd name="T80" fmla="*/ 778 w 806"/>
                <a:gd name="T81" fmla="*/ 54 h 577"/>
                <a:gd name="T82" fmla="*/ 766 w 806"/>
                <a:gd name="T83" fmla="*/ 70 h 577"/>
                <a:gd name="T84" fmla="*/ 755 w 806"/>
                <a:gd name="T85" fmla="*/ 85 h 577"/>
                <a:gd name="T86" fmla="*/ 736 w 806"/>
                <a:gd name="T87" fmla="*/ 99 h 577"/>
                <a:gd name="T88" fmla="*/ 721 w 806"/>
                <a:gd name="T89" fmla="*/ 109 h 577"/>
                <a:gd name="T90" fmla="*/ 675 w 806"/>
                <a:gd name="T91" fmla="*/ 132 h 577"/>
                <a:gd name="T92" fmla="*/ 662 w 806"/>
                <a:gd name="T93" fmla="*/ 144 h 577"/>
                <a:gd name="T94" fmla="*/ 642 w 806"/>
                <a:gd name="T95" fmla="*/ 164 h 577"/>
                <a:gd name="T96" fmla="*/ 628 w 806"/>
                <a:gd name="T97" fmla="*/ 175 h 577"/>
                <a:gd name="T98" fmla="*/ 600 w 806"/>
                <a:gd name="T99" fmla="*/ 194 h 577"/>
                <a:gd name="T100" fmla="*/ 563 w 806"/>
                <a:gd name="T101" fmla="*/ 217 h 577"/>
                <a:gd name="T102" fmla="*/ 533 w 806"/>
                <a:gd name="T103" fmla="*/ 234 h 577"/>
                <a:gd name="T104" fmla="*/ 518 w 806"/>
                <a:gd name="T105" fmla="*/ 245 h 577"/>
                <a:gd name="T106" fmla="*/ 472 w 806"/>
                <a:gd name="T107" fmla="*/ 280 h 577"/>
                <a:gd name="T108" fmla="*/ 432 w 806"/>
                <a:gd name="T109" fmla="*/ 324 h 577"/>
                <a:gd name="T110" fmla="*/ 388 w 806"/>
                <a:gd name="T111" fmla="*/ 372 h 577"/>
                <a:gd name="T112" fmla="*/ 367 w 806"/>
                <a:gd name="T113" fmla="*/ 390 h 577"/>
                <a:gd name="T114" fmla="*/ 330 w 806"/>
                <a:gd name="T115" fmla="*/ 417 h 577"/>
                <a:gd name="T116" fmla="*/ 305 w 806"/>
                <a:gd name="T117" fmla="*/ 430 h 577"/>
                <a:gd name="T118" fmla="*/ 270 w 806"/>
                <a:gd name="T119" fmla="*/ 447 h 577"/>
                <a:gd name="T120" fmla="*/ 252 w 806"/>
                <a:gd name="T121" fmla="*/ 459 h 577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806"/>
                <a:gd name="T184" fmla="*/ 0 h 577"/>
                <a:gd name="T185" fmla="*/ 806 w 806"/>
                <a:gd name="T186" fmla="*/ 577 h 577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806" h="577">
                  <a:moveTo>
                    <a:pt x="252" y="459"/>
                  </a:moveTo>
                  <a:lnTo>
                    <a:pt x="250" y="459"/>
                  </a:lnTo>
                  <a:lnTo>
                    <a:pt x="240" y="465"/>
                  </a:lnTo>
                  <a:lnTo>
                    <a:pt x="227" y="470"/>
                  </a:lnTo>
                  <a:lnTo>
                    <a:pt x="160" y="494"/>
                  </a:lnTo>
                  <a:lnTo>
                    <a:pt x="128" y="504"/>
                  </a:lnTo>
                  <a:lnTo>
                    <a:pt x="90" y="512"/>
                  </a:lnTo>
                  <a:lnTo>
                    <a:pt x="78" y="515"/>
                  </a:lnTo>
                  <a:lnTo>
                    <a:pt x="67" y="519"/>
                  </a:lnTo>
                  <a:lnTo>
                    <a:pt x="57" y="522"/>
                  </a:lnTo>
                  <a:lnTo>
                    <a:pt x="47" y="527"/>
                  </a:lnTo>
                  <a:lnTo>
                    <a:pt x="37" y="535"/>
                  </a:lnTo>
                  <a:lnTo>
                    <a:pt x="28" y="544"/>
                  </a:lnTo>
                  <a:lnTo>
                    <a:pt x="22" y="555"/>
                  </a:lnTo>
                  <a:lnTo>
                    <a:pt x="13" y="567"/>
                  </a:lnTo>
                  <a:lnTo>
                    <a:pt x="0" y="577"/>
                  </a:lnTo>
                  <a:lnTo>
                    <a:pt x="8" y="562"/>
                  </a:lnTo>
                  <a:lnTo>
                    <a:pt x="17" y="550"/>
                  </a:lnTo>
                  <a:lnTo>
                    <a:pt x="22" y="545"/>
                  </a:lnTo>
                  <a:lnTo>
                    <a:pt x="28" y="540"/>
                  </a:lnTo>
                  <a:lnTo>
                    <a:pt x="38" y="532"/>
                  </a:lnTo>
                  <a:lnTo>
                    <a:pt x="53" y="522"/>
                  </a:lnTo>
                  <a:lnTo>
                    <a:pt x="65" y="515"/>
                  </a:lnTo>
                  <a:lnTo>
                    <a:pt x="70" y="514"/>
                  </a:lnTo>
                  <a:lnTo>
                    <a:pt x="77" y="510"/>
                  </a:lnTo>
                  <a:lnTo>
                    <a:pt x="90" y="507"/>
                  </a:lnTo>
                  <a:lnTo>
                    <a:pt x="105" y="504"/>
                  </a:lnTo>
                  <a:lnTo>
                    <a:pt x="125" y="499"/>
                  </a:lnTo>
                  <a:lnTo>
                    <a:pt x="142" y="495"/>
                  </a:lnTo>
                  <a:lnTo>
                    <a:pt x="175" y="485"/>
                  </a:lnTo>
                  <a:lnTo>
                    <a:pt x="242" y="462"/>
                  </a:lnTo>
                  <a:lnTo>
                    <a:pt x="252" y="457"/>
                  </a:lnTo>
                  <a:lnTo>
                    <a:pt x="260" y="452"/>
                  </a:lnTo>
                  <a:lnTo>
                    <a:pt x="273" y="445"/>
                  </a:lnTo>
                  <a:lnTo>
                    <a:pt x="282" y="440"/>
                  </a:lnTo>
                  <a:lnTo>
                    <a:pt x="292" y="435"/>
                  </a:lnTo>
                  <a:lnTo>
                    <a:pt x="303" y="429"/>
                  </a:lnTo>
                  <a:lnTo>
                    <a:pt x="315" y="424"/>
                  </a:lnTo>
                  <a:lnTo>
                    <a:pt x="337" y="412"/>
                  </a:lnTo>
                  <a:lnTo>
                    <a:pt x="347" y="404"/>
                  </a:lnTo>
                  <a:lnTo>
                    <a:pt x="358" y="395"/>
                  </a:lnTo>
                  <a:lnTo>
                    <a:pt x="378" y="379"/>
                  </a:lnTo>
                  <a:lnTo>
                    <a:pt x="388" y="369"/>
                  </a:lnTo>
                  <a:lnTo>
                    <a:pt x="397" y="357"/>
                  </a:lnTo>
                  <a:lnTo>
                    <a:pt x="418" y="334"/>
                  </a:lnTo>
                  <a:lnTo>
                    <a:pt x="438" y="309"/>
                  </a:lnTo>
                  <a:lnTo>
                    <a:pt x="458" y="290"/>
                  </a:lnTo>
                  <a:lnTo>
                    <a:pt x="468" y="280"/>
                  </a:lnTo>
                  <a:lnTo>
                    <a:pt x="478" y="272"/>
                  </a:lnTo>
                  <a:lnTo>
                    <a:pt x="505" y="254"/>
                  </a:lnTo>
                  <a:lnTo>
                    <a:pt x="520" y="244"/>
                  </a:lnTo>
                  <a:lnTo>
                    <a:pt x="530" y="235"/>
                  </a:lnTo>
                  <a:lnTo>
                    <a:pt x="545" y="227"/>
                  </a:lnTo>
                  <a:lnTo>
                    <a:pt x="550" y="224"/>
                  </a:lnTo>
                  <a:lnTo>
                    <a:pt x="593" y="199"/>
                  </a:lnTo>
                  <a:lnTo>
                    <a:pt x="613" y="184"/>
                  </a:lnTo>
                  <a:lnTo>
                    <a:pt x="627" y="172"/>
                  </a:lnTo>
                  <a:lnTo>
                    <a:pt x="638" y="162"/>
                  </a:lnTo>
                  <a:lnTo>
                    <a:pt x="648" y="152"/>
                  </a:lnTo>
                  <a:lnTo>
                    <a:pt x="655" y="145"/>
                  </a:lnTo>
                  <a:lnTo>
                    <a:pt x="662" y="140"/>
                  </a:lnTo>
                  <a:lnTo>
                    <a:pt x="668" y="137"/>
                  </a:lnTo>
                  <a:lnTo>
                    <a:pt x="681" y="129"/>
                  </a:lnTo>
                  <a:lnTo>
                    <a:pt x="695" y="120"/>
                  </a:lnTo>
                  <a:lnTo>
                    <a:pt x="705" y="115"/>
                  </a:lnTo>
                  <a:lnTo>
                    <a:pt x="716" y="110"/>
                  </a:lnTo>
                  <a:lnTo>
                    <a:pt x="728" y="104"/>
                  </a:lnTo>
                  <a:lnTo>
                    <a:pt x="736" y="97"/>
                  </a:lnTo>
                  <a:lnTo>
                    <a:pt x="743" y="90"/>
                  </a:lnTo>
                  <a:lnTo>
                    <a:pt x="755" y="77"/>
                  </a:lnTo>
                  <a:lnTo>
                    <a:pt x="765" y="60"/>
                  </a:lnTo>
                  <a:lnTo>
                    <a:pt x="775" y="42"/>
                  </a:lnTo>
                  <a:lnTo>
                    <a:pt x="778" y="34"/>
                  </a:lnTo>
                  <a:lnTo>
                    <a:pt x="783" y="27"/>
                  </a:lnTo>
                  <a:lnTo>
                    <a:pt x="788" y="19"/>
                  </a:lnTo>
                  <a:lnTo>
                    <a:pt x="791" y="10"/>
                  </a:lnTo>
                  <a:lnTo>
                    <a:pt x="806" y="0"/>
                  </a:lnTo>
                  <a:lnTo>
                    <a:pt x="801" y="9"/>
                  </a:lnTo>
                  <a:lnTo>
                    <a:pt x="798" y="17"/>
                  </a:lnTo>
                  <a:lnTo>
                    <a:pt x="793" y="25"/>
                  </a:lnTo>
                  <a:lnTo>
                    <a:pt x="788" y="34"/>
                  </a:lnTo>
                  <a:lnTo>
                    <a:pt x="778" y="54"/>
                  </a:lnTo>
                  <a:lnTo>
                    <a:pt x="773" y="62"/>
                  </a:lnTo>
                  <a:lnTo>
                    <a:pt x="766" y="70"/>
                  </a:lnTo>
                  <a:lnTo>
                    <a:pt x="761" y="77"/>
                  </a:lnTo>
                  <a:lnTo>
                    <a:pt x="755" y="85"/>
                  </a:lnTo>
                  <a:lnTo>
                    <a:pt x="746" y="92"/>
                  </a:lnTo>
                  <a:lnTo>
                    <a:pt x="736" y="99"/>
                  </a:lnTo>
                  <a:lnTo>
                    <a:pt x="721" y="107"/>
                  </a:lnTo>
                  <a:lnTo>
                    <a:pt x="721" y="109"/>
                  </a:lnTo>
                  <a:lnTo>
                    <a:pt x="696" y="122"/>
                  </a:lnTo>
                  <a:lnTo>
                    <a:pt x="675" y="132"/>
                  </a:lnTo>
                  <a:lnTo>
                    <a:pt x="668" y="139"/>
                  </a:lnTo>
                  <a:lnTo>
                    <a:pt x="662" y="144"/>
                  </a:lnTo>
                  <a:lnTo>
                    <a:pt x="652" y="154"/>
                  </a:lnTo>
                  <a:lnTo>
                    <a:pt x="642" y="164"/>
                  </a:lnTo>
                  <a:lnTo>
                    <a:pt x="635" y="169"/>
                  </a:lnTo>
                  <a:lnTo>
                    <a:pt x="628" y="175"/>
                  </a:lnTo>
                  <a:lnTo>
                    <a:pt x="613" y="185"/>
                  </a:lnTo>
                  <a:lnTo>
                    <a:pt x="600" y="194"/>
                  </a:lnTo>
                  <a:lnTo>
                    <a:pt x="587" y="204"/>
                  </a:lnTo>
                  <a:lnTo>
                    <a:pt x="563" y="217"/>
                  </a:lnTo>
                  <a:lnTo>
                    <a:pt x="538" y="232"/>
                  </a:lnTo>
                  <a:lnTo>
                    <a:pt x="533" y="234"/>
                  </a:lnTo>
                  <a:lnTo>
                    <a:pt x="527" y="240"/>
                  </a:lnTo>
                  <a:lnTo>
                    <a:pt x="518" y="245"/>
                  </a:lnTo>
                  <a:lnTo>
                    <a:pt x="493" y="264"/>
                  </a:lnTo>
                  <a:lnTo>
                    <a:pt x="472" y="280"/>
                  </a:lnTo>
                  <a:lnTo>
                    <a:pt x="453" y="300"/>
                  </a:lnTo>
                  <a:lnTo>
                    <a:pt x="432" y="324"/>
                  </a:lnTo>
                  <a:lnTo>
                    <a:pt x="410" y="350"/>
                  </a:lnTo>
                  <a:lnTo>
                    <a:pt x="388" y="372"/>
                  </a:lnTo>
                  <a:lnTo>
                    <a:pt x="378" y="382"/>
                  </a:lnTo>
                  <a:lnTo>
                    <a:pt x="367" y="390"/>
                  </a:lnTo>
                  <a:lnTo>
                    <a:pt x="343" y="407"/>
                  </a:lnTo>
                  <a:lnTo>
                    <a:pt x="330" y="417"/>
                  </a:lnTo>
                  <a:lnTo>
                    <a:pt x="318" y="424"/>
                  </a:lnTo>
                  <a:lnTo>
                    <a:pt x="305" y="430"/>
                  </a:lnTo>
                  <a:lnTo>
                    <a:pt x="277" y="444"/>
                  </a:lnTo>
                  <a:lnTo>
                    <a:pt x="270" y="447"/>
                  </a:lnTo>
                  <a:lnTo>
                    <a:pt x="263" y="450"/>
                  </a:lnTo>
                  <a:lnTo>
                    <a:pt x="252" y="459"/>
                  </a:lnTo>
                  <a:close/>
                </a:path>
              </a:pathLst>
            </a:custGeom>
            <a:solidFill>
              <a:srgbClr val="9F491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8286" name="Freeform 2844"/>
            <p:cNvSpPr>
              <a:spLocks/>
            </p:cNvSpPr>
            <p:nvPr/>
          </p:nvSpPr>
          <p:spPr bwMode="auto">
            <a:xfrm>
              <a:off x="1939" y="1563"/>
              <a:ext cx="281" cy="321"/>
            </a:xfrm>
            <a:custGeom>
              <a:avLst/>
              <a:gdLst>
                <a:gd name="T0" fmla="*/ 0 w 281"/>
                <a:gd name="T1" fmla="*/ 321 h 321"/>
                <a:gd name="T2" fmla="*/ 5 w 281"/>
                <a:gd name="T3" fmla="*/ 296 h 321"/>
                <a:gd name="T4" fmla="*/ 13 w 281"/>
                <a:gd name="T5" fmla="*/ 281 h 321"/>
                <a:gd name="T6" fmla="*/ 21 w 281"/>
                <a:gd name="T7" fmla="*/ 273 h 321"/>
                <a:gd name="T8" fmla="*/ 31 w 281"/>
                <a:gd name="T9" fmla="*/ 265 h 321"/>
                <a:gd name="T10" fmla="*/ 53 w 281"/>
                <a:gd name="T11" fmla="*/ 251 h 321"/>
                <a:gd name="T12" fmla="*/ 76 w 281"/>
                <a:gd name="T13" fmla="*/ 241 h 321"/>
                <a:gd name="T14" fmla="*/ 95 w 281"/>
                <a:gd name="T15" fmla="*/ 225 h 321"/>
                <a:gd name="T16" fmla="*/ 108 w 281"/>
                <a:gd name="T17" fmla="*/ 206 h 321"/>
                <a:gd name="T18" fmla="*/ 133 w 281"/>
                <a:gd name="T19" fmla="*/ 165 h 321"/>
                <a:gd name="T20" fmla="*/ 139 w 281"/>
                <a:gd name="T21" fmla="*/ 155 h 321"/>
                <a:gd name="T22" fmla="*/ 154 w 281"/>
                <a:gd name="T23" fmla="*/ 141 h 321"/>
                <a:gd name="T24" fmla="*/ 176 w 281"/>
                <a:gd name="T25" fmla="*/ 126 h 321"/>
                <a:gd name="T26" fmla="*/ 214 w 281"/>
                <a:gd name="T27" fmla="*/ 105 h 321"/>
                <a:gd name="T28" fmla="*/ 223 w 281"/>
                <a:gd name="T29" fmla="*/ 98 h 321"/>
                <a:gd name="T30" fmla="*/ 238 w 281"/>
                <a:gd name="T31" fmla="*/ 71 h 321"/>
                <a:gd name="T32" fmla="*/ 253 w 281"/>
                <a:gd name="T33" fmla="*/ 41 h 321"/>
                <a:gd name="T34" fmla="*/ 281 w 281"/>
                <a:gd name="T35" fmla="*/ 0 h 321"/>
                <a:gd name="T36" fmla="*/ 253 w 281"/>
                <a:gd name="T37" fmla="*/ 63 h 321"/>
                <a:gd name="T38" fmla="*/ 241 w 281"/>
                <a:gd name="T39" fmla="*/ 81 h 321"/>
                <a:gd name="T40" fmla="*/ 231 w 281"/>
                <a:gd name="T41" fmla="*/ 95 h 321"/>
                <a:gd name="T42" fmla="*/ 223 w 281"/>
                <a:gd name="T43" fmla="*/ 101 h 321"/>
                <a:gd name="T44" fmla="*/ 188 w 281"/>
                <a:gd name="T45" fmla="*/ 121 h 321"/>
                <a:gd name="T46" fmla="*/ 164 w 281"/>
                <a:gd name="T47" fmla="*/ 136 h 321"/>
                <a:gd name="T48" fmla="*/ 153 w 281"/>
                <a:gd name="T49" fmla="*/ 148 h 321"/>
                <a:gd name="T50" fmla="*/ 134 w 281"/>
                <a:gd name="T51" fmla="*/ 178 h 321"/>
                <a:gd name="T52" fmla="*/ 121 w 281"/>
                <a:gd name="T53" fmla="*/ 198 h 321"/>
                <a:gd name="T54" fmla="*/ 108 w 281"/>
                <a:gd name="T55" fmla="*/ 216 h 321"/>
                <a:gd name="T56" fmla="*/ 88 w 281"/>
                <a:gd name="T57" fmla="*/ 235 h 321"/>
                <a:gd name="T58" fmla="*/ 70 w 281"/>
                <a:gd name="T59" fmla="*/ 246 h 321"/>
                <a:gd name="T60" fmla="*/ 53 w 281"/>
                <a:gd name="T61" fmla="*/ 255 h 321"/>
                <a:gd name="T62" fmla="*/ 33 w 281"/>
                <a:gd name="T63" fmla="*/ 265 h 321"/>
                <a:gd name="T64" fmla="*/ 25 w 281"/>
                <a:gd name="T65" fmla="*/ 276 h 321"/>
                <a:gd name="T66" fmla="*/ 18 w 281"/>
                <a:gd name="T67" fmla="*/ 290 h 321"/>
                <a:gd name="T68" fmla="*/ 15 w 281"/>
                <a:gd name="T69" fmla="*/ 305 h 321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281"/>
                <a:gd name="T106" fmla="*/ 0 h 321"/>
                <a:gd name="T107" fmla="*/ 281 w 281"/>
                <a:gd name="T108" fmla="*/ 321 h 321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281" h="321">
                  <a:moveTo>
                    <a:pt x="15" y="313"/>
                  </a:moveTo>
                  <a:lnTo>
                    <a:pt x="0" y="321"/>
                  </a:lnTo>
                  <a:lnTo>
                    <a:pt x="3" y="305"/>
                  </a:lnTo>
                  <a:lnTo>
                    <a:pt x="5" y="296"/>
                  </a:lnTo>
                  <a:lnTo>
                    <a:pt x="8" y="288"/>
                  </a:lnTo>
                  <a:lnTo>
                    <a:pt x="13" y="281"/>
                  </a:lnTo>
                  <a:lnTo>
                    <a:pt x="18" y="276"/>
                  </a:lnTo>
                  <a:lnTo>
                    <a:pt x="21" y="273"/>
                  </a:lnTo>
                  <a:lnTo>
                    <a:pt x="23" y="270"/>
                  </a:lnTo>
                  <a:lnTo>
                    <a:pt x="31" y="265"/>
                  </a:lnTo>
                  <a:lnTo>
                    <a:pt x="45" y="255"/>
                  </a:lnTo>
                  <a:lnTo>
                    <a:pt x="53" y="251"/>
                  </a:lnTo>
                  <a:lnTo>
                    <a:pt x="61" y="248"/>
                  </a:lnTo>
                  <a:lnTo>
                    <a:pt x="76" y="241"/>
                  </a:lnTo>
                  <a:lnTo>
                    <a:pt x="86" y="233"/>
                  </a:lnTo>
                  <a:lnTo>
                    <a:pt x="95" y="225"/>
                  </a:lnTo>
                  <a:lnTo>
                    <a:pt x="101" y="215"/>
                  </a:lnTo>
                  <a:lnTo>
                    <a:pt x="108" y="206"/>
                  </a:lnTo>
                  <a:lnTo>
                    <a:pt x="119" y="186"/>
                  </a:lnTo>
                  <a:lnTo>
                    <a:pt x="133" y="165"/>
                  </a:lnTo>
                  <a:lnTo>
                    <a:pt x="136" y="160"/>
                  </a:lnTo>
                  <a:lnTo>
                    <a:pt x="139" y="155"/>
                  </a:lnTo>
                  <a:lnTo>
                    <a:pt x="146" y="148"/>
                  </a:lnTo>
                  <a:lnTo>
                    <a:pt x="154" y="141"/>
                  </a:lnTo>
                  <a:lnTo>
                    <a:pt x="163" y="135"/>
                  </a:lnTo>
                  <a:lnTo>
                    <a:pt x="176" y="126"/>
                  </a:lnTo>
                  <a:lnTo>
                    <a:pt x="183" y="123"/>
                  </a:lnTo>
                  <a:lnTo>
                    <a:pt x="214" y="105"/>
                  </a:lnTo>
                  <a:lnTo>
                    <a:pt x="219" y="101"/>
                  </a:lnTo>
                  <a:lnTo>
                    <a:pt x="223" y="98"/>
                  </a:lnTo>
                  <a:lnTo>
                    <a:pt x="228" y="90"/>
                  </a:lnTo>
                  <a:lnTo>
                    <a:pt x="238" y="71"/>
                  </a:lnTo>
                  <a:lnTo>
                    <a:pt x="246" y="56"/>
                  </a:lnTo>
                  <a:lnTo>
                    <a:pt x="253" y="41"/>
                  </a:lnTo>
                  <a:lnTo>
                    <a:pt x="266" y="8"/>
                  </a:lnTo>
                  <a:lnTo>
                    <a:pt x="281" y="0"/>
                  </a:lnTo>
                  <a:lnTo>
                    <a:pt x="268" y="31"/>
                  </a:lnTo>
                  <a:lnTo>
                    <a:pt x="253" y="63"/>
                  </a:lnTo>
                  <a:lnTo>
                    <a:pt x="246" y="73"/>
                  </a:lnTo>
                  <a:lnTo>
                    <a:pt x="241" y="81"/>
                  </a:lnTo>
                  <a:lnTo>
                    <a:pt x="236" y="90"/>
                  </a:lnTo>
                  <a:lnTo>
                    <a:pt x="231" y="95"/>
                  </a:lnTo>
                  <a:lnTo>
                    <a:pt x="228" y="98"/>
                  </a:lnTo>
                  <a:lnTo>
                    <a:pt x="223" y="101"/>
                  </a:lnTo>
                  <a:lnTo>
                    <a:pt x="208" y="110"/>
                  </a:lnTo>
                  <a:lnTo>
                    <a:pt x="188" y="121"/>
                  </a:lnTo>
                  <a:lnTo>
                    <a:pt x="169" y="131"/>
                  </a:lnTo>
                  <a:lnTo>
                    <a:pt x="164" y="136"/>
                  </a:lnTo>
                  <a:lnTo>
                    <a:pt x="158" y="141"/>
                  </a:lnTo>
                  <a:lnTo>
                    <a:pt x="153" y="148"/>
                  </a:lnTo>
                  <a:lnTo>
                    <a:pt x="148" y="155"/>
                  </a:lnTo>
                  <a:lnTo>
                    <a:pt x="134" y="178"/>
                  </a:lnTo>
                  <a:lnTo>
                    <a:pt x="128" y="188"/>
                  </a:lnTo>
                  <a:lnTo>
                    <a:pt x="121" y="198"/>
                  </a:lnTo>
                  <a:lnTo>
                    <a:pt x="114" y="208"/>
                  </a:lnTo>
                  <a:lnTo>
                    <a:pt x="108" y="216"/>
                  </a:lnTo>
                  <a:lnTo>
                    <a:pt x="98" y="226"/>
                  </a:lnTo>
                  <a:lnTo>
                    <a:pt x="88" y="235"/>
                  </a:lnTo>
                  <a:lnTo>
                    <a:pt x="83" y="238"/>
                  </a:lnTo>
                  <a:lnTo>
                    <a:pt x="70" y="246"/>
                  </a:lnTo>
                  <a:lnTo>
                    <a:pt x="61" y="251"/>
                  </a:lnTo>
                  <a:lnTo>
                    <a:pt x="53" y="255"/>
                  </a:lnTo>
                  <a:lnTo>
                    <a:pt x="38" y="260"/>
                  </a:lnTo>
                  <a:lnTo>
                    <a:pt x="33" y="265"/>
                  </a:lnTo>
                  <a:lnTo>
                    <a:pt x="28" y="271"/>
                  </a:lnTo>
                  <a:lnTo>
                    <a:pt x="25" y="276"/>
                  </a:lnTo>
                  <a:lnTo>
                    <a:pt x="21" y="283"/>
                  </a:lnTo>
                  <a:lnTo>
                    <a:pt x="18" y="290"/>
                  </a:lnTo>
                  <a:lnTo>
                    <a:pt x="16" y="296"/>
                  </a:lnTo>
                  <a:lnTo>
                    <a:pt x="15" y="305"/>
                  </a:lnTo>
                  <a:lnTo>
                    <a:pt x="15" y="313"/>
                  </a:lnTo>
                  <a:close/>
                </a:path>
              </a:pathLst>
            </a:custGeom>
            <a:solidFill>
              <a:srgbClr val="9F491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8287" name="Freeform 2845"/>
            <p:cNvSpPr>
              <a:spLocks/>
            </p:cNvSpPr>
            <p:nvPr/>
          </p:nvSpPr>
          <p:spPr bwMode="auto">
            <a:xfrm>
              <a:off x="2133" y="1718"/>
              <a:ext cx="127" cy="45"/>
            </a:xfrm>
            <a:custGeom>
              <a:avLst/>
              <a:gdLst>
                <a:gd name="T0" fmla="*/ 15 w 127"/>
                <a:gd name="T1" fmla="*/ 0 h 45"/>
                <a:gd name="T2" fmla="*/ 17 w 127"/>
                <a:gd name="T3" fmla="*/ 6 h 45"/>
                <a:gd name="T4" fmla="*/ 20 w 127"/>
                <a:gd name="T5" fmla="*/ 13 h 45"/>
                <a:gd name="T6" fmla="*/ 25 w 127"/>
                <a:gd name="T7" fmla="*/ 20 h 45"/>
                <a:gd name="T8" fmla="*/ 30 w 127"/>
                <a:gd name="T9" fmla="*/ 23 h 45"/>
                <a:gd name="T10" fmla="*/ 37 w 127"/>
                <a:gd name="T11" fmla="*/ 28 h 45"/>
                <a:gd name="T12" fmla="*/ 44 w 127"/>
                <a:gd name="T13" fmla="*/ 30 h 45"/>
                <a:gd name="T14" fmla="*/ 52 w 127"/>
                <a:gd name="T15" fmla="*/ 31 h 45"/>
                <a:gd name="T16" fmla="*/ 60 w 127"/>
                <a:gd name="T17" fmla="*/ 31 h 45"/>
                <a:gd name="T18" fmla="*/ 117 w 127"/>
                <a:gd name="T19" fmla="*/ 28 h 45"/>
                <a:gd name="T20" fmla="*/ 127 w 127"/>
                <a:gd name="T21" fmla="*/ 36 h 45"/>
                <a:gd name="T22" fmla="*/ 114 w 127"/>
                <a:gd name="T23" fmla="*/ 45 h 45"/>
                <a:gd name="T24" fmla="*/ 104 w 127"/>
                <a:gd name="T25" fmla="*/ 38 h 45"/>
                <a:gd name="T26" fmla="*/ 45 w 127"/>
                <a:gd name="T27" fmla="*/ 40 h 45"/>
                <a:gd name="T28" fmla="*/ 37 w 127"/>
                <a:gd name="T29" fmla="*/ 40 h 45"/>
                <a:gd name="T30" fmla="*/ 30 w 127"/>
                <a:gd name="T31" fmla="*/ 40 h 45"/>
                <a:gd name="T32" fmla="*/ 27 w 127"/>
                <a:gd name="T33" fmla="*/ 38 h 45"/>
                <a:gd name="T34" fmla="*/ 22 w 127"/>
                <a:gd name="T35" fmla="*/ 36 h 45"/>
                <a:gd name="T36" fmla="*/ 15 w 127"/>
                <a:gd name="T37" fmla="*/ 33 h 45"/>
                <a:gd name="T38" fmla="*/ 10 w 127"/>
                <a:gd name="T39" fmla="*/ 28 h 45"/>
                <a:gd name="T40" fmla="*/ 5 w 127"/>
                <a:gd name="T41" fmla="*/ 23 h 45"/>
                <a:gd name="T42" fmla="*/ 2 w 127"/>
                <a:gd name="T43" fmla="*/ 16 h 45"/>
                <a:gd name="T44" fmla="*/ 0 w 127"/>
                <a:gd name="T45" fmla="*/ 8 h 45"/>
                <a:gd name="T46" fmla="*/ 15 w 127"/>
                <a:gd name="T47" fmla="*/ 0 h 45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27"/>
                <a:gd name="T73" fmla="*/ 0 h 45"/>
                <a:gd name="T74" fmla="*/ 127 w 127"/>
                <a:gd name="T75" fmla="*/ 45 h 45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27" h="45">
                  <a:moveTo>
                    <a:pt x="15" y="0"/>
                  </a:moveTo>
                  <a:lnTo>
                    <a:pt x="17" y="6"/>
                  </a:lnTo>
                  <a:lnTo>
                    <a:pt x="20" y="13"/>
                  </a:lnTo>
                  <a:lnTo>
                    <a:pt x="25" y="20"/>
                  </a:lnTo>
                  <a:lnTo>
                    <a:pt x="30" y="23"/>
                  </a:lnTo>
                  <a:lnTo>
                    <a:pt x="37" y="28"/>
                  </a:lnTo>
                  <a:lnTo>
                    <a:pt x="44" y="30"/>
                  </a:lnTo>
                  <a:lnTo>
                    <a:pt x="52" y="31"/>
                  </a:lnTo>
                  <a:lnTo>
                    <a:pt x="60" y="31"/>
                  </a:lnTo>
                  <a:lnTo>
                    <a:pt x="117" y="28"/>
                  </a:lnTo>
                  <a:lnTo>
                    <a:pt x="127" y="36"/>
                  </a:lnTo>
                  <a:lnTo>
                    <a:pt x="114" y="45"/>
                  </a:lnTo>
                  <a:lnTo>
                    <a:pt x="104" y="38"/>
                  </a:lnTo>
                  <a:lnTo>
                    <a:pt x="45" y="40"/>
                  </a:lnTo>
                  <a:lnTo>
                    <a:pt x="37" y="40"/>
                  </a:lnTo>
                  <a:lnTo>
                    <a:pt x="30" y="40"/>
                  </a:lnTo>
                  <a:lnTo>
                    <a:pt x="27" y="38"/>
                  </a:lnTo>
                  <a:lnTo>
                    <a:pt x="22" y="36"/>
                  </a:lnTo>
                  <a:lnTo>
                    <a:pt x="15" y="33"/>
                  </a:lnTo>
                  <a:lnTo>
                    <a:pt x="10" y="28"/>
                  </a:lnTo>
                  <a:lnTo>
                    <a:pt x="5" y="23"/>
                  </a:lnTo>
                  <a:lnTo>
                    <a:pt x="2" y="16"/>
                  </a:lnTo>
                  <a:lnTo>
                    <a:pt x="0" y="8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9F491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8288" name="Freeform 2846"/>
            <p:cNvSpPr>
              <a:spLocks/>
            </p:cNvSpPr>
            <p:nvPr/>
          </p:nvSpPr>
          <p:spPr bwMode="auto">
            <a:xfrm>
              <a:off x="2218" y="1643"/>
              <a:ext cx="209" cy="35"/>
            </a:xfrm>
            <a:custGeom>
              <a:avLst/>
              <a:gdLst>
                <a:gd name="T0" fmla="*/ 15 w 209"/>
                <a:gd name="T1" fmla="*/ 1 h 35"/>
                <a:gd name="T2" fmla="*/ 15 w 209"/>
                <a:gd name="T3" fmla="*/ 6 h 35"/>
                <a:gd name="T4" fmla="*/ 19 w 209"/>
                <a:gd name="T5" fmla="*/ 13 h 35"/>
                <a:gd name="T6" fmla="*/ 22 w 209"/>
                <a:gd name="T7" fmla="*/ 16 h 35"/>
                <a:gd name="T8" fmla="*/ 25 w 209"/>
                <a:gd name="T9" fmla="*/ 20 h 35"/>
                <a:gd name="T10" fmla="*/ 30 w 209"/>
                <a:gd name="T11" fmla="*/ 23 h 35"/>
                <a:gd name="T12" fmla="*/ 37 w 209"/>
                <a:gd name="T13" fmla="*/ 25 h 35"/>
                <a:gd name="T14" fmla="*/ 42 w 209"/>
                <a:gd name="T15" fmla="*/ 26 h 35"/>
                <a:gd name="T16" fmla="*/ 49 w 209"/>
                <a:gd name="T17" fmla="*/ 26 h 35"/>
                <a:gd name="T18" fmla="*/ 94 w 209"/>
                <a:gd name="T19" fmla="*/ 25 h 35"/>
                <a:gd name="T20" fmla="*/ 104 w 209"/>
                <a:gd name="T21" fmla="*/ 23 h 35"/>
                <a:gd name="T22" fmla="*/ 114 w 209"/>
                <a:gd name="T23" fmla="*/ 20 h 35"/>
                <a:gd name="T24" fmla="*/ 137 w 209"/>
                <a:gd name="T25" fmla="*/ 11 h 35"/>
                <a:gd name="T26" fmla="*/ 160 w 209"/>
                <a:gd name="T27" fmla="*/ 3 h 35"/>
                <a:gd name="T28" fmla="*/ 170 w 209"/>
                <a:gd name="T29" fmla="*/ 0 h 35"/>
                <a:gd name="T30" fmla="*/ 179 w 209"/>
                <a:gd name="T31" fmla="*/ 0 h 35"/>
                <a:gd name="T32" fmla="*/ 187 w 209"/>
                <a:gd name="T33" fmla="*/ 0 h 35"/>
                <a:gd name="T34" fmla="*/ 194 w 209"/>
                <a:gd name="T35" fmla="*/ 0 h 35"/>
                <a:gd name="T36" fmla="*/ 209 w 209"/>
                <a:gd name="T37" fmla="*/ 3 h 35"/>
                <a:gd name="T38" fmla="*/ 194 w 209"/>
                <a:gd name="T39" fmla="*/ 13 h 35"/>
                <a:gd name="T40" fmla="*/ 179 w 209"/>
                <a:gd name="T41" fmla="*/ 10 h 35"/>
                <a:gd name="T42" fmla="*/ 172 w 209"/>
                <a:gd name="T43" fmla="*/ 8 h 35"/>
                <a:gd name="T44" fmla="*/ 165 w 209"/>
                <a:gd name="T45" fmla="*/ 8 h 35"/>
                <a:gd name="T46" fmla="*/ 155 w 209"/>
                <a:gd name="T47" fmla="*/ 10 h 35"/>
                <a:gd name="T48" fmla="*/ 145 w 209"/>
                <a:gd name="T49" fmla="*/ 13 h 35"/>
                <a:gd name="T50" fmla="*/ 122 w 209"/>
                <a:gd name="T51" fmla="*/ 21 h 35"/>
                <a:gd name="T52" fmla="*/ 99 w 209"/>
                <a:gd name="T53" fmla="*/ 30 h 35"/>
                <a:gd name="T54" fmla="*/ 89 w 209"/>
                <a:gd name="T55" fmla="*/ 31 h 35"/>
                <a:gd name="T56" fmla="*/ 80 w 209"/>
                <a:gd name="T57" fmla="*/ 33 h 35"/>
                <a:gd name="T58" fmla="*/ 34 w 209"/>
                <a:gd name="T59" fmla="*/ 35 h 35"/>
                <a:gd name="T60" fmla="*/ 22 w 209"/>
                <a:gd name="T61" fmla="*/ 35 h 35"/>
                <a:gd name="T62" fmla="*/ 17 w 209"/>
                <a:gd name="T63" fmla="*/ 31 h 35"/>
                <a:gd name="T64" fmla="*/ 12 w 209"/>
                <a:gd name="T65" fmla="*/ 30 h 35"/>
                <a:gd name="T66" fmla="*/ 7 w 209"/>
                <a:gd name="T67" fmla="*/ 26 h 35"/>
                <a:gd name="T68" fmla="*/ 4 w 209"/>
                <a:gd name="T69" fmla="*/ 21 h 35"/>
                <a:gd name="T70" fmla="*/ 2 w 209"/>
                <a:gd name="T71" fmla="*/ 16 h 35"/>
                <a:gd name="T72" fmla="*/ 0 w 209"/>
                <a:gd name="T73" fmla="*/ 11 h 35"/>
                <a:gd name="T74" fmla="*/ 15 w 209"/>
                <a:gd name="T75" fmla="*/ 1 h 35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209"/>
                <a:gd name="T115" fmla="*/ 0 h 35"/>
                <a:gd name="T116" fmla="*/ 209 w 209"/>
                <a:gd name="T117" fmla="*/ 35 h 35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209" h="35">
                  <a:moveTo>
                    <a:pt x="15" y="1"/>
                  </a:moveTo>
                  <a:lnTo>
                    <a:pt x="15" y="6"/>
                  </a:lnTo>
                  <a:lnTo>
                    <a:pt x="19" y="13"/>
                  </a:lnTo>
                  <a:lnTo>
                    <a:pt x="22" y="16"/>
                  </a:lnTo>
                  <a:lnTo>
                    <a:pt x="25" y="20"/>
                  </a:lnTo>
                  <a:lnTo>
                    <a:pt x="30" y="23"/>
                  </a:lnTo>
                  <a:lnTo>
                    <a:pt x="37" y="25"/>
                  </a:lnTo>
                  <a:lnTo>
                    <a:pt x="42" y="26"/>
                  </a:lnTo>
                  <a:lnTo>
                    <a:pt x="49" y="26"/>
                  </a:lnTo>
                  <a:lnTo>
                    <a:pt x="94" y="25"/>
                  </a:lnTo>
                  <a:lnTo>
                    <a:pt x="104" y="23"/>
                  </a:lnTo>
                  <a:lnTo>
                    <a:pt x="114" y="20"/>
                  </a:lnTo>
                  <a:lnTo>
                    <a:pt x="137" y="11"/>
                  </a:lnTo>
                  <a:lnTo>
                    <a:pt x="160" y="3"/>
                  </a:lnTo>
                  <a:lnTo>
                    <a:pt x="170" y="0"/>
                  </a:lnTo>
                  <a:lnTo>
                    <a:pt x="179" y="0"/>
                  </a:lnTo>
                  <a:lnTo>
                    <a:pt x="187" y="0"/>
                  </a:lnTo>
                  <a:lnTo>
                    <a:pt x="194" y="0"/>
                  </a:lnTo>
                  <a:lnTo>
                    <a:pt x="209" y="3"/>
                  </a:lnTo>
                  <a:lnTo>
                    <a:pt x="194" y="13"/>
                  </a:lnTo>
                  <a:lnTo>
                    <a:pt x="179" y="10"/>
                  </a:lnTo>
                  <a:lnTo>
                    <a:pt x="172" y="8"/>
                  </a:lnTo>
                  <a:lnTo>
                    <a:pt x="165" y="8"/>
                  </a:lnTo>
                  <a:lnTo>
                    <a:pt x="155" y="10"/>
                  </a:lnTo>
                  <a:lnTo>
                    <a:pt x="145" y="13"/>
                  </a:lnTo>
                  <a:lnTo>
                    <a:pt x="122" y="21"/>
                  </a:lnTo>
                  <a:lnTo>
                    <a:pt x="99" y="30"/>
                  </a:lnTo>
                  <a:lnTo>
                    <a:pt x="89" y="31"/>
                  </a:lnTo>
                  <a:lnTo>
                    <a:pt x="80" y="33"/>
                  </a:lnTo>
                  <a:lnTo>
                    <a:pt x="34" y="35"/>
                  </a:lnTo>
                  <a:lnTo>
                    <a:pt x="22" y="35"/>
                  </a:lnTo>
                  <a:lnTo>
                    <a:pt x="17" y="31"/>
                  </a:lnTo>
                  <a:lnTo>
                    <a:pt x="12" y="30"/>
                  </a:lnTo>
                  <a:lnTo>
                    <a:pt x="7" y="26"/>
                  </a:lnTo>
                  <a:lnTo>
                    <a:pt x="4" y="21"/>
                  </a:lnTo>
                  <a:lnTo>
                    <a:pt x="2" y="16"/>
                  </a:lnTo>
                  <a:lnTo>
                    <a:pt x="0" y="11"/>
                  </a:lnTo>
                  <a:lnTo>
                    <a:pt x="15" y="1"/>
                  </a:lnTo>
                  <a:close/>
                </a:path>
              </a:pathLst>
            </a:custGeom>
            <a:solidFill>
              <a:srgbClr val="9F491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8289" name="Freeform 2847"/>
            <p:cNvSpPr>
              <a:spLocks/>
            </p:cNvSpPr>
            <p:nvPr/>
          </p:nvSpPr>
          <p:spPr bwMode="auto">
            <a:xfrm>
              <a:off x="2225" y="1261"/>
              <a:ext cx="178" cy="312"/>
            </a:xfrm>
            <a:custGeom>
              <a:avLst/>
              <a:gdLst>
                <a:gd name="T0" fmla="*/ 165 w 178"/>
                <a:gd name="T1" fmla="*/ 9 h 312"/>
                <a:gd name="T2" fmla="*/ 138 w 178"/>
                <a:gd name="T3" fmla="*/ 23 h 312"/>
                <a:gd name="T4" fmla="*/ 82 w 178"/>
                <a:gd name="T5" fmla="*/ 58 h 312"/>
                <a:gd name="T6" fmla="*/ 63 w 178"/>
                <a:gd name="T7" fmla="*/ 72 h 312"/>
                <a:gd name="T8" fmla="*/ 33 w 178"/>
                <a:gd name="T9" fmla="*/ 108 h 312"/>
                <a:gd name="T10" fmla="*/ 20 w 178"/>
                <a:gd name="T11" fmla="*/ 133 h 312"/>
                <a:gd name="T12" fmla="*/ 15 w 178"/>
                <a:gd name="T13" fmla="*/ 153 h 312"/>
                <a:gd name="T14" fmla="*/ 13 w 178"/>
                <a:gd name="T15" fmla="*/ 177 h 312"/>
                <a:gd name="T16" fmla="*/ 15 w 178"/>
                <a:gd name="T17" fmla="*/ 188 h 312"/>
                <a:gd name="T18" fmla="*/ 20 w 178"/>
                <a:gd name="T19" fmla="*/ 207 h 312"/>
                <a:gd name="T20" fmla="*/ 37 w 178"/>
                <a:gd name="T21" fmla="*/ 232 h 312"/>
                <a:gd name="T22" fmla="*/ 57 w 178"/>
                <a:gd name="T23" fmla="*/ 253 h 312"/>
                <a:gd name="T24" fmla="*/ 67 w 178"/>
                <a:gd name="T25" fmla="*/ 265 h 312"/>
                <a:gd name="T26" fmla="*/ 80 w 178"/>
                <a:gd name="T27" fmla="*/ 278 h 312"/>
                <a:gd name="T28" fmla="*/ 105 w 178"/>
                <a:gd name="T29" fmla="*/ 297 h 312"/>
                <a:gd name="T30" fmla="*/ 120 w 178"/>
                <a:gd name="T31" fmla="*/ 302 h 312"/>
                <a:gd name="T32" fmla="*/ 138 w 178"/>
                <a:gd name="T33" fmla="*/ 302 h 312"/>
                <a:gd name="T34" fmla="*/ 160 w 178"/>
                <a:gd name="T35" fmla="*/ 310 h 312"/>
                <a:gd name="T36" fmla="*/ 115 w 178"/>
                <a:gd name="T37" fmla="*/ 312 h 312"/>
                <a:gd name="T38" fmla="*/ 97 w 178"/>
                <a:gd name="T39" fmla="*/ 308 h 312"/>
                <a:gd name="T40" fmla="*/ 75 w 178"/>
                <a:gd name="T41" fmla="*/ 293 h 312"/>
                <a:gd name="T42" fmla="*/ 58 w 178"/>
                <a:gd name="T43" fmla="*/ 282 h 312"/>
                <a:gd name="T44" fmla="*/ 47 w 178"/>
                <a:gd name="T45" fmla="*/ 268 h 312"/>
                <a:gd name="T46" fmla="*/ 37 w 178"/>
                <a:gd name="T47" fmla="*/ 257 h 312"/>
                <a:gd name="T48" fmla="*/ 15 w 178"/>
                <a:gd name="T49" fmla="*/ 232 h 312"/>
                <a:gd name="T50" fmla="*/ 7 w 178"/>
                <a:gd name="T51" fmla="*/ 217 h 312"/>
                <a:gd name="T52" fmla="*/ 0 w 178"/>
                <a:gd name="T53" fmla="*/ 197 h 312"/>
                <a:gd name="T54" fmla="*/ 0 w 178"/>
                <a:gd name="T55" fmla="*/ 178 h 312"/>
                <a:gd name="T56" fmla="*/ 2 w 178"/>
                <a:gd name="T57" fmla="*/ 163 h 312"/>
                <a:gd name="T58" fmla="*/ 7 w 178"/>
                <a:gd name="T59" fmla="*/ 142 h 312"/>
                <a:gd name="T60" fmla="*/ 17 w 178"/>
                <a:gd name="T61" fmla="*/ 123 h 312"/>
                <a:gd name="T62" fmla="*/ 23 w 178"/>
                <a:gd name="T63" fmla="*/ 112 h 312"/>
                <a:gd name="T64" fmla="*/ 50 w 178"/>
                <a:gd name="T65" fmla="*/ 82 h 312"/>
                <a:gd name="T66" fmla="*/ 57 w 178"/>
                <a:gd name="T67" fmla="*/ 75 h 312"/>
                <a:gd name="T68" fmla="*/ 98 w 178"/>
                <a:gd name="T69" fmla="*/ 47 h 312"/>
                <a:gd name="T70" fmla="*/ 163 w 178"/>
                <a:gd name="T71" fmla="*/ 7 h 312"/>
                <a:gd name="T72" fmla="*/ 178 w 178"/>
                <a:gd name="T73" fmla="*/ 0 h 312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78"/>
                <a:gd name="T112" fmla="*/ 0 h 312"/>
                <a:gd name="T113" fmla="*/ 178 w 178"/>
                <a:gd name="T114" fmla="*/ 312 h 312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78" h="312">
                  <a:moveTo>
                    <a:pt x="178" y="0"/>
                  </a:moveTo>
                  <a:lnTo>
                    <a:pt x="165" y="9"/>
                  </a:lnTo>
                  <a:lnTo>
                    <a:pt x="157" y="12"/>
                  </a:lnTo>
                  <a:lnTo>
                    <a:pt x="138" y="23"/>
                  </a:lnTo>
                  <a:lnTo>
                    <a:pt x="110" y="40"/>
                  </a:lnTo>
                  <a:lnTo>
                    <a:pt x="82" y="58"/>
                  </a:lnTo>
                  <a:lnTo>
                    <a:pt x="70" y="67"/>
                  </a:lnTo>
                  <a:lnTo>
                    <a:pt x="63" y="72"/>
                  </a:lnTo>
                  <a:lnTo>
                    <a:pt x="43" y="97"/>
                  </a:lnTo>
                  <a:lnTo>
                    <a:pt x="33" y="108"/>
                  </a:lnTo>
                  <a:lnTo>
                    <a:pt x="27" y="120"/>
                  </a:lnTo>
                  <a:lnTo>
                    <a:pt x="20" y="133"/>
                  </a:lnTo>
                  <a:lnTo>
                    <a:pt x="17" y="147"/>
                  </a:lnTo>
                  <a:lnTo>
                    <a:pt x="15" y="153"/>
                  </a:lnTo>
                  <a:lnTo>
                    <a:pt x="15" y="162"/>
                  </a:lnTo>
                  <a:lnTo>
                    <a:pt x="13" y="177"/>
                  </a:lnTo>
                  <a:lnTo>
                    <a:pt x="15" y="183"/>
                  </a:lnTo>
                  <a:lnTo>
                    <a:pt x="15" y="188"/>
                  </a:lnTo>
                  <a:lnTo>
                    <a:pt x="17" y="198"/>
                  </a:lnTo>
                  <a:lnTo>
                    <a:pt x="20" y="207"/>
                  </a:lnTo>
                  <a:lnTo>
                    <a:pt x="25" y="215"/>
                  </a:lnTo>
                  <a:lnTo>
                    <a:pt x="37" y="232"/>
                  </a:lnTo>
                  <a:lnTo>
                    <a:pt x="50" y="247"/>
                  </a:lnTo>
                  <a:lnTo>
                    <a:pt x="57" y="253"/>
                  </a:lnTo>
                  <a:lnTo>
                    <a:pt x="62" y="260"/>
                  </a:lnTo>
                  <a:lnTo>
                    <a:pt x="67" y="265"/>
                  </a:lnTo>
                  <a:lnTo>
                    <a:pt x="72" y="272"/>
                  </a:lnTo>
                  <a:lnTo>
                    <a:pt x="80" y="278"/>
                  </a:lnTo>
                  <a:lnTo>
                    <a:pt x="88" y="285"/>
                  </a:lnTo>
                  <a:lnTo>
                    <a:pt x="105" y="297"/>
                  </a:lnTo>
                  <a:lnTo>
                    <a:pt x="112" y="300"/>
                  </a:lnTo>
                  <a:lnTo>
                    <a:pt x="120" y="302"/>
                  </a:lnTo>
                  <a:lnTo>
                    <a:pt x="128" y="302"/>
                  </a:lnTo>
                  <a:lnTo>
                    <a:pt x="138" y="302"/>
                  </a:lnTo>
                  <a:lnTo>
                    <a:pt x="175" y="300"/>
                  </a:lnTo>
                  <a:lnTo>
                    <a:pt x="160" y="310"/>
                  </a:lnTo>
                  <a:lnTo>
                    <a:pt x="125" y="312"/>
                  </a:lnTo>
                  <a:lnTo>
                    <a:pt x="115" y="312"/>
                  </a:lnTo>
                  <a:lnTo>
                    <a:pt x="105" y="310"/>
                  </a:lnTo>
                  <a:lnTo>
                    <a:pt x="97" y="308"/>
                  </a:lnTo>
                  <a:lnTo>
                    <a:pt x="92" y="307"/>
                  </a:lnTo>
                  <a:lnTo>
                    <a:pt x="75" y="293"/>
                  </a:lnTo>
                  <a:lnTo>
                    <a:pt x="67" y="288"/>
                  </a:lnTo>
                  <a:lnTo>
                    <a:pt x="58" y="282"/>
                  </a:lnTo>
                  <a:lnTo>
                    <a:pt x="52" y="275"/>
                  </a:lnTo>
                  <a:lnTo>
                    <a:pt x="47" y="268"/>
                  </a:lnTo>
                  <a:lnTo>
                    <a:pt x="42" y="263"/>
                  </a:lnTo>
                  <a:lnTo>
                    <a:pt x="37" y="257"/>
                  </a:lnTo>
                  <a:lnTo>
                    <a:pt x="22" y="240"/>
                  </a:lnTo>
                  <a:lnTo>
                    <a:pt x="15" y="232"/>
                  </a:lnTo>
                  <a:lnTo>
                    <a:pt x="10" y="225"/>
                  </a:lnTo>
                  <a:lnTo>
                    <a:pt x="7" y="217"/>
                  </a:lnTo>
                  <a:lnTo>
                    <a:pt x="3" y="207"/>
                  </a:lnTo>
                  <a:lnTo>
                    <a:pt x="0" y="197"/>
                  </a:lnTo>
                  <a:lnTo>
                    <a:pt x="0" y="187"/>
                  </a:lnTo>
                  <a:lnTo>
                    <a:pt x="0" y="178"/>
                  </a:lnTo>
                  <a:lnTo>
                    <a:pt x="0" y="170"/>
                  </a:lnTo>
                  <a:lnTo>
                    <a:pt x="2" y="163"/>
                  </a:lnTo>
                  <a:lnTo>
                    <a:pt x="2" y="155"/>
                  </a:lnTo>
                  <a:lnTo>
                    <a:pt x="7" y="142"/>
                  </a:lnTo>
                  <a:lnTo>
                    <a:pt x="12" y="128"/>
                  </a:lnTo>
                  <a:lnTo>
                    <a:pt x="17" y="123"/>
                  </a:lnTo>
                  <a:lnTo>
                    <a:pt x="20" y="117"/>
                  </a:lnTo>
                  <a:lnTo>
                    <a:pt x="23" y="112"/>
                  </a:lnTo>
                  <a:lnTo>
                    <a:pt x="28" y="105"/>
                  </a:lnTo>
                  <a:lnTo>
                    <a:pt x="50" y="82"/>
                  </a:lnTo>
                  <a:lnTo>
                    <a:pt x="53" y="78"/>
                  </a:lnTo>
                  <a:lnTo>
                    <a:pt x="57" y="75"/>
                  </a:lnTo>
                  <a:lnTo>
                    <a:pt x="68" y="65"/>
                  </a:lnTo>
                  <a:lnTo>
                    <a:pt x="98" y="47"/>
                  </a:lnTo>
                  <a:lnTo>
                    <a:pt x="148" y="17"/>
                  </a:lnTo>
                  <a:lnTo>
                    <a:pt x="163" y="7"/>
                  </a:lnTo>
                  <a:lnTo>
                    <a:pt x="170" y="4"/>
                  </a:lnTo>
                  <a:lnTo>
                    <a:pt x="178" y="0"/>
                  </a:lnTo>
                  <a:close/>
                </a:path>
              </a:pathLst>
            </a:custGeom>
            <a:solidFill>
              <a:srgbClr val="9F491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8290" name="Freeform 2848"/>
            <p:cNvSpPr>
              <a:spLocks/>
            </p:cNvSpPr>
            <p:nvPr/>
          </p:nvSpPr>
          <p:spPr bwMode="auto">
            <a:xfrm>
              <a:off x="2318" y="1361"/>
              <a:ext cx="77" cy="98"/>
            </a:xfrm>
            <a:custGeom>
              <a:avLst/>
              <a:gdLst>
                <a:gd name="T0" fmla="*/ 65 w 77"/>
                <a:gd name="T1" fmla="*/ 0 h 98"/>
                <a:gd name="T2" fmla="*/ 65 w 77"/>
                <a:gd name="T3" fmla="*/ 5 h 98"/>
                <a:gd name="T4" fmla="*/ 62 w 77"/>
                <a:gd name="T5" fmla="*/ 8 h 98"/>
                <a:gd name="T6" fmla="*/ 57 w 77"/>
                <a:gd name="T7" fmla="*/ 17 h 98"/>
                <a:gd name="T8" fmla="*/ 47 w 77"/>
                <a:gd name="T9" fmla="*/ 25 h 98"/>
                <a:gd name="T10" fmla="*/ 39 w 77"/>
                <a:gd name="T11" fmla="*/ 33 h 98"/>
                <a:gd name="T12" fmla="*/ 29 w 77"/>
                <a:gd name="T13" fmla="*/ 42 h 98"/>
                <a:gd name="T14" fmla="*/ 22 w 77"/>
                <a:gd name="T15" fmla="*/ 50 h 98"/>
                <a:gd name="T16" fmla="*/ 19 w 77"/>
                <a:gd name="T17" fmla="*/ 55 h 98"/>
                <a:gd name="T18" fmla="*/ 15 w 77"/>
                <a:gd name="T19" fmla="*/ 58 h 98"/>
                <a:gd name="T20" fmla="*/ 15 w 77"/>
                <a:gd name="T21" fmla="*/ 63 h 98"/>
                <a:gd name="T22" fmla="*/ 14 w 77"/>
                <a:gd name="T23" fmla="*/ 67 h 98"/>
                <a:gd name="T24" fmla="*/ 15 w 77"/>
                <a:gd name="T25" fmla="*/ 70 h 98"/>
                <a:gd name="T26" fmla="*/ 17 w 77"/>
                <a:gd name="T27" fmla="*/ 72 h 98"/>
                <a:gd name="T28" fmla="*/ 19 w 77"/>
                <a:gd name="T29" fmla="*/ 75 h 98"/>
                <a:gd name="T30" fmla="*/ 22 w 77"/>
                <a:gd name="T31" fmla="*/ 77 h 98"/>
                <a:gd name="T32" fmla="*/ 30 w 77"/>
                <a:gd name="T33" fmla="*/ 80 h 98"/>
                <a:gd name="T34" fmla="*/ 40 w 77"/>
                <a:gd name="T35" fmla="*/ 82 h 98"/>
                <a:gd name="T36" fmla="*/ 60 w 77"/>
                <a:gd name="T37" fmla="*/ 85 h 98"/>
                <a:gd name="T38" fmla="*/ 70 w 77"/>
                <a:gd name="T39" fmla="*/ 87 h 98"/>
                <a:gd name="T40" fmla="*/ 77 w 77"/>
                <a:gd name="T41" fmla="*/ 90 h 98"/>
                <a:gd name="T42" fmla="*/ 64 w 77"/>
                <a:gd name="T43" fmla="*/ 98 h 98"/>
                <a:gd name="T44" fmla="*/ 55 w 77"/>
                <a:gd name="T45" fmla="*/ 97 h 98"/>
                <a:gd name="T46" fmla="*/ 47 w 77"/>
                <a:gd name="T47" fmla="*/ 95 h 98"/>
                <a:gd name="T48" fmla="*/ 25 w 77"/>
                <a:gd name="T49" fmla="*/ 92 h 98"/>
                <a:gd name="T50" fmla="*/ 15 w 77"/>
                <a:gd name="T51" fmla="*/ 88 h 98"/>
                <a:gd name="T52" fmla="*/ 7 w 77"/>
                <a:gd name="T53" fmla="*/ 87 h 98"/>
                <a:gd name="T54" fmla="*/ 2 w 77"/>
                <a:gd name="T55" fmla="*/ 82 h 98"/>
                <a:gd name="T56" fmla="*/ 0 w 77"/>
                <a:gd name="T57" fmla="*/ 78 h 98"/>
                <a:gd name="T58" fmla="*/ 0 w 77"/>
                <a:gd name="T59" fmla="*/ 75 h 98"/>
                <a:gd name="T60" fmla="*/ 0 w 77"/>
                <a:gd name="T61" fmla="*/ 72 h 98"/>
                <a:gd name="T62" fmla="*/ 2 w 77"/>
                <a:gd name="T63" fmla="*/ 68 h 98"/>
                <a:gd name="T64" fmla="*/ 4 w 77"/>
                <a:gd name="T65" fmla="*/ 63 h 98"/>
                <a:gd name="T66" fmla="*/ 7 w 77"/>
                <a:gd name="T67" fmla="*/ 60 h 98"/>
                <a:gd name="T68" fmla="*/ 10 w 77"/>
                <a:gd name="T69" fmla="*/ 55 h 98"/>
                <a:gd name="T70" fmla="*/ 15 w 77"/>
                <a:gd name="T71" fmla="*/ 52 h 98"/>
                <a:gd name="T72" fmla="*/ 24 w 77"/>
                <a:gd name="T73" fmla="*/ 43 h 98"/>
                <a:gd name="T74" fmla="*/ 34 w 77"/>
                <a:gd name="T75" fmla="*/ 35 h 98"/>
                <a:gd name="T76" fmla="*/ 42 w 77"/>
                <a:gd name="T77" fmla="*/ 27 h 98"/>
                <a:gd name="T78" fmla="*/ 49 w 77"/>
                <a:gd name="T79" fmla="*/ 18 h 98"/>
                <a:gd name="T80" fmla="*/ 50 w 77"/>
                <a:gd name="T81" fmla="*/ 13 h 98"/>
                <a:gd name="T82" fmla="*/ 52 w 77"/>
                <a:gd name="T83" fmla="*/ 10 h 98"/>
                <a:gd name="T84" fmla="*/ 65 w 77"/>
                <a:gd name="T85" fmla="*/ 0 h 9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77"/>
                <a:gd name="T130" fmla="*/ 0 h 98"/>
                <a:gd name="T131" fmla="*/ 77 w 77"/>
                <a:gd name="T132" fmla="*/ 98 h 9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77" h="98">
                  <a:moveTo>
                    <a:pt x="65" y="0"/>
                  </a:moveTo>
                  <a:lnTo>
                    <a:pt x="65" y="5"/>
                  </a:lnTo>
                  <a:lnTo>
                    <a:pt x="62" y="8"/>
                  </a:lnTo>
                  <a:lnTo>
                    <a:pt x="57" y="17"/>
                  </a:lnTo>
                  <a:lnTo>
                    <a:pt x="47" y="25"/>
                  </a:lnTo>
                  <a:lnTo>
                    <a:pt x="39" y="33"/>
                  </a:lnTo>
                  <a:lnTo>
                    <a:pt x="29" y="42"/>
                  </a:lnTo>
                  <a:lnTo>
                    <a:pt x="22" y="50"/>
                  </a:lnTo>
                  <a:lnTo>
                    <a:pt x="19" y="55"/>
                  </a:lnTo>
                  <a:lnTo>
                    <a:pt x="15" y="58"/>
                  </a:lnTo>
                  <a:lnTo>
                    <a:pt x="15" y="63"/>
                  </a:lnTo>
                  <a:lnTo>
                    <a:pt x="14" y="67"/>
                  </a:lnTo>
                  <a:lnTo>
                    <a:pt x="15" y="70"/>
                  </a:lnTo>
                  <a:lnTo>
                    <a:pt x="17" y="72"/>
                  </a:lnTo>
                  <a:lnTo>
                    <a:pt x="19" y="75"/>
                  </a:lnTo>
                  <a:lnTo>
                    <a:pt x="22" y="77"/>
                  </a:lnTo>
                  <a:lnTo>
                    <a:pt x="30" y="80"/>
                  </a:lnTo>
                  <a:lnTo>
                    <a:pt x="40" y="82"/>
                  </a:lnTo>
                  <a:lnTo>
                    <a:pt x="60" y="85"/>
                  </a:lnTo>
                  <a:lnTo>
                    <a:pt x="70" y="87"/>
                  </a:lnTo>
                  <a:lnTo>
                    <a:pt x="77" y="90"/>
                  </a:lnTo>
                  <a:lnTo>
                    <a:pt x="64" y="98"/>
                  </a:lnTo>
                  <a:lnTo>
                    <a:pt x="55" y="97"/>
                  </a:lnTo>
                  <a:lnTo>
                    <a:pt x="47" y="95"/>
                  </a:lnTo>
                  <a:lnTo>
                    <a:pt x="25" y="92"/>
                  </a:lnTo>
                  <a:lnTo>
                    <a:pt x="15" y="88"/>
                  </a:lnTo>
                  <a:lnTo>
                    <a:pt x="7" y="87"/>
                  </a:lnTo>
                  <a:lnTo>
                    <a:pt x="2" y="82"/>
                  </a:lnTo>
                  <a:lnTo>
                    <a:pt x="0" y="78"/>
                  </a:lnTo>
                  <a:lnTo>
                    <a:pt x="0" y="75"/>
                  </a:lnTo>
                  <a:lnTo>
                    <a:pt x="0" y="72"/>
                  </a:lnTo>
                  <a:lnTo>
                    <a:pt x="2" y="68"/>
                  </a:lnTo>
                  <a:lnTo>
                    <a:pt x="4" y="63"/>
                  </a:lnTo>
                  <a:lnTo>
                    <a:pt x="7" y="60"/>
                  </a:lnTo>
                  <a:lnTo>
                    <a:pt x="10" y="55"/>
                  </a:lnTo>
                  <a:lnTo>
                    <a:pt x="15" y="52"/>
                  </a:lnTo>
                  <a:lnTo>
                    <a:pt x="24" y="43"/>
                  </a:lnTo>
                  <a:lnTo>
                    <a:pt x="34" y="35"/>
                  </a:lnTo>
                  <a:lnTo>
                    <a:pt x="42" y="27"/>
                  </a:lnTo>
                  <a:lnTo>
                    <a:pt x="49" y="18"/>
                  </a:lnTo>
                  <a:lnTo>
                    <a:pt x="50" y="13"/>
                  </a:lnTo>
                  <a:lnTo>
                    <a:pt x="52" y="10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9F491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8291" name="Freeform 2849"/>
            <p:cNvSpPr>
              <a:spLocks/>
            </p:cNvSpPr>
            <p:nvPr/>
          </p:nvSpPr>
          <p:spPr bwMode="auto">
            <a:xfrm>
              <a:off x="209" y="1688"/>
              <a:ext cx="2208" cy="901"/>
            </a:xfrm>
            <a:custGeom>
              <a:avLst/>
              <a:gdLst>
                <a:gd name="T0" fmla="*/ 0 w 2208"/>
                <a:gd name="T1" fmla="*/ 894 h 901"/>
                <a:gd name="T2" fmla="*/ 2 w 2208"/>
                <a:gd name="T3" fmla="*/ 901 h 901"/>
                <a:gd name="T4" fmla="*/ 1105 w 2208"/>
                <a:gd name="T5" fmla="*/ 453 h 901"/>
                <a:gd name="T6" fmla="*/ 2208 w 2208"/>
                <a:gd name="T7" fmla="*/ 6 h 901"/>
                <a:gd name="T8" fmla="*/ 2206 w 2208"/>
                <a:gd name="T9" fmla="*/ 0 h 901"/>
                <a:gd name="T10" fmla="*/ 1103 w 2208"/>
                <a:gd name="T11" fmla="*/ 446 h 901"/>
                <a:gd name="T12" fmla="*/ 0 w 2208"/>
                <a:gd name="T13" fmla="*/ 894 h 90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208"/>
                <a:gd name="T22" fmla="*/ 0 h 901"/>
                <a:gd name="T23" fmla="*/ 2208 w 2208"/>
                <a:gd name="T24" fmla="*/ 901 h 90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208" h="901">
                  <a:moveTo>
                    <a:pt x="0" y="894"/>
                  </a:moveTo>
                  <a:lnTo>
                    <a:pt x="2" y="901"/>
                  </a:lnTo>
                  <a:lnTo>
                    <a:pt x="1105" y="453"/>
                  </a:lnTo>
                  <a:lnTo>
                    <a:pt x="2208" y="6"/>
                  </a:lnTo>
                  <a:lnTo>
                    <a:pt x="2206" y="0"/>
                  </a:lnTo>
                  <a:lnTo>
                    <a:pt x="1103" y="446"/>
                  </a:lnTo>
                  <a:lnTo>
                    <a:pt x="0" y="89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8292" name="Freeform 2850"/>
            <p:cNvSpPr>
              <a:spLocks/>
            </p:cNvSpPr>
            <p:nvPr/>
          </p:nvSpPr>
          <p:spPr bwMode="auto">
            <a:xfrm>
              <a:off x="211" y="1241"/>
              <a:ext cx="2187" cy="887"/>
            </a:xfrm>
            <a:custGeom>
              <a:avLst/>
              <a:gdLst>
                <a:gd name="T0" fmla="*/ 0 w 2187"/>
                <a:gd name="T1" fmla="*/ 880 h 887"/>
                <a:gd name="T2" fmla="*/ 2 w 2187"/>
                <a:gd name="T3" fmla="*/ 887 h 887"/>
                <a:gd name="T4" fmla="*/ 1095 w 2187"/>
                <a:gd name="T5" fmla="*/ 447 h 887"/>
                <a:gd name="T6" fmla="*/ 2187 w 2187"/>
                <a:gd name="T7" fmla="*/ 7 h 887"/>
                <a:gd name="T8" fmla="*/ 2186 w 2187"/>
                <a:gd name="T9" fmla="*/ 0 h 887"/>
                <a:gd name="T10" fmla="*/ 1093 w 2187"/>
                <a:gd name="T11" fmla="*/ 440 h 887"/>
                <a:gd name="T12" fmla="*/ 0 w 2187"/>
                <a:gd name="T13" fmla="*/ 880 h 88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187"/>
                <a:gd name="T22" fmla="*/ 0 h 887"/>
                <a:gd name="T23" fmla="*/ 2187 w 2187"/>
                <a:gd name="T24" fmla="*/ 887 h 88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187" h="887">
                  <a:moveTo>
                    <a:pt x="0" y="880"/>
                  </a:moveTo>
                  <a:lnTo>
                    <a:pt x="2" y="887"/>
                  </a:lnTo>
                  <a:lnTo>
                    <a:pt x="1095" y="447"/>
                  </a:lnTo>
                  <a:lnTo>
                    <a:pt x="2187" y="7"/>
                  </a:lnTo>
                  <a:lnTo>
                    <a:pt x="2186" y="0"/>
                  </a:lnTo>
                  <a:lnTo>
                    <a:pt x="1093" y="440"/>
                  </a:lnTo>
                  <a:lnTo>
                    <a:pt x="0" y="88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8293" name="Text Box 2851"/>
            <p:cNvSpPr txBox="1">
              <a:spLocks noChangeArrowheads="1"/>
            </p:cNvSpPr>
            <p:nvPr/>
          </p:nvSpPr>
          <p:spPr bwMode="auto">
            <a:xfrm>
              <a:off x="1291" y="670"/>
              <a:ext cx="1811" cy="231"/>
            </a:xfrm>
            <a:prstGeom prst="rect">
              <a:avLst/>
            </a:prstGeom>
            <a:solidFill>
              <a:srgbClr val="E6E6FF"/>
            </a:solidFill>
            <a:ln w="12700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sz="1400">
                  <a:solidFill>
                    <a:srgbClr val="003399"/>
                  </a:solidFill>
                </a:rPr>
                <a:t>Поднять верхнюю пластину</a:t>
              </a:r>
              <a:endParaRPr lang="de-DE" sz="1400">
                <a:solidFill>
                  <a:srgbClr val="003399"/>
                </a:solidFill>
              </a:endParaRPr>
            </a:p>
          </p:txBody>
        </p:sp>
        <p:sp>
          <p:nvSpPr>
            <p:cNvPr id="38294" name="Text Box 2852"/>
            <p:cNvSpPr txBox="1">
              <a:spLocks noChangeArrowheads="1"/>
            </p:cNvSpPr>
            <p:nvPr/>
          </p:nvSpPr>
          <p:spPr bwMode="auto">
            <a:xfrm>
              <a:off x="330" y="852"/>
              <a:ext cx="739" cy="461"/>
            </a:xfrm>
            <a:prstGeom prst="rect">
              <a:avLst/>
            </a:prstGeom>
            <a:solidFill>
              <a:srgbClr val="E6E6FF"/>
            </a:solidFill>
            <a:ln w="12700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sz="1400">
                  <a:solidFill>
                    <a:srgbClr val="003399"/>
                  </a:solidFill>
                </a:rPr>
                <a:t>Поместить </a:t>
              </a:r>
              <a:endParaRPr lang="en-US" sz="1400">
                <a:solidFill>
                  <a:srgbClr val="003399"/>
                </a:solidFill>
              </a:endParaRPr>
            </a:p>
            <a:p>
              <a:r>
                <a:rPr lang="ru-RU" sz="1400">
                  <a:solidFill>
                    <a:srgbClr val="003399"/>
                  </a:solidFill>
                </a:rPr>
                <a:t>держатель</a:t>
              </a:r>
              <a:endParaRPr lang="de-DE" sz="1400">
                <a:solidFill>
                  <a:srgbClr val="003399"/>
                </a:solidFill>
              </a:endParaRPr>
            </a:p>
          </p:txBody>
        </p:sp>
      </p:grpSp>
      <p:grpSp>
        <p:nvGrpSpPr>
          <p:cNvPr id="37943" name="Group 2853"/>
          <p:cNvGrpSpPr>
            <a:grpSpLocks noChangeAspect="1"/>
          </p:cNvGrpSpPr>
          <p:nvPr/>
        </p:nvGrpSpPr>
        <p:grpSpPr bwMode="auto">
          <a:xfrm>
            <a:off x="1830388" y="3659188"/>
            <a:ext cx="2344737" cy="1946275"/>
            <a:chOff x="239" y="2200"/>
            <a:chExt cx="2111" cy="1751"/>
          </a:xfrm>
        </p:grpSpPr>
        <p:grpSp>
          <p:nvGrpSpPr>
            <p:cNvPr id="37944" name="Group 2854"/>
            <p:cNvGrpSpPr>
              <a:grpSpLocks/>
            </p:cNvGrpSpPr>
            <p:nvPr/>
          </p:nvGrpSpPr>
          <p:grpSpPr bwMode="auto">
            <a:xfrm>
              <a:off x="717" y="2647"/>
              <a:ext cx="835" cy="355"/>
              <a:chOff x="717" y="2647"/>
              <a:chExt cx="835" cy="355"/>
            </a:xfrm>
          </p:grpSpPr>
          <p:sp>
            <p:nvSpPr>
              <p:cNvPr id="37989" name="Freeform 2855"/>
              <p:cNvSpPr>
                <a:spLocks/>
              </p:cNvSpPr>
              <p:nvPr/>
            </p:nvSpPr>
            <p:spPr bwMode="auto">
              <a:xfrm>
                <a:off x="859" y="2933"/>
                <a:ext cx="11" cy="19"/>
              </a:xfrm>
              <a:custGeom>
                <a:avLst/>
                <a:gdLst>
                  <a:gd name="T0" fmla="*/ 6 w 11"/>
                  <a:gd name="T1" fmla="*/ 0 h 19"/>
                  <a:gd name="T2" fmla="*/ 0 w 11"/>
                  <a:gd name="T3" fmla="*/ 2 h 19"/>
                  <a:gd name="T4" fmla="*/ 4 w 11"/>
                  <a:gd name="T5" fmla="*/ 19 h 19"/>
                  <a:gd name="T6" fmla="*/ 11 w 11"/>
                  <a:gd name="T7" fmla="*/ 18 h 19"/>
                  <a:gd name="T8" fmla="*/ 6 w 11"/>
                  <a:gd name="T9" fmla="*/ 0 h 1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1"/>
                  <a:gd name="T16" fmla="*/ 0 h 19"/>
                  <a:gd name="T17" fmla="*/ 11 w 11"/>
                  <a:gd name="T18" fmla="*/ 19 h 1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1" h="19">
                    <a:moveTo>
                      <a:pt x="6" y="0"/>
                    </a:moveTo>
                    <a:lnTo>
                      <a:pt x="0" y="2"/>
                    </a:lnTo>
                    <a:lnTo>
                      <a:pt x="4" y="19"/>
                    </a:lnTo>
                    <a:lnTo>
                      <a:pt x="11" y="18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7990" name="Freeform 2856"/>
              <p:cNvSpPr>
                <a:spLocks/>
              </p:cNvSpPr>
              <p:nvPr/>
            </p:nvSpPr>
            <p:spPr bwMode="auto">
              <a:xfrm>
                <a:off x="865" y="2941"/>
                <a:ext cx="8" cy="10"/>
              </a:xfrm>
              <a:custGeom>
                <a:avLst/>
                <a:gdLst>
                  <a:gd name="T0" fmla="*/ 3 w 8"/>
                  <a:gd name="T1" fmla="*/ 10 h 10"/>
                  <a:gd name="T2" fmla="*/ 8 w 8"/>
                  <a:gd name="T3" fmla="*/ 10 h 10"/>
                  <a:gd name="T4" fmla="*/ 5 w 8"/>
                  <a:gd name="T5" fmla="*/ 0 h 10"/>
                  <a:gd name="T6" fmla="*/ 0 w 8"/>
                  <a:gd name="T7" fmla="*/ 0 h 10"/>
                  <a:gd name="T8" fmla="*/ 3 w 8"/>
                  <a:gd name="T9" fmla="*/ 1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"/>
                  <a:gd name="T16" fmla="*/ 0 h 10"/>
                  <a:gd name="T17" fmla="*/ 8 w 8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" h="10">
                    <a:moveTo>
                      <a:pt x="3" y="10"/>
                    </a:moveTo>
                    <a:lnTo>
                      <a:pt x="8" y="10"/>
                    </a:lnTo>
                    <a:lnTo>
                      <a:pt x="5" y="0"/>
                    </a:lnTo>
                    <a:lnTo>
                      <a:pt x="0" y="0"/>
                    </a:lnTo>
                    <a:lnTo>
                      <a:pt x="3" y="1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7991" name="Freeform 2857"/>
              <p:cNvSpPr>
                <a:spLocks/>
              </p:cNvSpPr>
              <p:nvPr/>
            </p:nvSpPr>
            <p:spPr bwMode="auto">
              <a:xfrm>
                <a:off x="868" y="2938"/>
                <a:ext cx="6" cy="6"/>
              </a:xfrm>
              <a:custGeom>
                <a:avLst/>
                <a:gdLst>
                  <a:gd name="T0" fmla="*/ 0 w 6"/>
                  <a:gd name="T1" fmla="*/ 0 h 6"/>
                  <a:gd name="T2" fmla="*/ 2 w 6"/>
                  <a:gd name="T3" fmla="*/ 6 h 6"/>
                  <a:gd name="T4" fmla="*/ 6 w 6"/>
                  <a:gd name="T5" fmla="*/ 6 h 6"/>
                  <a:gd name="T6" fmla="*/ 5 w 6"/>
                  <a:gd name="T7" fmla="*/ 0 h 6"/>
                  <a:gd name="T8" fmla="*/ 0 w 6"/>
                  <a:gd name="T9" fmla="*/ 0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6"/>
                  <a:gd name="T17" fmla="*/ 6 w 6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6">
                    <a:moveTo>
                      <a:pt x="0" y="0"/>
                    </a:moveTo>
                    <a:lnTo>
                      <a:pt x="2" y="6"/>
                    </a:lnTo>
                    <a:lnTo>
                      <a:pt x="6" y="6"/>
                    </a:lnTo>
                    <a:lnTo>
                      <a:pt x="5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7992" name="Freeform 2858"/>
              <p:cNvSpPr>
                <a:spLocks/>
              </p:cNvSpPr>
              <p:nvPr/>
            </p:nvSpPr>
            <p:spPr bwMode="auto">
              <a:xfrm>
                <a:off x="865" y="2938"/>
                <a:ext cx="5" cy="6"/>
              </a:xfrm>
              <a:custGeom>
                <a:avLst/>
                <a:gdLst>
                  <a:gd name="T0" fmla="*/ 0 w 5"/>
                  <a:gd name="T1" fmla="*/ 3 h 6"/>
                  <a:gd name="T2" fmla="*/ 0 w 5"/>
                  <a:gd name="T3" fmla="*/ 2 h 6"/>
                  <a:gd name="T4" fmla="*/ 3 w 5"/>
                  <a:gd name="T5" fmla="*/ 0 h 6"/>
                  <a:gd name="T6" fmla="*/ 5 w 5"/>
                  <a:gd name="T7" fmla="*/ 6 h 6"/>
                  <a:gd name="T8" fmla="*/ 5 w 5"/>
                  <a:gd name="T9" fmla="*/ 3 h 6"/>
                  <a:gd name="T10" fmla="*/ 0 w 5"/>
                  <a:gd name="T11" fmla="*/ 3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6"/>
                  <a:gd name="T20" fmla="*/ 5 w 5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6">
                    <a:moveTo>
                      <a:pt x="0" y="3"/>
                    </a:moveTo>
                    <a:lnTo>
                      <a:pt x="0" y="2"/>
                    </a:lnTo>
                    <a:lnTo>
                      <a:pt x="3" y="0"/>
                    </a:lnTo>
                    <a:lnTo>
                      <a:pt x="5" y="6"/>
                    </a:lnTo>
                    <a:lnTo>
                      <a:pt x="5" y="3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7993" name="Freeform 2859"/>
              <p:cNvSpPr>
                <a:spLocks/>
              </p:cNvSpPr>
              <p:nvPr/>
            </p:nvSpPr>
            <p:spPr bwMode="auto">
              <a:xfrm>
                <a:off x="870" y="2941"/>
                <a:ext cx="9" cy="8"/>
              </a:xfrm>
              <a:custGeom>
                <a:avLst/>
                <a:gdLst>
                  <a:gd name="T0" fmla="*/ 6 w 9"/>
                  <a:gd name="T1" fmla="*/ 0 h 8"/>
                  <a:gd name="T2" fmla="*/ 0 w 9"/>
                  <a:gd name="T3" fmla="*/ 2 h 8"/>
                  <a:gd name="T4" fmla="*/ 3 w 9"/>
                  <a:gd name="T5" fmla="*/ 8 h 8"/>
                  <a:gd name="T6" fmla="*/ 9 w 9"/>
                  <a:gd name="T7" fmla="*/ 7 h 8"/>
                  <a:gd name="T8" fmla="*/ 6 w 9"/>
                  <a:gd name="T9" fmla="*/ 0 h 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8"/>
                  <a:gd name="T17" fmla="*/ 9 w 9"/>
                  <a:gd name="T18" fmla="*/ 8 h 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8">
                    <a:moveTo>
                      <a:pt x="6" y="0"/>
                    </a:moveTo>
                    <a:lnTo>
                      <a:pt x="0" y="2"/>
                    </a:lnTo>
                    <a:lnTo>
                      <a:pt x="3" y="8"/>
                    </a:lnTo>
                    <a:lnTo>
                      <a:pt x="9" y="7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7994" name="Freeform 2860"/>
              <p:cNvSpPr>
                <a:spLocks/>
              </p:cNvSpPr>
              <p:nvPr/>
            </p:nvSpPr>
            <p:spPr bwMode="auto">
              <a:xfrm>
                <a:off x="870" y="2938"/>
                <a:ext cx="6" cy="6"/>
              </a:xfrm>
              <a:custGeom>
                <a:avLst/>
                <a:gdLst>
                  <a:gd name="T0" fmla="*/ 3 w 6"/>
                  <a:gd name="T1" fmla="*/ 0 h 6"/>
                  <a:gd name="T2" fmla="*/ 4 w 6"/>
                  <a:gd name="T3" fmla="*/ 0 h 6"/>
                  <a:gd name="T4" fmla="*/ 6 w 6"/>
                  <a:gd name="T5" fmla="*/ 3 h 6"/>
                  <a:gd name="T6" fmla="*/ 0 w 6"/>
                  <a:gd name="T7" fmla="*/ 5 h 6"/>
                  <a:gd name="T8" fmla="*/ 4 w 6"/>
                  <a:gd name="T9" fmla="*/ 6 h 6"/>
                  <a:gd name="T10" fmla="*/ 3 w 6"/>
                  <a:gd name="T11" fmla="*/ 0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6"/>
                  <a:gd name="T20" fmla="*/ 6 w 6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6">
                    <a:moveTo>
                      <a:pt x="3" y="0"/>
                    </a:moveTo>
                    <a:lnTo>
                      <a:pt x="4" y="0"/>
                    </a:lnTo>
                    <a:lnTo>
                      <a:pt x="6" y="3"/>
                    </a:lnTo>
                    <a:lnTo>
                      <a:pt x="0" y="5"/>
                    </a:lnTo>
                    <a:lnTo>
                      <a:pt x="4" y="6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7995" name="Freeform 2861"/>
              <p:cNvSpPr>
                <a:spLocks/>
              </p:cNvSpPr>
              <p:nvPr/>
            </p:nvSpPr>
            <p:spPr bwMode="auto">
              <a:xfrm>
                <a:off x="754" y="2999"/>
                <a:ext cx="6" cy="3"/>
              </a:xfrm>
              <a:custGeom>
                <a:avLst/>
                <a:gdLst>
                  <a:gd name="T0" fmla="*/ 1 w 6"/>
                  <a:gd name="T1" fmla="*/ 3 h 3"/>
                  <a:gd name="T2" fmla="*/ 6 w 6"/>
                  <a:gd name="T3" fmla="*/ 1 h 3"/>
                  <a:gd name="T4" fmla="*/ 6 w 6"/>
                  <a:gd name="T5" fmla="*/ 0 h 3"/>
                  <a:gd name="T6" fmla="*/ 0 w 6"/>
                  <a:gd name="T7" fmla="*/ 1 h 3"/>
                  <a:gd name="T8" fmla="*/ 1 w 6"/>
                  <a:gd name="T9" fmla="*/ 3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3"/>
                  <a:gd name="T17" fmla="*/ 6 w 6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3">
                    <a:moveTo>
                      <a:pt x="1" y="3"/>
                    </a:moveTo>
                    <a:lnTo>
                      <a:pt x="6" y="1"/>
                    </a:lnTo>
                    <a:lnTo>
                      <a:pt x="6" y="0"/>
                    </a:lnTo>
                    <a:lnTo>
                      <a:pt x="0" y="1"/>
                    </a:lnTo>
                    <a:lnTo>
                      <a:pt x="1" y="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7996" name="Freeform 2862"/>
              <p:cNvSpPr>
                <a:spLocks/>
              </p:cNvSpPr>
              <p:nvPr/>
            </p:nvSpPr>
            <p:spPr bwMode="auto">
              <a:xfrm>
                <a:off x="755" y="2991"/>
                <a:ext cx="24" cy="11"/>
              </a:xfrm>
              <a:custGeom>
                <a:avLst/>
                <a:gdLst>
                  <a:gd name="T0" fmla="*/ 0 w 24"/>
                  <a:gd name="T1" fmla="*/ 6 h 11"/>
                  <a:gd name="T2" fmla="*/ 3 w 24"/>
                  <a:gd name="T3" fmla="*/ 11 h 11"/>
                  <a:gd name="T4" fmla="*/ 24 w 24"/>
                  <a:gd name="T5" fmla="*/ 6 h 11"/>
                  <a:gd name="T6" fmla="*/ 21 w 24"/>
                  <a:gd name="T7" fmla="*/ 0 h 11"/>
                  <a:gd name="T8" fmla="*/ 0 w 24"/>
                  <a:gd name="T9" fmla="*/ 6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4"/>
                  <a:gd name="T16" fmla="*/ 0 h 11"/>
                  <a:gd name="T17" fmla="*/ 24 w 24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4" h="11">
                    <a:moveTo>
                      <a:pt x="0" y="6"/>
                    </a:moveTo>
                    <a:lnTo>
                      <a:pt x="3" y="11"/>
                    </a:lnTo>
                    <a:lnTo>
                      <a:pt x="24" y="6"/>
                    </a:lnTo>
                    <a:lnTo>
                      <a:pt x="21" y="0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7997" name="Freeform 2863"/>
              <p:cNvSpPr>
                <a:spLocks/>
              </p:cNvSpPr>
              <p:nvPr/>
            </p:nvSpPr>
            <p:spPr bwMode="auto">
              <a:xfrm>
                <a:off x="752" y="2997"/>
                <a:ext cx="8" cy="5"/>
              </a:xfrm>
              <a:custGeom>
                <a:avLst/>
                <a:gdLst>
                  <a:gd name="T0" fmla="*/ 2 w 8"/>
                  <a:gd name="T1" fmla="*/ 3 h 5"/>
                  <a:gd name="T2" fmla="*/ 0 w 8"/>
                  <a:gd name="T3" fmla="*/ 0 h 5"/>
                  <a:gd name="T4" fmla="*/ 3 w 8"/>
                  <a:gd name="T5" fmla="*/ 0 h 5"/>
                  <a:gd name="T6" fmla="*/ 6 w 8"/>
                  <a:gd name="T7" fmla="*/ 5 h 5"/>
                  <a:gd name="T8" fmla="*/ 8 w 8"/>
                  <a:gd name="T9" fmla="*/ 2 h 5"/>
                  <a:gd name="T10" fmla="*/ 2 w 8"/>
                  <a:gd name="T11" fmla="*/ 3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"/>
                  <a:gd name="T19" fmla="*/ 0 h 5"/>
                  <a:gd name="T20" fmla="*/ 8 w 8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" h="5">
                    <a:moveTo>
                      <a:pt x="2" y="3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6" y="5"/>
                    </a:lnTo>
                    <a:lnTo>
                      <a:pt x="8" y="2"/>
                    </a:lnTo>
                    <a:lnTo>
                      <a:pt x="2" y="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7998" name="Freeform 2864"/>
              <p:cNvSpPr>
                <a:spLocks/>
              </p:cNvSpPr>
              <p:nvPr/>
            </p:nvSpPr>
            <p:spPr bwMode="auto">
              <a:xfrm>
                <a:off x="776" y="2987"/>
                <a:ext cx="8" cy="10"/>
              </a:xfrm>
              <a:custGeom>
                <a:avLst/>
                <a:gdLst>
                  <a:gd name="T0" fmla="*/ 0 w 8"/>
                  <a:gd name="T1" fmla="*/ 4 h 10"/>
                  <a:gd name="T2" fmla="*/ 1 w 8"/>
                  <a:gd name="T3" fmla="*/ 4 h 10"/>
                  <a:gd name="T4" fmla="*/ 1 w 8"/>
                  <a:gd name="T5" fmla="*/ 2 h 10"/>
                  <a:gd name="T6" fmla="*/ 1 w 8"/>
                  <a:gd name="T7" fmla="*/ 0 h 10"/>
                  <a:gd name="T8" fmla="*/ 8 w 8"/>
                  <a:gd name="T9" fmla="*/ 2 h 10"/>
                  <a:gd name="T10" fmla="*/ 8 w 8"/>
                  <a:gd name="T11" fmla="*/ 5 h 10"/>
                  <a:gd name="T12" fmla="*/ 5 w 8"/>
                  <a:gd name="T13" fmla="*/ 8 h 10"/>
                  <a:gd name="T14" fmla="*/ 3 w 8"/>
                  <a:gd name="T15" fmla="*/ 10 h 10"/>
                  <a:gd name="T16" fmla="*/ 0 w 8"/>
                  <a:gd name="T17" fmla="*/ 4 h 1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8"/>
                  <a:gd name="T28" fmla="*/ 0 h 10"/>
                  <a:gd name="T29" fmla="*/ 8 w 8"/>
                  <a:gd name="T30" fmla="*/ 10 h 1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8" h="10">
                    <a:moveTo>
                      <a:pt x="0" y="4"/>
                    </a:moveTo>
                    <a:lnTo>
                      <a:pt x="1" y="4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8" y="2"/>
                    </a:lnTo>
                    <a:lnTo>
                      <a:pt x="8" y="5"/>
                    </a:lnTo>
                    <a:lnTo>
                      <a:pt x="5" y="8"/>
                    </a:lnTo>
                    <a:lnTo>
                      <a:pt x="3" y="10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7999" name="Freeform 2865"/>
              <p:cNvSpPr>
                <a:spLocks/>
              </p:cNvSpPr>
              <p:nvPr/>
            </p:nvSpPr>
            <p:spPr bwMode="auto">
              <a:xfrm>
                <a:off x="776" y="2991"/>
                <a:ext cx="3" cy="6"/>
              </a:xfrm>
              <a:custGeom>
                <a:avLst/>
                <a:gdLst>
                  <a:gd name="T0" fmla="*/ 3 w 3"/>
                  <a:gd name="T1" fmla="*/ 6 h 6"/>
                  <a:gd name="T2" fmla="*/ 0 w 3"/>
                  <a:gd name="T3" fmla="*/ 0 h 6"/>
                  <a:gd name="T4" fmla="*/ 3 w 3"/>
                  <a:gd name="T5" fmla="*/ 6 h 6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6"/>
                  <a:gd name="T11" fmla="*/ 3 w 3"/>
                  <a:gd name="T12" fmla="*/ 6 h 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6">
                    <a:moveTo>
                      <a:pt x="3" y="6"/>
                    </a:moveTo>
                    <a:lnTo>
                      <a:pt x="0" y="0"/>
                    </a:lnTo>
                    <a:lnTo>
                      <a:pt x="3" y="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000" name="Rectangle 2866"/>
              <p:cNvSpPr>
                <a:spLocks noChangeArrowheads="1"/>
              </p:cNvSpPr>
              <p:nvPr/>
            </p:nvSpPr>
            <p:spPr bwMode="auto">
              <a:xfrm>
                <a:off x="777" y="2954"/>
                <a:ext cx="7" cy="33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001" name="Freeform 2867"/>
              <p:cNvSpPr>
                <a:spLocks/>
              </p:cNvSpPr>
              <p:nvPr/>
            </p:nvSpPr>
            <p:spPr bwMode="auto">
              <a:xfrm>
                <a:off x="777" y="2987"/>
                <a:ext cx="7" cy="2"/>
              </a:xfrm>
              <a:custGeom>
                <a:avLst/>
                <a:gdLst>
                  <a:gd name="T0" fmla="*/ 7 w 7"/>
                  <a:gd name="T1" fmla="*/ 2 h 2"/>
                  <a:gd name="T2" fmla="*/ 7 w 7"/>
                  <a:gd name="T3" fmla="*/ 0 h 2"/>
                  <a:gd name="T4" fmla="*/ 0 w 7"/>
                  <a:gd name="T5" fmla="*/ 0 h 2"/>
                  <a:gd name="T6" fmla="*/ 7 w 7"/>
                  <a:gd name="T7" fmla="*/ 2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"/>
                  <a:gd name="T13" fmla="*/ 0 h 2"/>
                  <a:gd name="T14" fmla="*/ 7 w 7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" h="2">
                    <a:moveTo>
                      <a:pt x="7" y="2"/>
                    </a:moveTo>
                    <a:lnTo>
                      <a:pt x="7" y="0"/>
                    </a:lnTo>
                    <a:lnTo>
                      <a:pt x="0" y="0"/>
                    </a:lnTo>
                    <a:lnTo>
                      <a:pt x="7" y="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002" name="Freeform 2868"/>
              <p:cNvSpPr>
                <a:spLocks/>
              </p:cNvSpPr>
              <p:nvPr/>
            </p:nvSpPr>
            <p:spPr bwMode="auto">
              <a:xfrm>
                <a:off x="777" y="2941"/>
                <a:ext cx="13" cy="13"/>
              </a:xfrm>
              <a:custGeom>
                <a:avLst/>
                <a:gdLst>
                  <a:gd name="T0" fmla="*/ 0 w 13"/>
                  <a:gd name="T1" fmla="*/ 13 h 13"/>
                  <a:gd name="T2" fmla="*/ 0 w 13"/>
                  <a:gd name="T3" fmla="*/ 11 h 13"/>
                  <a:gd name="T4" fmla="*/ 2 w 13"/>
                  <a:gd name="T5" fmla="*/ 8 h 13"/>
                  <a:gd name="T6" fmla="*/ 4 w 13"/>
                  <a:gd name="T7" fmla="*/ 5 h 13"/>
                  <a:gd name="T8" fmla="*/ 5 w 13"/>
                  <a:gd name="T9" fmla="*/ 3 h 13"/>
                  <a:gd name="T10" fmla="*/ 8 w 13"/>
                  <a:gd name="T11" fmla="*/ 2 h 13"/>
                  <a:gd name="T12" fmla="*/ 12 w 13"/>
                  <a:gd name="T13" fmla="*/ 0 h 13"/>
                  <a:gd name="T14" fmla="*/ 13 w 13"/>
                  <a:gd name="T15" fmla="*/ 7 h 13"/>
                  <a:gd name="T16" fmla="*/ 12 w 13"/>
                  <a:gd name="T17" fmla="*/ 7 h 13"/>
                  <a:gd name="T18" fmla="*/ 10 w 13"/>
                  <a:gd name="T19" fmla="*/ 8 h 13"/>
                  <a:gd name="T20" fmla="*/ 8 w 13"/>
                  <a:gd name="T21" fmla="*/ 10 h 13"/>
                  <a:gd name="T22" fmla="*/ 8 w 13"/>
                  <a:gd name="T23" fmla="*/ 11 h 13"/>
                  <a:gd name="T24" fmla="*/ 7 w 13"/>
                  <a:gd name="T25" fmla="*/ 13 h 13"/>
                  <a:gd name="T26" fmla="*/ 7 w 13"/>
                  <a:gd name="T27" fmla="*/ 13 h 13"/>
                  <a:gd name="T28" fmla="*/ 0 w 13"/>
                  <a:gd name="T29" fmla="*/ 13 h 13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13"/>
                  <a:gd name="T46" fmla="*/ 0 h 13"/>
                  <a:gd name="T47" fmla="*/ 13 w 13"/>
                  <a:gd name="T48" fmla="*/ 13 h 13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13" h="13">
                    <a:moveTo>
                      <a:pt x="0" y="13"/>
                    </a:moveTo>
                    <a:lnTo>
                      <a:pt x="0" y="11"/>
                    </a:lnTo>
                    <a:lnTo>
                      <a:pt x="2" y="8"/>
                    </a:lnTo>
                    <a:lnTo>
                      <a:pt x="4" y="5"/>
                    </a:lnTo>
                    <a:lnTo>
                      <a:pt x="5" y="3"/>
                    </a:lnTo>
                    <a:lnTo>
                      <a:pt x="8" y="2"/>
                    </a:lnTo>
                    <a:lnTo>
                      <a:pt x="12" y="0"/>
                    </a:lnTo>
                    <a:lnTo>
                      <a:pt x="13" y="7"/>
                    </a:lnTo>
                    <a:lnTo>
                      <a:pt x="12" y="7"/>
                    </a:lnTo>
                    <a:lnTo>
                      <a:pt x="10" y="8"/>
                    </a:lnTo>
                    <a:lnTo>
                      <a:pt x="8" y="10"/>
                    </a:lnTo>
                    <a:lnTo>
                      <a:pt x="8" y="11"/>
                    </a:lnTo>
                    <a:lnTo>
                      <a:pt x="7" y="13"/>
                    </a:lnTo>
                    <a:lnTo>
                      <a:pt x="0" y="1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003" name="Freeform 2869"/>
              <p:cNvSpPr>
                <a:spLocks/>
              </p:cNvSpPr>
              <p:nvPr/>
            </p:nvSpPr>
            <p:spPr bwMode="auto">
              <a:xfrm>
                <a:off x="777" y="2954"/>
                <a:ext cx="7" cy="1"/>
              </a:xfrm>
              <a:custGeom>
                <a:avLst/>
                <a:gdLst>
                  <a:gd name="T0" fmla="*/ 0 w 7"/>
                  <a:gd name="T1" fmla="*/ 0 h 1"/>
                  <a:gd name="T2" fmla="*/ 7 w 7"/>
                  <a:gd name="T3" fmla="*/ 0 h 1"/>
                  <a:gd name="T4" fmla="*/ 0 w 7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1"/>
                  <a:gd name="T11" fmla="*/ 7 w 7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1">
                    <a:moveTo>
                      <a:pt x="0" y="0"/>
                    </a:moveTo>
                    <a:lnTo>
                      <a:pt x="7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004" name="Freeform 2870"/>
              <p:cNvSpPr>
                <a:spLocks/>
              </p:cNvSpPr>
              <p:nvPr/>
            </p:nvSpPr>
            <p:spPr bwMode="auto">
              <a:xfrm>
                <a:off x="789" y="2911"/>
                <a:ext cx="112" cy="37"/>
              </a:xfrm>
              <a:custGeom>
                <a:avLst/>
                <a:gdLst>
                  <a:gd name="T0" fmla="*/ 0 w 112"/>
                  <a:gd name="T1" fmla="*/ 30 h 37"/>
                  <a:gd name="T2" fmla="*/ 1 w 112"/>
                  <a:gd name="T3" fmla="*/ 37 h 37"/>
                  <a:gd name="T4" fmla="*/ 112 w 112"/>
                  <a:gd name="T5" fmla="*/ 6 h 37"/>
                  <a:gd name="T6" fmla="*/ 109 w 112"/>
                  <a:gd name="T7" fmla="*/ 0 h 37"/>
                  <a:gd name="T8" fmla="*/ 0 w 112"/>
                  <a:gd name="T9" fmla="*/ 30 h 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12"/>
                  <a:gd name="T16" fmla="*/ 0 h 37"/>
                  <a:gd name="T17" fmla="*/ 112 w 112"/>
                  <a:gd name="T18" fmla="*/ 37 h 3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12" h="37">
                    <a:moveTo>
                      <a:pt x="0" y="30"/>
                    </a:moveTo>
                    <a:lnTo>
                      <a:pt x="1" y="37"/>
                    </a:lnTo>
                    <a:lnTo>
                      <a:pt x="112" y="6"/>
                    </a:lnTo>
                    <a:lnTo>
                      <a:pt x="109" y="0"/>
                    </a:lnTo>
                    <a:lnTo>
                      <a:pt x="0" y="3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005" name="Freeform 2871"/>
              <p:cNvSpPr>
                <a:spLocks/>
              </p:cNvSpPr>
              <p:nvPr/>
            </p:nvSpPr>
            <p:spPr bwMode="auto">
              <a:xfrm>
                <a:off x="789" y="2941"/>
                <a:ext cx="1" cy="7"/>
              </a:xfrm>
              <a:custGeom>
                <a:avLst/>
                <a:gdLst>
                  <a:gd name="T0" fmla="*/ 0 w 1"/>
                  <a:gd name="T1" fmla="*/ 0 h 7"/>
                  <a:gd name="T2" fmla="*/ 1 w 1"/>
                  <a:gd name="T3" fmla="*/ 7 h 7"/>
                  <a:gd name="T4" fmla="*/ 0 w 1"/>
                  <a:gd name="T5" fmla="*/ 0 h 7"/>
                  <a:gd name="T6" fmla="*/ 0 60000 65536"/>
                  <a:gd name="T7" fmla="*/ 0 60000 65536"/>
                  <a:gd name="T8" fmla="*/ 0 60000 65536"/>
                  <a:gd name="T9" fmla="*/ 0 w 1"/>
                  <a:gd name="T10" fmla="*/ 0 h 7"/>
                  <a:gd name="T11" fmla="*/ 1 w 1"/>
                  <a:gd name="T12" fmla="*/ 7 h 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" h="7">
                    <a:moveTo>
                      <a:pt x="0" y="0"/>
                    </a:moveTo>
                    <a:lnTo>
                      <a:pt x="1" y="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006" name="Freeform 2872"/>
              <p:cNvSpPr>
                <a:spLocks/>
              </p:cNvSpPr>
              <p:nvPr/>
            </p:nvSpPr>
            <p:spPr bwMode="auto">
              <a:xfrm>
                <a:off x="900" y="2911"/>
                <a:ext cx="16" cy="11"/>
              </a:xfrm>
              <a:custGeom>
                <a:avLst/>
                <a:gdLst>
                  <a:gd name="T0" fmla="*/ 0 w 16"/>
                  <a:gd name="T1" fmla="*/ 0 h 11"/>
                  <a:gd name="T2" fmla="*/ 1 w 16"/>
                  <a:gd name="T3" fmla="*/ 0 h 11"/>
                  <a:gd name="T4" fmla="*/ 5 w 16"/>
                  <a:gd name="T5" fmla="*/ 0 h 11"/>
                  <a:gd name="T6" fmla="*/ 11 w 16"/>
                  <a:gd name="T7" fmla="*/ 2 h 11"/>
                  <a:gd name="T8" fmla="*/ 14 w 16"/>
                  <a:gd name="T9" fmla="*/ 5 h 11"/>
                  <a:gd name="T10" fmla="*/ 16 w 16"/>
                  <a:gd name="T11" fmla="*/ 8 h 11"/>
                  <a:gd name="T12" fmla="*/ 11 w 16"/>
                  <a:gd name="T13" fmla="*/ 11 h 11"/>
                  <a:gd name="T14" fmla="*/ 9 w 16"/>
                  <a:gd name="T15" fmla="*/ 10 h 11"/>
                  <a:gd name="T16" fmla="*/ 8 w 16"/>
                  <a:gd name="T17" fmla="*/ 8 h 11"/>
                  <a:gd name="T18" fmla="*/ 5 w 16"/>
                  <a:gd name="T19" fmla="*/ 6 h 11"/>
                  <a:gd name="T20" fmla="*/ 1 w 16"/>
                  <a:gd name="T21" fmla="*/ 6 h 11"/>
                  <a:gd name="T22" fmla="*/ 0 w 16"/>
                  <a:gd name="T23" fmla="*/ 6 h 11"/>
                  <a:gd name="T24" fmla="*/ 0 w 16"/>
                  <a:gd name="T25" fmla="*/ 0 h 1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16"/>
                  <a:gd name="T40" fmla="*/ 0 h 11"/>
                  <a:gd name="T41" fmla="*/ 16 w 16"/>
                  <a:gd name="T42" fmla="*/ 11 h 11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16" h="11">
                    <a:moveTo>
                      <a:pt x="0" y="0"/>
                    </a:moveTo>
                    <a:lnTo>
                      <a:pt x="1" y="0"/>
                    </a:lnTo>
                    <a:lnTo>
                      <a:pt x="5" y="0"/>
                    </a:lnTo>
                    <a:lnTo>
                      <a:pt x="11" y="2"/>
                    </a:lnTo>
                    <a:lnTo>
                      <a:pt x="14" y="5"/>
                    </a:lnTo>
                    <a:lnTo>
                      <a:pt x="16" y="8"/>
                    </a:lnTo>
                    <a:lnTo>
                      <a:pt x="11" y="11"/>
                    </a:lnTo>
                    <a:lnTo>
                      <a:pt x="9" y="10"/>
                    </a:lnTo>
                    <a:lnTo>
                      <a:pt x="8" y="8"/>
                    </a:lnTo>
                    <a:lnTo>
                      <a:pt x="5" y="6"/>
                    </a:lnTo>
                    <a:lnTo>
                      <a:pt x="1" y="6"/>
                    </a:lnTo>
                    <a:lnTo>
                      <a:pt x="0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007" name="Freeform 2873"/>
              <p:cNvSpPr>
                <a:spLocks/>
              </p:cNvSpPr>
              <p:nvPr/>
            </p:nvSpPr>
            <p:spPr bwMode="auto">
              <a:xfrm>
                <a:off x="898" y="2911"/>
                <a:ext cx="3" cy="6"/>
              </a:xfrm>
              <a:custGeom>
                <a:avLst/>
                <a:gdLst>
                  <a:gd name="T0" fmla="*/ 0 w 3"/>
                  <a:gd name="T1" fmla="*/ 0 h 6"/>
                  <a:gd name="T2" fmla="*/ 3 w 3"/>
                  <a:gd name="T3" fmla="*/ 0 h 6"/>
                  <a:gd name="T4" fmla="*/ 2 w 3"/>
                  <a:gd name="T5" fmla="*/ 0 h 6"/>
                  <a:gd name="T6" fmla="*/ 2 w 3"/>
                  <a:gd name="T7" fmla="*/ 6 h 6"/>
                  <a:gd name="T8" fmla="*/ 3 w 3"/>
                  <a:gd name="T9" fmla="*/ 6 h 6"/>
                  <a:gd name="T10" fmla="*/ 0 w 3"/>
                  <a:gd name="T11" fmla="*/ 0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0" y="0"/>
                    </a:moveTo>
                    <a:lnTo>
                      <a:pt x="3" y="0"/>
                    </a:lnTo>
                    <a:lnTo>
                      <a:pt x="2" y="0"/>
                    </a:lnTo>
                    <a:lnTo>
                      <a:pt x="2" y="6"/>
                    </a:lnTo>
                    <a:lnTo>
                      <a:pt x="3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008" name="Freeform 2874"/>
              <p:cNvSpPr>
                <a:spLocks/>
              </p:cNvSpPr>
              <p:nvPr/>
            </p:nvSpPr>
            <p:spPr bwMode="auto">
              <a:xfrm>
                <a:off x="911" y="2919"/>
                <a:ext cx="17" cy="25"/>
              </a:xfrm>
              <a:custGeom>
                <a:avLst/>
                <a:gdLst>
                  <a:gd name="T0" fmla="*/ 5 w 17"/>
                  <a:gd name="T1" fmla="*/ 0 h 25"/>
                  <a:gd name="T2" fmla="*/ 0 w 17"/>
                  <a:gd name="T3" fmla="*/ 3 h 25"/>
                  <a:gd name="T4" fmla="*/ 11 w 17"/>
                  <a:gd name="T5" fmla="*/ 25 h 25"/>
                  <a:gd name="T6" fmla="*/ 17 w 17"/>
                  <a:gd name="T7" fmla="*/ 22 h 25"/>
                  <a:gd name="T8" fmla="*/ 5 w 17"/>
                  <a:gd name="T9" fmla="*/ 0 h 2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25"/>
                  <a:gd name="T17" fmla="*/ 17 w 17"/>
                  <a:gd name="T18" fmla="*/ 25 h 2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25">
                    <a:moveTo>
                      <a:pt x="5" y="0"/>
                    </a:moveTo>
                    <a:lnTo>
                      <a:pt x="0" y="3"/>
                    </a:lnTo>
                    <a:lnTo>
                      <a:pt x="11" y="25"/>
                    </a:lnTo>
                    <a:lnTo>
                      <a:pt x="17" y="22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009" name="Freeform 2875"/>
              <p:cNvSpPr>
                <a:spLocks/>
              </p:cNvSpPr>
              <p:nvPr/>
            </p:nvSpPr>
            <p:spPr bwMode="auto">
              <a:xfrm>
                <a:off x="911" y="2919"/>
                <a:ext cx="5" cy="3"/>
              </a:xfrm>
              <a:custGeom>
                <a:avLst/>
                <a:gdLst>
                  <a:gd name="T0" fmla="*/ 5 w 5"/>
                  <a:gd name="T1" fmla="*/ 0 h 3"/>
                  <a:gd name="T2" fmla="*/ 0 w 5"/>
                  <a:gd name="T3" fmla="*/ 3 h 3"/>
                  <a:gd name="T4" fmla="*/ 5 w 5"/>
                  <a:gd name="T5" fmla="*/ 0 h 3"/>
                  <a:gd name="T6" fmla="*/ 0 60000 65536"/>
                  <a:gd name="T7" fmla="*/ 0 60000 65536"/>
                  <a:gd name="T8" fmla="*/ 0 60000 65536"/>
                  <a:gd name="T9" fmla="*/ 0 w 5"/>
                  <a:gd name="T10" fmla="*/ 0 h 3"/>
                  <a:gd name="T11" fmla="*/ 5 w 5"/>
                  <a:gd name="T12" fmla="*/ 3 h 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5" h="3">
                    <a:moveTo>
                      <a:pt x="5" y="0"/>
                    </a:moveTo>
                    <a:lnTo>
                      <a:pt x="0" y="3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010" name="Freeform 2876"/>
              <p:cNvSpPr>
                <a:spLocks/>
              </p:cNvSpPr>
              <p:nvPr/>
            </p:nvSpPr>
            <p:spPr bwMode="auto">
              <a:xfrm>
                <a:off x="922" y="2941"/>
                <a:ext cx="19" cy="8"/>
              </a:xfrm>
              <a:custGeom>
                <a:avLst/>
                <a:gdLst>
                  <a:gd name="T0" fmla="*/ 6 w 19"/>
                  <a:gd name="T1" fmla="*/ 0 h 8"/>
                  <a:gd name="T2" fmla="*/ 6 w 19"/>
                  <a:gd name="T3" fmla="*/ 0 h 8"/>
                  <a:gd name="T4" fmla="*/ 8 w 19"/>
                  <a:gd name="T5" fmla="*/ 2 h 8"/>
                  <a:gd name="T6" fmla="*/ 11 w 19"/>
                  <a:gd name="T7" fmla="*/ 2 h 8"/>
                  <a:gd name="T8" fmla="*/ 14 w 19"/>
                  <a:gd name="T9" fmla="*/ 2 h 8"/>
                  <a:gd name="T10" fmla="*/ 18 w 19"/>
                  <a:gd name="T11" fmla="*/ 2 h 8"/>
                  <a:gd name="T12" fmla="*/ 19 w 19"/>
                  <a:gd name="T13" fmla="*/ 8 h 8"/>
                  <a:gd name="T14" fmla="*/ 14 w 19"/>
                  <a:gd name="T15" fmla="*/ 8 h 8"/>
                  <a:gd name="T16" fmla="*/ 11 w 19"/>
                  <a:gd name="T17" fmla="*/ 8 h 8"/>
                  <a:gd name="T18" fmla="*/ 5 w 19"/>
                  <a:gd name="T19" fmla="*/ 7 h 8"/>
                  <a:gd name="T20" fmla="*/ 2 w 19"/>
                  <a:gd name="T21" fmla="*/ 5 h 8"/>
                  <a:gd name="T22" fmla="*/ 0 w 19"/>
                  <a:gd name="T23" fmla="*/ 3 h 8"/>
                  <a:gd name="T24" fmla="*/ 6 w 19"/>
                  <a:gd name="T25" fmla="*/ 0 h 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19"/>
                  <a:gd name="T40" fmla="*/ 0 h 8"/>
                  <a:gd name="T41" fmla="*/ 19 w 19"/>
                  <a:gd name="T42" fmla="*/ 8 h 8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19" h="8">
                    <a:moveTo>
                      <a:pt x="6" y="0"/>
                    </a:moveTo>
                    <a:lnTo>
                      <a:pt x="6" y="0"/>
                    </a:lnTo>
                    <a:lnTo>
                      <a:pt x="8" y="2"/>
                    </a:lnTo>
                    <a:lnTo>
                      <a:pt x="11" y="2"/>
                    </a:lnTo>
                    <a:lnTo>
                      <a:pt x="14" y="2"/>
                    </a:lnTo>
                    <a:lnTo>
                      <a:pt x="18" y="2"/>
                    </a:lnTo>
                    <a:lnTo>
                      <a:pt x="19" y="8"/>
                    </a:lnTo>
                    <a:lnTo>
                      <a:pt x="14" y="8"/>
                    </a:lnTo>
                    <a:lnTo>
                      <a:pt x="11" y="8"/>
                    </a:lnTo>
                    <a:lnTo>
                      <a:pt x="5" y="7"/>
                    </a:lnTo>
                    <a:lnTo>
                      <a:pt x="2" y="5"/>
                    </a:lnTo>
                    <a:lnTo>
                      <a:pt x="0" y="3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011" name="Freeform 2877"/>
              <p:cNvSpPr>
                <a:spLocks/>
              </p:cNvSpPr>
              <p:nvPr/>
            </p:nvSpPr>
            <p:spPr bwMode="auto">
              <a:xfrm>
                <a:off x="922" y="2941"/>
                <a:ext cx="6" cy="3"/>
              </a:xfrm>
              <a:custGeom>
                <a:avLst/>
                <a:gdLst>
                  <a:gd name="T0" fmla="*/ 0 w 6"/>
                  <a:gd name="T1" fmla="*/ 3 h 3"/>
                  <a:gd name="T2" fmla="*/ 6 w 6"/>
                  <a:gd name="T3" fmla="*/ 0 h 3"/>
                  <a:gd name="T4" fmla="*/ 0 w 6"/>
                  <a:gd name="T5" fmla="*/ 3 h 3"/>
                  <a:gd name="T6" fmla="*/ 0 60000 65536"/>
                  <a:gd name="T7" fmla="*/ 0 60000 65536"/>
                  <a:gd name="T8" fmla="*/ 0 60000 65536"/>
                  <a:gd name="T9" fmla="*/ 0 w 6"/>
                  <a:gd name="T10" fmla="*/ 0 h 3"/>
                  <a:gd name="T11" fmla="*/ 6 w 6"/>
                  <a:gd name="T12" fmla="*/ 3 h 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" h="3">
                    <a:moveTo>
                      <a:pt x="0" y="3"/>
                    </a:moveTo>
                    <a:lnTo>
                      <a:pt x="6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012" name="Freeform 2878"/>
              <p:cNvSpPr>
                <a:spLocks/>
              </p:cNvSpPr>
              <p:nvPr/>
            </p:nvSpPr>
            <p:spPr bwMode="auto">
              <a:xfrm>
                <a:off x="940" y="2886"/>
                <a:ext cx="213" cy="63"/>
              </a:xfrm>
              <a:custGeom>
                <a:avLst/>
                <a:gdLst>
                  <a:gd name="T0" fmla="*/ 0 w 213"/>
                  <a:gd name="T1" fmla="*/ 57 h 63"/>
                  <a:gd name="T2" fmla="*/ 1 w 213"/>
                  <a:gd name="T3" fmla="*/ 63 h 63"/>
                  <a:gd name="T4" fmla="*/ 213 w 213"/>
                  <a:gd name="T5" fmla="*/ 6 h 63"/>
                  <a:gd name="T6" fmla="*/ 211 w 213"/>
                  <a:gd name="T7" fmla="*/ 0 h 63"/>
                  <a:gd name="T8" fmla="*/ 0 w 213"/>
                  <a:gd name="T9" fmla="*/ 57 h 6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13"/>
                  <a:gd name="T16" fmla="*/ 0 h 63"/>
                  <a:gd name="T17" fmla="*/ 213 w 213"/>
                  <a:gd name="T18" fmla="*/ 63 h 6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13" h="63">
                    <a:moveTo>
                      <a:pt x="0" y="57"/>
                    </a:moveTo>
                    <a:lnTo>
                      <a:pt x="1" y="63"/>
                    </a:lnTo>
                    <a:lnTo>
                      <a:pt x="213" y="6"/>
                    </a:lnTo>
                    <a:lnTo>
                      <a:pt x="211" y="0"/>
                    </a:lnTo>
                    <a:lnTo>
                      <a:pt x="0" y="5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013" name="Freeform 2879"/>
              <p:cNvSpPr>
                <a:spLocks/>
              </p:cNvSpPr>
              <p:nvPr/>
            </p:nvSpPr>
            <p:spPr bwMode="auto">
              <a:xfrm>
                <a:off x="940" y="2943"/>
                <a:ext cx="1" cy="6"/>
              </a:xfrm>
              <a:custGeom>
                <a:avLst/>
                <a:gdLst>
                  <a:gd name="T0" fmla="*/ 1 w 1"/>
                  <a:gd name="T1" fmla="*/ 6 h 6"/>
                  <a:gd name="T2" fmla="*/ 0 w 1"/>
                  <a:gd name="T3" fmla="*/ 0 h 6"/>
                  <a:gd name="T4" fmla="*/ 1 w 1"/>
                  <a:gd name="T5" fmla="*/ 6 h 6"/>
                  <a:gd name="T6" fmla="*/ 0 60000 65536"/>
                  <a:gd name="T7" fmla="*/ 0 60000 65536"/>
                  <a:gd name="T8" fmla="*/ 0 60000 65536"/>
                  <a:gd name="T9" fmla="*/ 0 w 1"/>
                  <a:gd name="T10" fmla="*/ 0 h 6"/>
                  <a:gd name="T11" fmla="*/ 1 w 1"/>
                  <a:gd name="T12" fmla="*/ 6 h 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" h="6">
                    <a:moveTo>
                      <a:pt x="1" y="6"/>
                    </a:moveTo>
                    <a:lnTo>
                      <a:pt x="0" y="0"/>
                    </a:lnTo>
                    <a:lnTo>
                      <a:pt x="1" y="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014" name="Freeform 2880"/>
              <p:cNvSpPr>
                <a:spLocks/>
              </p:cNvSpPr>
              <p:nvPr/>
            </p:nvSpPr>
            <p:spPr bwMode="auto">
              <a:xfrm>
                <a:off x="1137" y="2846"/>
                <a:ext cx="17" cy="44"/>
              </a:xfrm>
              <a:custGeom>
                <a:avLst/>
                <a:gdLst>
                  <a:gd name="T0" fmla="*/ 11 w 17"/>
                  <a:gd name="T1" fmla="*/ 44 h 44"/>
                  <a:gd name="T2" fmla="*/ 17 w 17"/>
                  <a:gd name="T3" fmla="*/ 41 h 44"/>
                  <a:gd name="T4" fmla="*/ 6 w 17"/>
                  <a:gd name="T5" fmla="*/ 0 h 44"/>
                  <a:gd name="T6" fmla="*/ 0 w 17"/>
                  <a:gd name="T7" fmla="*/ 1 h 44"/>
                  <a:gd name="T8" fmla="*/ 11 w 17"/>
                  <a:gd name="T9" fmla="*/ 44 h 4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44"/>
                  <a:gd name="T17" fmla="*/ 17 w 17"/>
                  <a:gd name="T18" fmla="*/ 44 h 4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44">
                    <a:moveTo>
                      <a:pt x="11" y="44"/>
                    </a:moveTo>
                    <a:lnTo>
                      <a:pt x="17" y="41"/>
                    </a:lnTo>
                    <a:lnTo>
                      <a:pt x="6" y="0"/>
                    </a:lnTo>
                    <a:lnTo>
                      <a:pt x="0" y="1"/>
                    </a:lnTo>
                    <a:lnTo>
                      <a:pt x="11" y="4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015" name="Freeform 2881"/>
              <p:cNvSpPr>
                <a:spLocks/>
              </p:cNvSpPr>
              <p:nvPr/>
            </p:nvSpPr>
            <p:spPr bwMode="auto">
              <a:xfrm>
                <a:off x="1148" y="2886"/>
                <a:ext cx="8" cy="6"/>
              </a:xfrm>
              <a:custGeom>
                <a:avLst/>
                <a:gdLst>
                  <a:gd name="T0" fmla="*/ 5 w 8"/>
                  <a:gd name="T1" fmla="*/ 6 h 6"/>
                  <a:gd name="T2" fmla="*/ 8 w 8"/>
                  <a:gd name="T3" fmla="*/ 4 h 6"/>
                  <a:gd name="T4" fmla="*/ 6 w 8"/>
                  <a:gd name="T5" fmla="*/ 1 h 6"/>
                  <a:gd name="T6" fmla="*/ 0 w 8"/>
                  <a:gd name="T7" fmla="*/ 4 h 6"/>
                  <a:gd name="T8" fmla="*/ 3 w 8"/>
                  <a:gd name="T9" fmla="*/ 0 h 6"/>
                  <a:gd name="T10" fmla="*/ 5 w 8"/>
                  <a:gd name="T11" fmla="*/ 6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"/>
                  <a:gd name="T19" fmla="*/ 0 h 6"/>
                  <a:gd name="T20" fmla="*/ 8 w 8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" h="6">
                    <a:moveTo>
                      <a:pt x="5" y="6"/>
                    </a:moveTo>
                    <a:lnTo>
                      <a:pt x="8" y="4"/>
                    </a:lnTo>
                    <a:lnTo>
                      <a:pt x="6" y="1"/>
                    </a:lnTo>
                    <a:lnTo>
                      <a:pt x="0" y="4"/>
                    </a:lnTo>
                    <a:lnTo>
                      <a:pt x="3" y="0"/>
                    </a:lnTo>
                    <a:lnTo>
                      <a:pt x="5" y="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016" name="Freeform 2882"/>
              <p:cNvSpPr>
                <a:spLocks/>
              </p:cNvSpPr>
              <p:nvPr/>
            </p:nvSpPr>
            <p:spPr bwMode="auto">
              <a:xfrm>
                <a:off x="1140" y="2824"/>
                <a:ext cx="78" cy="27"/>
              </a:xfrm>
              <a:custGeom>
                <a:avLst/>
                <a:gdLst>
                  <a:gd name="T0" fmla="*/ 0 w 78"/>
                  <a:gd name="T1" fmla="*/ 20 h 27"/>
                  <a:gd name="T2" fmla="*/ 1 w 78"/>
                  <a:gd name="T3" fmla="*/ 27 h 27"/>
                  <a:gd name="T4" fmla="*/ 78 w 78"/>
                  <a:gd name="T5" fmla="*/ 6 h 27"/>
                  <a:gd name="T6" fmla="*/ 75 w 78"/>
                  <a:gd name="T7" fmla="*/ 0 h 27"/>
                  <a:gd name="T8" fmla="*/ 0 w 78"/>
                  <a:gd name="T9" fmla="*/ 20 h 2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8"/>
                  <a:gd name="T16" fmla="*/ 0 h 27"/>
                  <a:gd name="T17" fmla="*/ 78 w 78"/>
                  <a:gd name="T18" fmla="*/ 27 h 2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8" h="27">
                    <a:moveTo>
                      <a:pt x="0" y="20"/>
                    </a:moveTo>
                    <a:lnTo>
                      <a:pt x="1" y="27"/>
                    </a:lnTo>
                    <a:lnTo>
                      <a:pt x="78" y="6"/>
                    </a:lnTo>
                    <a:lnTo>
                      <a:pt x="75" y="0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017" name="Freeform 2883"/>
              <p:cNvSpPr>
                <a:spLocks/>
              </p:cNvSpPr>
              <p:nvPr/>
            </p:nvSpPr>
            <p:spPr bwMode="auto">
              <a:xfrm>
                <a:off x="1137" y="2844"/>
                <a:ext cx="6" cy="7"/>
              </a:xfrm>
              <a:custGeom>
                <a:avLst/>
                <a:gdLst>
                  <a:gd name="T0" fmla="*/ 0 w 6"/>
                  <a:gd name="T1" fmla="*/ 3 h 7"/>
                  <a:gd name="T2" fmla="*/ 0 w 6"/>
                  <a:gd name="T3" fmla="*/ 0 h 7"/>
                  <a:gd name="T4" fmla="*/ 3 w 6"/>
                  <a:gd name="T5" fmla="*/ 0 h 7"/>
                  <a:gd name="T6" fmla="*/ 4 w 6"/>
                  <a:gd name="T7" fmla="*/ 7 h 7"/>
                  <a:gd name="T8" fmla="*/ 6 w 6"/>
                  <a:gd name="T9" fmla="*/ 2 h 7"/>
                  <a:gd name="T10" fmla="*/ 0 w 6"/>
                  <a:gd name="T11" fmla="*/ 3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7"/>
                  <a:gd name="T20" fmla="*/ 6 w 6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7">
                    <a:moveTo>
                      <a:pt x="0" y="3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4" y="7"/>
                    </a:lnTo>
                    <a:lnTo>
                      <a:pt x="6" y="2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018" name="Freeform 2884"/>
              <p:cNvSpPr>
                <a:spLocks/>
              </p:cNvSpPr>
              <p:nvPr/>
            </p:nvSpPr>
            <p:spPr bwMode="auto">
              <a:xfrm>
                <a:off x="1213" y="2825"/>
                <a:ext cx="18" cy="45"/>
              </a:xfrm>
              <a:custGeom>
                <a:avLst/>
                <a:gdLst>
                  <a:gd name="T0" fmla="*/ 6 w 18"/>
                  <a:gd name="T1" fmla="*/ 0 h 45"/>
                  <a:gd name="T2" fmla="*/ 0 w 18"/>
                  <a:gd name="T3" fmla="*/ 3 h 45"/>
                  <a:gd name="T4" fmla="*/ 11 w 18"/>
                  <a:gd name="T5" fmla="*/ 45 h 45"/>
                  <a:gd name="T6" fmla="*/ 18 w 18"/>
                  <a:gd name="T7" fmla="*/ 43 h 45"/>
                  <a:gd name="T8" fmla="*/ 6 w 18"/>
                  <a:gd name="T9" fmla="*/ 0 h 4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8"/>
                  <a:gd name="T16" fmla="*/ 0 h 45"/>
                  <a:gd name="T17" fmla="*/ 18 w 18"/>
                  <a:gd name="T18" fmla="*/ 45 h 4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8" h="45">
                    <a:moveTo>
                      <a:pt x="6" y="0"/>
                    </a:moveTo>
                    <a:lnTo>
                      <a:pt x="0" y="3"/>
                    </a:lnTo>
                    <a:lnTo>
                      <a:pt x="11" y="45"/>
                    </a:lnTo>
                    <a:lnTo>
                      <a:pt x="18" y="43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019" name="Freeform 2885"/>
              <p:cNvSpPr>
                <a:spLocks/>
              </p:cNvSpPr>
              <p:nvPr/>
            </p:nvSpPr>
            <p:spPr bwMode="auto">
              <a:xfrm>
                <a:off x="1213" y="2824"/>
                <a:ext cx="6" cy="6"/>
              </a:xfrm>
              <a:custGeom>
                <a:avLst/>
                <a:gdLst>
                  <a:gd name="T0" fmla="*/ 2 w 6"/>
                  <a:gd name="T1" fmla="*/ 0 h 6"/>
                  <a:gd name="T2" fmla="*/ 5 w 6"/>
                  <a:gd name="T3" fmla="*/ 0 h 6"/>
                  <a:gd name="T4" fmla="*/ 6 w 6"/>
                  <a:gd name="T5" fmla="*/ 1 h 6"/>
                  <a:gd name="T6" fmla="*/ 0 w 6"/>
                  <a:gd name="T7" fmla="*/ 4 h 6"/>
                  <a:gd name="T8" fmla="*/ 5 w 6"/>
                  <a:gd name="T9" fmla="*/ 6 h 6"/>
                  <a:gd name="T10" fmla="*/ 2 w 6"/>
                  <a:gd name="T11" fmla="*/ 0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6"/>
                  <a:gd name="T20" fmla="*/ 6 w 6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6">
                    <a:moveTo>
                      <a:pt x="2" y="0"/>
                    </a:moveTo>
                    <a:lnTo>
                      <a:pt x="5" y="0"/>
                    </a:lnTo>
                    <a:lnTo>
                      <a:pt x="6" y="1"/>
                    </a:lnTo>
                    <a:lnTo>
                      <a:pt x="0" y="4"/>
                    </a:lnTo>
                    <a:lnTo>
                      <a:pt x="5" y="6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020" name="Freeform 2886"/>
              <p:cNvSpPr>
                <a:spLocks/>
              </p:cNvSpPr>
              <p:nvPr/>
            </p:nvSpPr>
            <p:spPr bwMode="auto">
              <a:xfrm>
                <a:off x="1226" y="2846"/>
                <a:ext cx="74" cy="25"/>
              </a:xfrm>
              <a:custGeom>
                <a:avLst/>
                <a:gdLst>
                  <a:gd name="T0" fmla="*/ 0 w 74"/>
                  <a:gd name="T1" fmla="*/ 19 h 25"/>
                  <a:gd name="T2" fmla="*/ 3 w 74"/>
                  <a:gd name="T3" fmla="*/ 25 h 25"/>
                  <a:gd name="T4" fmla="*/ 74 w 74"/>
                  <a:gd name="T5" fmla="*/ 6 h 25"/>
                  <a:gd name="T6" fmla="*/ 73 w 74"/>
                  <a:gd name="T7" fmla="*/ 0 h 25"/>
                  <a:gd name="T8" fmla="*/ 0 w 74"/>
                  <a:gd name="T9" fmla="*/ 19 h 2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4"/>
                  <a:gd name="T16" fmla="*/ 0 h 25"/>
                  <a:gd name="T17" fmla="*/ 74 w 74"/>
                  <a:gd name="T18" fmla="*/ 25 h 2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4" h="25">
                    <a:moveTo>
                      <a:pt x="0" y="19"/>
                    </a:moveTo>
                    <a:lnTo>
                      <a:pt x="3" y="25"/>
                    </a:lnTo>
                    <a:lnTo>
                      <a:pt x="74" y="6"/>
                    </a:lnTo>
                    <a:lnTo>
                      <a:pt x="73" y="0"/>
                    </a:lnTo>
                    <a:lnTo>
                      <a:pt x="0" y="1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021" name="Freeform 2887"/>
              <p:cNvSpPr>
                <a:spLocks/>
              </p:cNvSpPr>
              <p:nvPr/>
            </p:nvSpPr>
            <p:spPr bwMode="auto">
              <a:xfrm>
                <a:off x="1224" y="2865"/>
                <a:ext cx="7" cy="8"/>
              </a:xfrm>
              <a:custGeom>
                <a:avLst/>
                <a:gdLst>
                  <a:gd name="T0" fmla="*/ 0 w 7"/>
                  <a:gd name="T1" fmla="*/ 5 h 8"/>
                  <a:gd name="T2" fmla="*/ 2 w 7"/>
                  <a:gd name="T3" fmla="*/ 8 h 8"/>
                  <a:gd name="T4" fmla="*/ 5 w 7"/>
                  <a:gd name="T5" fmla="*/ 6 h 8"/>
                  <a:gd name="T6" fmla="*/ 2 w 7"/>
                  <a:gd name="T7" fmla="*/ 0 h 8"/>
                  <a:gd name="T8" fmla="*/ 7 w 7"/>
                  <a:gd name="T9" fmla="*/ 3 h 8"/>
                  <a:gd name="T10" fmla="*/ 0 w 7"/>
                  <a:gd name="T11" fmla="*/ 5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"/>
                  <a:gd name="T19" fmla="*/ 0 h 8"/>
                  <a:gd name="T20" fmla="*/ 7 w 7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" h="8">
                    <a:moveTo>
                      <a:pt x="0" y="5"/>
                    </a:moveTo>
                    <a:lnTo>
                      <a:pt x="2" y="8"/>
                    </a:lnTo>
                    <a:lnTo>
                      <a:pt x="5" y="6"/>
                    </a:lnTo>
                    <a:lnTo>
                      <a:pt x="2" y="0"/>
                    </a:lnTo>
                    <a:lnTo>
                      <a:pt x="7" y="3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022" name="Freeform 2888"/>
              <p:cNvSpPr>
                <a:spLocks/>
              </p:cNvSpPr>
              <p:nvPr/>
            </p:nvSpPr>
            <p:spPr bwMode="auto">
              <a:xfrm>
                <a:off x="1285" y="2806"/>
                <a:ext cx="17" cy="45"/>
              </a:xfrm>
              <a:custGeom>
                <a:avLst/>
                <a:gdLst>
                  <a:gd name="T0" fmla="*/ 11 w 17"/>
                  <a:gd name="T1" fmla="*/ 45 h 45"/>
                  <a:gd name="T2" fmla="*/ 17 w 17"/>
                  <a:gd name="T3" fmla="*/ 41 h 45"/>
                  <a:gd name="T4" fmla="*/ 6 w 17"/>
                  <a:gd name="T5" fmla="*/ 0 h 45"/>
                  <a:gd name="T6" fmla="*/ 0 w 17"/>
                  <a:gd name="T7" fmla="*/ 2 h 45"/>
                  <a:gd name="T8" fmla="*/ 11 w 17"/>
                  <a:gd name="T9" fmla="*/ 45 h 4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45"/>
                  <a:gd name="T17" fmla="*/ 17 w 17"/>
                  <a:gd name="T18" fmla="*/ 45 h 4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45">
                    <a:moveTo>
                      <a:pt x="11" y="45"/>
                    </a:moveTo>
                    <a:lnTo>
                      <a:pt x="17" y="41"/>
                    </a:lnTo>
                    <a:lnTo>
                      <a:pt x="6" y="0"/>
                    </a:lnTo>
                    <a:lnTo>
                      <a:pt x="0" y="2"/>
                    </a:lnTo>
                    <a:lnTo>
                      <a:pt x="11" y="4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023" name="Freeform 2889"/>
              <p:cNvSpPr>
                <a:spLocks/>
              </p:cNvSpPr>
              <p:nvPr/>
            </p:nvSpPr>
            <p:spPr bwMode="auto">
              <a:xfrm>
                <a:off x="1296" y="2846"/>
                <a:ext cx="8" cy="6"/>
              </a:xfrm>
              <a:custGeom>
                <a:avLst/>
                <a:gdLst>
                  <a:gd name="T0" fmla="*/ 4 w 8"/>
                  <a:gd name="T1" fmla="*/ 6 h 6"/>
                  <a:gd name="T2" fmla="*/ 8 w 8"/>
                  <a:gd name="T3" fmla="*/ 5 h 6"/>
                  <a:gd name="T4" fmla="*/ 6 w 8"/>
                  <a:gd name="T5" fmla="*/ 1 h 6"/>
                  <a:gd name="T6" fmla="*/ 0 w 8"/>
                  <a:gd name="T7" fmla="*/ 5 h 6"/>
                  <a:gd name="T8" fmla="*/ 3 w 8"/>
                  <a:gd name="T9" fmla="*/ 0 h 6"/>
                  <a:gd name="T10" fmla="*/ 4 w 8"/>
                  <a:gd name="T11" fmla="*/ 6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"/>
                  <a:gd name="T19" fmla="*/ 0 h 6"/>
                  <a:gd name="T20" fmla="*/ 8 w 8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" h="6">
                    <a:moveTo>
                      <a:pt x="4" y="6"/>
                    </a:moveTo>
                    <a:lnTo>
                      <a:pt x="8" y="5"/>
                    </a:lnTo>
                    <a:lnTo>
                      <a:pt x="6" y="1"/>
                    </a:lnTo>
                    <a:lnTo>
                      <a:pt x="0" y="5"/>
                    </a:lnTo>
                    <a:lnTo>
                      <a:pt x="3" y="0"/>
                    </a:lnTo>
                    <a:lnTo>
                      <a:pt x="4" y="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024" name="Freeform 2890"/>
              <p:cNvSpPr>
                <a:spLocks/>
              </p:cNvSpPr>
              <p:nvPr/>
            </p:nvSpPr>
            <p:spPr bwMode="auto">
              <a:xfrm>
                <a:off x="1288" y="2785"/>
                <a:ext cx="74" cy="26"/>
              </a:xfrm>
              <a:custGeom>
                <a:avLst/>
                <a:gdLst>
                  <a:gd name="T0" fmla="*/ 0 w 74"/>
                  <a:gd name="T1" fmla="*/ 20 h 26"/>
                  <a:gd name="T2" fmla="*/ 1 w 74"/>
                  <a:gd name="T3" fmla="*/ 26 h 26"/>
                  <a:gd name="T4" fmla="*/ 74 w 74"/>
                  <a:gd name="T5" fmla="*/ 5 h 26"/>
                  <a:gd name="T6" fmla="*/ 73 w 74"/>
                  <a:gd name="T7" fmla="*/ 0 h 26"/>
                  <a:gd name="T8" fmla="*/ 0 w 74"/>
                  <a:gd name="T9" fmla="*/ 20 h 2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4"/>
                  <a:gd name="T16" fmla="*/ 0 h 26"/>
                  <a:gd name="T17" fmla="*/ 74 w 74"/>
                  <a:gd name="T18" fmla="*/ 26 h 2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4" h="26">
                    <a:moveTo>
                      <a:pt x="0" y="20"/>
                    </a:moveTo>
                    <a:lnTo>
                      <a:pt x="1" y="26"/>
                    </a:lnTo>
                    <a:lnTo>
                      <a:pt x="74" y="5"/>
                    </a:lnTo>
                    <a:lnTo>
                      <a:pt x="73" y="0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025" name="Freeform 2891"/>
              <p:cNvSpPr>
                <a:spLocks/>
              </p:cNvSpPr>
              <p:nvPr/>
            </p:nvSpPr>
            <p:spPr bwMode="auto">
              <a:xfrm>
                <a:off x="1285" y="2805"/>
                <a:ext cx="6" cy="6"/>
              </a:xfrm>
              <a:custGeom>
                <a:avLst/>
                <a:gdLst>
                  <a:gd name="T0" fmla="*/ 0 w 6"/>
                  <a:gd name="T1" fmla="*/ 3 h 6"/>
                  <a:gd name="T2" fmla="*/ 0 w 6"/>
                  <a:gd name="T3" fmla="*/ 0 h 6"/>
                  <a:gd name="T4" fmla="*/ 3 w 6"/>
                  <a:gd name="T5" fmla="*/ 0 h 6"/>
                  <a:gd name="T6" fmla="*/ 4 w 6"/>
                  <a:gd name="T7" fmla="*/ 6 h 6"/>
                  <a:gd name="T8" fmla="*/ 6 w 6"/>
                  <a:gd name="T9" fmla="*/ 1 h 6"/>
                  <a:gd name="T10" fmla="*/ 0 w 6"/>
                  <a:gd name="T11" fmla="*/ 3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6"/>
                  <a:gd name="T20" fmla="*/ 6 w 6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6">
                    <a:moveTo>
                      <a:pt x="0" y="3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4" y="6"/>
                    </a:lnTo>
                    <a:lnTo>
                      <a:pt x="6" y="1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026" name="Freeform 2892"/>
              <p:cNvSpPr>
                <a:spLocks/>
              </p:cNvSpPr>
              <p:nvPr/>
            </p:nvSpPr>
            <p:spPr bwMode="auto">
              <a:xfrm>
                <a:off x="1359" y="2787"/>
                <a:ext cx="16" cy="43"/>
              </a:xfrm>
              <a:custGeom>
                <a:avLst/>
                <a:gdLst>
                  <a:gd name="T0" fmla="*/ 5 w 16"/>
                  <a:gd name="T1" fmla="*/ 0 h 43"/>
                  <a:gd name="T2" fmla="*/ 0 w 16"/>
                  <a:gd name="T3" fmla="*/ 2 h 43"/>
                  <a:gd name="T4" fmla="*/ 11 w 16"/>
                  <a:gd name="T5" fmla="*/ 43 h 43"/>
                  <a:gd name="T6" fmla="*/ 16 w 16"/>
                  <a:gd name="T7" fmla="*/ 41 h 43"/>
                  <a:gd name="T8" fmla="*/ 5 w 16"/>
                  <a:gd name="T9" fmla="*/ 0 h 4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43"/>
                  <a:gd name="T17" fmla="*/ 16 w 16"/>
                  <a:gd name="T18" fmla="*/ 43 h 4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43">
                    <a:moveTo>
                      <a:pt x="5" y="0"/>
                    </a:moveTo>
                    <a:lnTo>
                      <a:pt x="0" y="2"/>
                    </a:lnTo>
                    <a:lnTo>
                      <a:pt x="11" y="43"/>
                    </a:lnTo>
                    <a:lnTo>
                      <a:pt x="16" y="41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027" name="Freeform 2893"/>
              <p:cNvSpPr>
                <a:spLocks/>
              </p:cNvSpPr>
              <p:nvPr/>
            </p:nvSpPr>
            <p:spPr bwMode="auto">
              <a:xfrm>
                <a:off x="1359" y="2784"/>
                <a:ext cx="5" cy="6"/>
              </a:xfrm>
              <a:custGeom>
                <a:avLst/>
                <a:gdLst>
                  <a:gd name="T0" fmla="*/ 2 w 5"/>
                  <a:gd name="T1" fmla="*/ 1 h 6"/>
                  <a:gd name="T2" fmla="*/ 5 w 5"/>
                  <a:gd name="T3" fmla="*/ 0 h 6"/>
                  <a:gd name="T4" fmla="*/ 5 w 5"/>
                  <a:gd name="T5" fmla="*/ 3 h 6"/>
                  <a:gd name="T6" fmla="*/ 0 w 5"/>
                  <a:gd name="T7" fmla="*/ 5 h 6"/>
                  <a:gd name="T8" fmla="*/ 3 w 5"/>
                  <a:gd name="T9" fmla="*/ 6 h 6"/>
                  <a:gd name="T10" fmla="*/ 2 w 5"/>
                  <a:gd name="T11" fmla="*/ 1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6"/>
                  <a:gd name="T20" fmla="*/ 5 w 5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6">
                    <a:moveTo>
                      <a:pt x="2" y="1"/>
                    </a:moveTo>
                    <a:lnTo>
                      <a:pt x="5" y="0"/>
                    </a:lnTo>
                    <a:lnTo>
                      <a:pt x="5" y="3"/>
                    </a:lnTo>
                    <a:lnTo>
                      <a:pt x="0" y="5"/>
                    </a:lnTo>
                    <a:lnTo>
                      <a:pt x="3" y="6"/>
                    </a:ln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028" name="Freeform 2894"/>
              <p:cNvSpPr>
                <a:spLocks/>
              </p:cNvSpPr>
              <p:nvPr/>
            </p:nvSpPr>
            <p:spPr bwMode="auto">
              <a:xfrm>
                <a:off x="1372" y="2808"/>
                <a:ext cx="75" cy="25"/>
              </a:xfrm>
              <a:custGeom>
                <a:avLst/>
                <a:gdLst>
                  <a:gd name="T0" fmla="*/ 0 w 75"/>
                  <a:gd name="T1" fmla="*/ 19 h 25"/>
                  <a:gd name="T2" fmla="*/ 2 w 75"/>
                  <a:gd name="T3" fmla="*/ 25 h 25"/>
                  <a:gd name="T4" fmla="*/ 75 w 75"/>
                  <a:gd name="T5" fmla="*/ 4 h 25"/>
                  <a:gd name="T6" fmla="*/ 72 w 75"/>
                  <a:gd name="T7" fmla="*/ 0 h 25"/>
                  <a:gd name="T8" fmla="*/ 0 w 75"/>
                  <a:gd name="T9" fmla="*/ 19 h 2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5"/>
                  <a:gd name="T16" fmla="*/ 0 h 25"/>
                  <a:gd name="T17" fmla="*/ 75 w 75"/>
                  <a:gd name="T18" fmla="*/ 25 h 2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5" h="25">
                    <a:moveTo>
                      <a:pt x="0" y="19"/>
                    </a:moveTo>
                    <a:lnTo>
                      <a:pt x="2" y="25"/>
                    </a:lnTo>
                    <a:lnTo>
                      <a:pt x="75" y="4"/>
                    </a:lnTo>
                    <a:lnTo>
                      <a:pt x="72" y="0"/>
                    </a:lnTo>
                    <a:lnTo>
                      <a:pt x="0" y="1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029" name="Freeform 2895"/>
              <p:cNvSpPr>
                <a:spLocks/>
              </p:cNvSpPr>
              <p:nvPr/>
            </p:nvSpPr>
            <p:spPr bwMode="auto">
              <a:xfrm>
                <a:off x="1370" y="2827"/>
                <a:ext cx="5" cy="6"/>
              </a:xfrm>
              <a:custGeom>
                <a:avLst/>
                <a:gdLst>
                  <a:gd name="T0" fmla="*/ 0 w 5"/>
                  <a:gd name="T1" fmla="*/ 3 h 6"/>
                  <a:gd name="T2" fmla="*/ 0 w 5"/>
                  <a:gd name="T3" fmla="*/ 6 h 6"/>
                  <a:gd name="T4" fmla="*/ 4 w 5"/>
                  <a:gd name="T5" fmla="*/ 6 h 6"/>
                  <a:gd name="T6" fmla="*/ 2 w 5"/>
                  <a:gd name="T7" fmla="*/ 0 h 6"/>
                  <a:gd name="T8" fmla="*/ 5 w 5"/>
                  <a:gd name="T9" fmla="*/ 1 h 6"/>
                  <a:gd name="T10" fmla="*/ 0 w 5"/>
                  <a:gd name="T11" fmla="*/ 3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6"/>
                  <a:gd name="T20" fmla="*/ 5 w 5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6">
                    <a:moveTo>
                      <a:pt x="0" y="3"/>
                    </a:moveTo>
                    <a:lnTo>
                      <a:pt x="0" y="6"/>
                    </a:lnTo>
                    <a:lnTo>
                      <a:pt x="4" y="6"/>
                    </a:lnTo>
                    <a:lnTo>
                      <a:pt x="2" y="0"/>
                    </a:lnTo>
                    <a:lnTo>
                      <a:pt x="5" y="1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030" name="Freeform 2896"/>
              <p:cNvSpPr>
                <a:spLocks/>
              </p:cNvSpPr>
              <p:nvPr/>
            </p:nvSpPr>
            <p:spPr bwMode="auto">
              <a:xfrm>
                <a:off x="1431" y="2768"/>
                <a:ext cx="17" cy="43"/>
              </a:xfrm>
              <a:custGeom>
                <a:avLst/>
                <a:gdLst>
                  <a:gd name="T0" fmla="*/ 11 w 17"/>
                  <a:gd name="T1" fmla="*/ 43 h 43"/>
                  <a:gd name="T2" fmla="*/ 17 w 17"/>
                  <a:gd name="T3" fmla="*/ 41 h 43"/>
                  <a:gd name="T4" fmla="*/ 6 w 17"/>
                  <a:gd name="T5" fmla="*/ 0 h 43"/>
                  <a:gd name="T6" fmla="*/ 0 w 17"/>
                  <a:gd name="T7" fmla="*/ 2 h 43"/>
                  <a:gd name="T8" fmla="*/ 11 w 17"/>
                  <a:gd name="T9" fmla="*/ 43 h 4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43"/>
                  <a:gd name="T17" fmla="*/ 17 w 17"/>
                  <a:gd name="T18" fmla="*/ 43 h 4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43">
                    <a:moveTo>
                      <a:pt x="11" y="43"/>
                    </a:moveTo>
                    <a:lnTo>
                      <a:pt x="17" y="41"/>
                    </a:lnTo>
                    <a:lnTo>
                      <a:pt x="6" y="0"/>
                    </a:lnTo>
                    <a:lnTo>
                      <a:pt x="0" y="2"/>
                    </a:lnTo>
                    <a:lnTo>
                      <a:pt x="11" y="4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031" name="Freeform 2897"/>
              <p:cNvSpPr>
                <a:spLocks/>
              </p:cNvSpPr>
              <p:nvPr/>
            </p:nvSpPr>
            <p:spPr bwMode="auto">
              <a:xfrm>
                <a:off x="1442" y="2808"/>
                <a:ext cx="6" cy="4"/>
              </a:xfrm>
              <a:custGeom>
                <a:avLst/>
                <a:gdLst>
                  <a:gd name="T0" fmla="*/ 5 w 6"/>
                  <a:gd name="T1" fmla="*/ 4 h 4"/>
                  <a:gd name="T2" fmla="*/ 6 w 6"/>
                  <a:gd name="T3" fmla="*/ 4 h 4"/>
                  <a:gd name="T4" fmla="*/ 6 w 6"/>
                  <a:gd name="T5" fmla="*/ 1 h 4"/>
                  <a:gd name="T6" fmla="*/ 0 w 6"/>
                  <a:gd name="T7" fmla="*/ 3 h 4"/>
                  <a:gd name="T8" fmla="*/ 2 w 6"/>
                  <a:gd name="T9" fmla="*/ 0 h 4"/>
                  <a:gd name="T10" fmla="*/ 5 w 6"/>
                  <a:gd name="T11" fmla="*/ 4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4"/>
                  <a:gd name="T20" fmla="*/ 6 w 6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4">
                    <a:moveTo>
                      <a:pt x="5" y="4"/>
                    </a:moveTo>
                    <a:lnTo>
                      <a:pt x="6" y="4"/>
                    </a:lnTo>
                    <a:lnTo>
                      <a:pt x="6" y="1"/>
                    </a:lnTo>
                    <a:lnTo>
                      <a:pt x="0" y="3"/>
                    </a:lnTo>
                    <a:lnTo>
                      <a:pt x="2" y="0"/>
                    </a:lnTo>
                    <a:lnTo>
                      <a:pt x="5" y="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032" name="Freeform 2898"/>
              <p:cNvSpPr>
                <a:spLocks/>
              </p:cNvSpPr>
              <p:nvPr/>
            </p:nvSpPr>
            <p:spPr bwMode="auto">
              <a:xfrm>
                <a:off x="1432" y="2736"/>
                <a:ext cx="110" cy="35"/>
              </a:xfrm>
              <a:custGeom>
                <a:avLst/>
                <a:gdLst>
                  <a:gd name="T0" fmla="*/ 0 w 110"/>
                  <a:gd name="T1" fmla="*/ 29 h 35"/>
                  <a:gd name="T2" fmla="*/ 4 w 110"/>
                  <a:gd name="T3" fmla="*/ 35 h 35"/>
                  <a:gd name="T4" fmla="*/ 110 w 110"/>
                  <a:gd name="T5" fmla="*/ 7 h 35"/>
                  <a:gd name="T6" fmla="*/ 107 w 110"/>
                  <a:gd name="T7" fmla="*/ 0 h 35"/>
                  <a:gd name="T8" fmla="*/ 0 w 110"/>
                  <a:gd name="T9" fmla="*/ 29 h 3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10"/>
                  <a:gd name="T16" fmla="*/ 0 h 35"/>
                  <a:gd name="T17" fmla="*/ 110 w 110"/>
                  <a:gd name="T18" fmla="*/ 35 h 3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10" h="35">
                    <a:moveTo>
                      <a:pt x="0" y="29"/>
                    </a:moveTo>
                    <a:lnTo>
                      <a:pt x="4" y="35"/>
                    </a:lnTo>
                    <a:lnTo>
                      <a:pt x="110" y="7"/>
                    </a:lnTo>
                    <a:lnTo>
                      <a:pt x="107" y="0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033" name="Freeform 2899"/>
              <p:cNvSpPr>
                <a:spLocks/>
              </p:cNvSpPr>
              <p:nvPr/>
            </p:nvSpPr>
            <p:spPr bwMode="auto">
              <a:xfrm>
                <a:off x="1431" y="2765"/>
                <a:ext cx="6" cy="6"/>
              </a:xfrm>
              <a:custGeom>
                <a:avLst/>
                <a:gdLst>
                  <a:gd name="T0" fmla="*/ 0 w 6"/>
                  <a:gd name="T1" fmla="*/ 5 h 6"/>
                  <a:gd name="T2" fmla="*/ 0 w 6"/>
                  <a:gd name="T3" fmla="*/ 1 h 6"/>
                  <a:gd name="T4" fmla="*/ 1 w 6"/>
                  <a:gd name="T5" fmla="*/ 0 h 6"/>
                  <a:gd name="T6" fmla="*/ 5 w 6"/>
                  <a:gd name="T7" fmla="*/ 6 h 6"/>
                  <a:gd name="T8" fmla="*/ 6 w 6"/>
                  <a:gd name="T9" fmla="*/ 3 h 6"/>
                  <a:gd name="T10" fmla="*/ 0 w 6"/>
                  <a:gd name="T11" fmla="*/ 5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6"/>
                  <a:gd name="T20" fmla="*/ 6 w 6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6">
                    <a:moveTo>
                      <a:pt x="0" y="5"/>
                    </a:moveTo>
                    <a:lnTo>
                      <a:pt x="0" y="1"/>
                    </a:lnTo>
                    <a:lnTo>
                      <a:pt x="1" y="0"/>
                    </a:lnTo>
                    <a:lnTo>
                      <a:pt x="5" y="6"/>
                    </a:lnTo>
                    <a:lnTo>
                      <a:pt x="6" y="3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034" name="Freeform 2900"/>
              <p:cNvSpPr>
                <a:spLocks/>
              </p:cNvSpPr>
              <p:nvPr/>
            </p:nvSpPr>
            <p:spPr bwMode="auto">
              <a:xfrm>
                <a:off x="1539" y="2736"/>
                <a:ext cx="5" cy="8"/>
              </a:xfrm>
              <a:custGeom>
                <a:avLst/>
                <a:gdLst>
                  <a:gd name="T0" fmla="*/ 3 w 5"/>
                  <a:gd name="T1" fmla="*/ 0 h 8"/>
                  <a:gd name="T2" fmla="*/ 0 w 5"/>
                  <a:gd name="T3" fmla="*/ 7 h 8"/>
                  <a:gd name="T4" fmla="*/ 1 w 5"/>
                  <a:gd name="T5" fmla="*/ 8 h 8"/>
                  <a:gd name="T6" fmla="*/ 5 w 5"/>
                  <a:gd name="T7" fmla="*/ 2 h 8"/>
                  <a:gd name="T8" fmla="*/ 3 w 5"/>
                  <a:gd name="T9" fmla="*/ 0 h 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8"/>
                  <a:gd name="T17" fmla="*/ 5 w 5"/>
                  <a:gd name="T18" fmla="*/ 8 h 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8">
                    <a:moveTo>
                      <a:pt x="3" y="0"/>
                    </a:moveTo>
                    <a:lnTo>
                      <a:pt x="0" y="7"/>
                    </a:lnTo>
                    <a:lnTo>
                      <a:pt x="1" y="8"/>
                    </a:lnTo>
                    <a:lnTo>
                      <a:pt x="5" y="2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035" name="Freeform 2901"/>
              <p:cNvSpPr>
                <a:spLocks/>
              </p:cNvSpPr>
              <p:nvPr/>
            </p:nvSpPr>
            <p:spPr bwMode="auto">
              <a:xfrm>
                <a:off x="1539" y="2736"/>
                <a:ext cx="3" cy="7"/>
              </a:xfrm>
              <a:custGeom>
                <a:avLst/>
                <a:gdLst>
                  <a:gd name="T0" fmla="*/ 0 w 3"/>
                  <a:gd name="T1" fmla="*/ 0 h 7"/>
                  <a:gd name="T2" fmla="*/ 3 w 3"/>
                  <a:gd name="T3" fmla="*/ 0 h 7"/>
                  <a:gd name="T4" fmla="*/ 0 w 3"/>
                  <a:gd name="T5" fmla="*/ 7 h 7"/>
                  <a:gd name="T6" fmla="*/ 3 w 3"/>
                  <a:gd name="T7" fmla="*/ 7 h 7"/>
                  <a:gd name="T8" fmla="*/ 0 w 3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7"/>
                  <a:gd name="T17" fmla="*/ 3 w 3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7">
                    <a:moveTo>
                      <a:pt x="0" y="0"/>
                    </a:moveTo>
                    <a:lnTo>
                      <a:pt x="3" y="0"/>
                    </a:lnTo>
                    <a:lnTo>
                      <a:pt x="0" y="7"/>
                    </a:lnTo>
                    <a:lnTo>
                      <a:pt x="3" y="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036" name="Freeform 2902"/>
              <p:cNvSpPr>
                <a:spLocks/>
              </p:cNvSpPr>
              <p:nvPr/>
            </p:nvSpPr>
            <p:spPr bwMode="auto">
              <a:xfrm>
                <a:off x="1436" y="2738"/>
                <a:ext cx="108" cy="35"/>
              </a:xfrm>
              <a:custGeom>
                <a:avLst/>
                <a:gdLst>
                  <a:gd name="T0" fmla="*/ 108 w 108"/>
                  <a:gd name="T1" fmla="*/ 6 h 35"/>
                  <a:gd name="T2" fmla="*/ 106 w 108"/>
                  <a:gd name="T3" fmla="*/ 0 h 35"/>
                  <a:gd name="T4" fmla="*/ 0 w 108"/>
                  <a:gd name="T5" fmla="*/ 28 h 35"/>
                  <a:gd name="T6" fmla="*/ 1 w 108"/>
                  <a:gd name="T7" fmla="*/ 35 h 35"/>
                  <a:gd name="T8" fmla="*/ 108 w 108"/>
                  <a:gd name="T9" fmla="*/ 6 h 3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8"/>
                  <a:gd name="T16" fmla="*/ 0 h 35"/>
                  <a:gd name="T17" fmla="*/ 108 w 108"/>
                  <a:gd name="T18" fmla="*/ 35 h 3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8" h="35">
                    <a:moveTo>
                      <a:pt x="108" y="6"/>
                    </a:moveTo>
                    <a:lnTo>
                      <a:pt x="106" y="0"/>
                    </a:lnTo>
                    <a:lnTo>
                      <a:pt x="0" y="28"/>
                    </a:lnTo>
                    <a:lnTo>
                      <a:pt x="1" y="35"/>
                    </a:lnTo>
                    <a:lnTo>
                      <a:pt x="108" y="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037" name="Freeform 2903"/>
              <p:cNvSpPr>
                <a:spLocks/>
              </p:cNvSpPr>
              <p:nvPr/>
            </p:nvSpPr>
            <p:spPr bwMode="auto">
              <a:xfrm>
                <a:off x="1540" y="2738"/>
                <a:ext cx="12" cy="6"/>
              </a:xfrm>
              <a:custGeom>
                <a:avLst/>
                <a:gdLst>
                  <a:gd name="T0" fmla="*/ 4 w 12"/>
                  <a:gd name="T1" fmla="*/ 0 h 6"/>
                  <a:gd name="T2" fmla="*/ 12 w 12"/>
                  <a:gd name="T3" fmla="*/ 5 h 6"/>
                  <a:gd name="T4" fmla="*/ 4 w 12"/>
                  <a:gd name="T5" fmla="*/ 6 h 6"/>
                  <a:gd name="T6" fmla="*/ 2 w 12"/>
                  <a:gd name="T7" fmla="*/ 0 h 6"/>
                  <a:gd name="T8" fmla="*/ 0 w 12"/>
                  <a:gd name="T9" fmla="*/ 6 h 6"/>
                  <a:gd name="T10" fmla="*/ 4 w 12"/>
                  <a:gd name="T11" fmla="*/ 0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2"/>
                  <a:gd name="T19" fmla="*/ 0 h 6"/>
                  <a:gd name="T20" fmla="*/ 12 w 12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2" h="6">
                    <a:moveTo>
                      <a:pt x="4" y="0"/>
                    </a:moveTo>
                    <a:lnTo>
                      <a:pt x="12" y="5"/>
                    </a:lnTo>
                    <a:lnTo>
                      <a:pt x="4" y="6"/>
                    </a:lnTo>
                    <a:lnTo>
                      <a:pt x="2" y="0"/>
                    </a:lnTo>
                    <a:lnTo>
                      <a:pt x="0" y="6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038" name="Freeform 2904"/>
              <p:cNvSpPr>
                <a:spLocks/>
              </p:cNvSpPr>
              <p:nvPr/>
            </p:nvSpPr>
            <p:spPr bwMode="auto">
              <a:xfrm>
                <a:off x="1432" y="2768"/>
                <a:ext cx="18" cy="44"/>
              </a:xfrm>
              <a:custGeom>
                <a:avLst/>
                <a:gdLst>
                  <a:gd name="T0" fmla="*/ 7 w 18"/>
                  <a:gd name="T1" fmla="*/ 0 h 44"/>
                  <a:gd name="T2" fmla="*/ 0 w 18"/>
                  <a:gd name="T3" fmla="*/ 3 h 44"/>
                  <a:gd name="T4" fmla="*/ 12 w 18"/>
                  <a:gd name="T5" fmla="*/ 44 h 44"/>
                  <a:gd name="T6" fmla="*/ 18 w 18"/>
                  <a:gd name="T7" fmla="*/ 43 h 44"/>
                  <a:gd name="T8" fmla="*/ 7 w 18"/>
                  <a:gd name="T9" fmla="*/ 0 h 4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8"/>
                  <a:gd name="T16" fmla="*/ 0 h 44"/>
                  <a:gd name="T17" fmla="*/ 18 w 18"/>
                  <a:gd name="T18" fmla="*/ 44 h 4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8" h="44">
                    <a:moveTo>
                      <a:pt x="7" y="0"/>
                    </a:moveTo>
                    <a:lnTo>
                      <a:pt x="0" y="3"/>
                    </a:lnTo>
                    <a:lnTo>
                      <a:pt x="12" y="44"/>
                    </a:lnTo>
                    <a:lnTo>
                      <a:pt x="18" y="43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039" name="Freeform 2905"/>
              <p:cNvSpPr>
                <a:spLocks/>
              </p:cNvSpPr>
              <p:nvPr/>
            </p:nvSpPr>
            <p:spPr bwMode="auto">
              <a:xfrm>
                <a:off x="1432" y="2766"/>
                <a:ext cx="7" cy="7"/>
              </a:xfrm>
              <a:custGeom>
                <a:avLst/>
                <a:gdLst>
                  <a:gd name="T0" fmla="*/ 4 w 7"/>
                  <a:gd name="T1" fmla="*/ 0 h 7"/>
                  <a:gd name="T2" fmla="*/ 0 w 7"/>
                  <a:gd name="T3" fmla="*/ 2 h 7"/>
                  <a:gd name="T4" fmla="*/ 0 w 7"/>
                  <a:gd name="T5" fmla="*/ 5 h 7"/>
                  <a:gd name="T6" fmla="*/ 7 w 7"/>
                  <a:gd name="T7" fmla="*/ 2 h 7"/>
                  <a:gd name="T8" fmla="*/ 5 w 7"/>
                  <a:gd name="T9" fmla="*/ 7 h 7"/>
                  <a:gd name="T10" fmla="*/ 4 w 7"/>
                  <a:gd name="T11" fmla="*/ 0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"/>
                  <a:gd name="T19" fmla="*/ 0 h 7"/>
                  <a:gd name="T20" fmla="*/ 7 w 7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" h="7">
                    <a:moveTo>
                      <a:pt x="4" y="0"/>
                    </a:moveTo>
                    <a:lnTo>
                      <a:pt x="0" y="2"/>
                    </a:lnTo>
                    <a:lnTo>
                      <a:pt x="0" y="5"/>
                    </a:lnTo>
                    <a:lnTo>
                      <a:pt x="7" y="2"/>
                    </a:lnTo>
                    <a:lnTo>
                      <a:pt x="5" y="7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040" name="Freeform 2906"/>
              <p:cNvSpPr>
                <a:spLocks/>
              </p:cNvSpPr>
              <p:nvPr/>
            </p:nvSpPr>
            <p:spPr bwMode="auto">
              <a:xfrm>
                <a:off x="1370" y="2808"/>
                <a:ext cx="78" cy="27"/>
              </a:xfrm>
              <a:custGeom>
                <a:avLst/>
                <a:gdLst>
                  <a:gd name="T0" fmla="*/ 78 w 78"/>
                  <a:gd name="T1" fmla="*/ 6 h 27"/>
                  <a:gd name="T2" fmla="*/ 77 w 78"/>
                  <a:gd name="T3" fmla="*/ 0 h 27"/>
                  <a:gd name="T4" fmla="*/ 0 w 78"/>
                  <a:gd name="T5" fmla="*/ 20 h 27"/>
                  <a:gd name="T6" fmla="*/ 2 w 78"/>
                  <a:gd name="T7" fmla="*/ 27 h 27"/>
                  <a:gd name="T8" fmla="*/ 78 w 78"/>
                  <a:gd name="T9" fmla="*/ 6 h 2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8"/>
                  <a:gd name="T16" fmla="*/ 0 h 27"/>
                  <a:gd name="T17" fmla="*/ 78 w 78"/>
                  <a:gd name="T18" fmla="*/ 27 h 2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8" h="27">
                    <a:moveTo>
                      <a:pt x="78" y="6"/>
                    </a:moveTo>
                    <a:lnTo>
                      <a:pt x="77" y="0"/>
                    </a:lnTo>
                    <a:lnTo>
                      <a:pt x="0" y="20"/>
                    </a:lnTo>
                    <a:lnTo>
                      <a:pt x="2" y="27"/>
                    </a:lnTo>
                    <a:lnTo>
                      <a:pt x="78" y="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041" name="Freeform 2907"/>
              <p:cNvSpPr>
                <a:spLocks/>
              </p:cNvSpPr>
              <p:nvPr/>
            </p:nvSpPr>
            <p:spPr bwMode="auto">
              <a:xfrm>
                <a:off x="1444" y="2808"/>
                <a:ext cx="7" cy="6"/>
              </a:xfrm>
              <a:custGeom>
                <a:avLst/>
                <a:gdLst>
                  <a:gd name="T0" fmla="*/ 6 w 7"/>
                  <a:gd name="T1" fmla="*/ 3 h 6"/>
                  <a:gd name="T2" fmla="*/ 7 w 7"/>
                  <a:gd name="T3" fmla="*/ 6 h 6"/>
                  <a:gd name="T4" fmla="*/ 4 w 7"/>
                  <a:gd name="T5" fmla="*/ 6 h 6"/>
                  <a:gd name="T6" fmla="*/ 3 w 7"/>
                  <a:gd name="T7" fmla="*/ 0 h 6"/>
                  <a:gd name="T8" fmla="*/ 0 w 7"/>
                  <a:gd name="T9" fmla="*/ 4 h 6"/>
                  <a:gd name="T10" fmla="*/ 6 w 7"/>
                  <a:gd name="T11" fmla="*/ 3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"/>
                  <a:gd name="T19" fmla="*/ 0 h 6"/>
                  <a:gd name="T20" fmla="*/ 7 w 7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" h="6">
                    <a:moveTo>
                      <a:pt x="6" y="3"/>
                    </a:moveTo>
                    <a:lnTo>
                      <a:pt x="7" y="6"/>
                    </a:lnTo>
                    <a:lnTo>
                      <a:pt x="4" y="6"/>
                    </a:lnTo>
                    <a:lnTo>
                      <a:pt x="3" y="0"/>
                    </a:lnTo>
                    <a:lnTo>
                      <a:pt x="0" y="4"/>
                    </a:lnTo>
                    <a:lnTo>
                      <a:pt x="6" y="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042" name="Freeform 2908"/>
              <p:cNvSpPr>
                <a:spLocks/>
              </p:cNvSpPr>
              <p:nvPr/>
            </p:nvSpPr>
            <p:spPr bwMode="auto">
              <a:xfrm>
                <a:off x="1358" y="2789"/>
                <a:ext cx="17" cy="44"/>
              </a:xfrm>
              <a:custGeom>
                <a:avLst/>
                <a:gdLst>
                  <a:gd name="T0" fmla="*/ 11 w 17"/>
                  <a:gd name="T1" fmla="*/ 44 h 44"/>
                  <a:gd name="T2" fmla="*/ 17 w 17"/>
                  <a:gd name="T3" fmla="*/ 41 h 44"/>
                  <a:gd name="T4" fmla="*/ 4 w 17"/>
                  <a:gd name="T5" fmla="*/ 0 h 44"/>
                  <a:gd name="T6" fmla="*/ 0 w 17"/>
                  <a:gd name="T7" fmla="*/ 1 h 44"/>
                  <a:gd name="T8" fmla="*/ 11 w 17"/>
                  <a:gd name="T9" fmla="*/ 44 h 4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44"/>
                  <a:gd name="T17" fmla="*/ 17 w 17"/>
                  <a:gd name="T18" fmla="*/ 44 h 4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44">
                    <a:moveTo>
                      <a:pt x="11" y="44"/>
                    </a:moveTo>
                    <a:lnTo>
                      <a:pt x="17" y="41"/>
                    </a:lnTo>
                    <a:lnTo>
                      <a:pt x="4" y="0"/>
                    </a:lnTo>
                    <a:lnTo>
                      <a:pt x="0" y="1"/>
                    </a:lnTo>
                    <a:lnTo>
                      <a:pt x="11" y="4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043" name="Freeform 2909"/>
              <p:cNvSpPr>
                <a:spLocks/>
              </p:cNvSpPr>
              <p:nvPr/>
            </p:nvSpPr>
            <p:spPr bwMode="auto">
              <a:xfrm>
                <a:off x="1369" y="2828"/>
                <a:ext cx="6" cy="7"/>
              </a:xfrm>
              <a:custGeom>
                <a:avLst/>
                <a:gdLst>
                  <a:gd name="T0" fmla="*/ 3 w 6"/>
                  <a:gd name="T1" fmla="*/ 7 h 7"/>
                  <a:gd name="T2" fmla="*/ 0 w 6"/>
                  <a:gd name="T3" fmla="*/ 7 h 7"/>
                  <a:gd name="T4" fmla="*/ 0 w 6"/>
                  <a:gd name="T5" fmla="*/ 5 h 7"/>
                  <a:gd name="T6" fmla="*/ 6 w 6"/>
                  <a:gd name="T7" fmla="*/ 2 h 7"/>
                  <a:gd name="T8" fmla="*/ 1 w 6"/>
                  <a:gd name="T9" fmla="*/ 0 h 7"/>
                  <a:gd name="T10" fmla="*/ 3 w 6"/>
                  <a:gd name="T11" fmla="*/ 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7"/>
                  <a:gd name="T20" fmla="*/ 6 w 6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7">
                    <a:moveTo>
                      <a:pt x="3" y="7"/>
                    </a:moveTo>
                    <a:lnTo>
                      <a:pt x="0" y="7"/>
                    </a:lnTo>
                    <a:lnTo>
                      <a:pt x="0" y="5"/>
                    </a:lnTo>
                    <a:lnTo>
                      <a:pt x="6" y="2"/>
                    </a:lnTo>
                    <a:lnTo>
                      <a:pt x="1" y="0"/>
                    </a:lnTo>
                    <a:lnTo>
                      <a:pt x="3" y="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044" name="Freeform 2910"/>
              <p:cNvSpPr>
                <a:spLocks/>
              </p:cNvSpPr>
              <p:nvPr/>
            </p:nvSpPr>
            <p:spPr bwMode="auto">
              <a:xfrm>
                <a:off x="1289" y="2787"/>
                <a:ext cx="72" cy="24"/>
              </a:xfrm>
              <a:custGeom>
                <a:avLst/>
                <a:gdLst>
                  <a:gd name="T0" fmla="*/ 72 w 72"/>
                  <a:gd name="T1" fmla="*/ 6 h 24"/>
                  <a:gd name="T2" fmla="*/ 70 w 72"/>
                  <a:gd name="T3" fmla="*/ 0 h 24"/>
                  <a:gd name="T4" fmla="*/ 0 w 72"/>
                  <a:gd name="T5" fmla="*/ 19 h 24"/>
                  <a:gd name="T6" fmla="*/ 2 w 72"/>
                  <a:gd name="T7" fmla="*/ 24 h 24"/>
                  <a:gd name="T8" fmla="*/ 72 w 72"/>
                  <a:gd name="T9" fmla="*/ 6 h 2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2"/>
                  <a:gd name="T16" fmla="*/ 0 h 24"/>
                  <a:gd name="T17" fmla="*/ 72 w 72"/>
                  <a:gd name="T18" fmla="*/ 24 h 2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2" h="24">
                    <a:moveTo>
                      <a:pt x="72" y="6"/>
                    </a:moveTo>
                    <a:lnTo>
                      <a:pt x="70" y="0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2" y="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045" name="Freeform 2911"/>
              <p:cNvSpPr>
                <a:spLocks/>
              </p:cNvSpPr>
              <p:nvPr/>
            </p:nvSpPr>
            <p:spPr bwMode="auto">
              <a:xfrm>
                <a:off x="1358" y="2785"/>
                <a:ext cx="4" cy="8"/>
              </a:xfrm>
              <a:custGeom>
                <a:avLst/>
                <a:gdLst>
                  <a:gd name="T0" fmla="*/ 4 w 4"/>
                  <a:gd name="T1" fmla="*/ 4 h 8"/>
                  <a:gd name="T2" fmla="*/ 4 w 4"/>
                  <a:gd name="T3" fmla="*/ 0 h 8"/>
                  <a:gd name="T4" fmla="*/ 1 w 4"/>
                  <a:gd name="T5" fmla="*/ 2 h 8"/>
                  <a:gd name="T6" fmla="*/ 3 w 4"/>
                  <a:gd name="T7" fmla="*/ 8 h 8"/>
                  <a:gd name="T8" fmla="*/ 0 w 4"/>
                  <a:gd name="T9" fmla="*/ 5 h 8"/>
                  <a:gd name="T10" fmla="*/ 4 w 4"/>
                  <a:gd name="T11" fmla="*/ 4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8"/>
                  <a:gd name="T20" fmla="*/ 4 w 4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8">
                    <a:moveTo>
                      <a:pt x="4" y="4"/>
                    </a:moveTo>
                    <a:lnTo>
                      <a:pt x="4" y="0"/>
                    </a:lnTo>
                    <a:lnTo>
                      <a:pt x="1" y="2"/>
                    </a:lnTo>
                    <a:lnTo>
                      <a:pt x="3" y="8"/>
                    </a:lnTo>
                    <a:lnTo>
                      <a:pt x="0" y="5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046" name="Freeform 2912"/>
              <p:cNvSpPr>
                <a:spLocks/>
              </p:cNvSpPr>
              <p:nvPr/>
            </p:nvSpPr>
            <p:spPr bwMode="auto">
              <a:xfrm>
                <a:off x="1288" y="2808"/>
                <a:ext cx="16" cy="43"/>
              </a:xfrm>
              <a:custGeom>
                <a:avLst/>
                <a:gdLst>
                  <a:gd name="T0" fmla="*/ 5 w 16"/>
                  <a:gd name="T1" fmla="*/ 0 h 43"/>
                  <a:gd name="T2" fmla="*/ 0 w 16"/>
                  <a:gd name="T3" fmla="*/ 1 h 43"/>
                  <a:gd name="T4" fmla="*/ 11 w 16"/>
                  <a:gd name="T5" fmla="*/ 43 h 43"/>
                  <a:gd name="T6" fmla="*/ 16 w 16"/>
                  <a:gd name="T7" fmla="*/ 41 h 43"/>
                  <a:gd name="T8" fmla="*/ 5 w 16"/>
                  <a:gd name="T9" fmla="*/ 0 h 4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43"/>
                  <a:gd name="T17" fmla="*/ 16 w 16"/>
                  <a:gd name="T18" fmla="*/ 43 h 4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43">
                    <a:moveTo>
                      <a:pt x="5" y="0"/>
                    </a:moveTo>
                    <a:lnTo>
                      <a:pt x="0" y="1"/>
                    </a:lnTo>
                    <a:lnTo>
                      <a:pt x="11" y="43"/>
                    </a:lnTo>
                    <a:lnTo>
                      <a:pt x="16" y="41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047" name="Freeform 2913"/>
              <p:cNvSpPr>
                <a:spLocks/>
              </p:cNvSpPr>
              <p:nvPr/>
            </p:nvSpPr>
            <p:spPr bwMode="auto">
              <a:xfrm>
                <a:off x="1286" y="2806"/>
                <a:ext cx="7" cy="5"/>
              </a:xfrm>
              <a:custGeom>
                <a:avLst/>
                <a:gdLst>
                  <a:gd name="T0" fmla="*/ 3 w 7"/>
                  <a:gd name="T1" fmla="*/ 0 h 5"/>
                  <a:gd name="T2" fmla="*/ 0 w 7"/>
                  <a:gd name="T3" fmla="*/ 0 h 5"/>
                  <a:gd name="T4" fmla="*/ 2 w 7"/>
                  <a:gd name="T5" fmla="*/ 3 h 5"/>
                  <a:gd name="T6" fmla="*/ 7 w 7"/>
                  <a:gd name="T7" fmla="*/ 2 h 5"/>
                  <a:gd name="T8" fmla="*/ 5 w 7"/>
                  <a:gd name="T9" fmla="*/ 5 h 5"/>
                  <a:gd name="T10" fmla="*/ 3 w 7"/>
                  <a:gd name="T11" fmla="*/ 0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"/>
                  <a:gd name="T19" fmla="*/ 0 h 5"/>
                  <a:gd name="T20" fmla="*/ 7 w 7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" h="5">
                    <a:moveTo>
                      <a:pt x="3" y="0"/>
                    </a:moveTo>
                    <a:lnTo>
                      <a:pt x="0" y="0"/>
                    </a:lnTo>
                    <a:lnTo>
                      <a:pt x="2" y="3"/>
                    </a:lnTo>
                    <a:lnTo>
                      <a:pt x="7" y="2"/>
                    </a:lnTo>
                    <a:lnTo>
                      <a:pt x="5" y="5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048" name="Freeform 2914"/>
              <p:cNvSpPr>
                <a:spLocks/>
              </p:cNvSpPr>
              <p:nvPr/>
            </p:nvSpPr>
            <p:spPr bwMode="auto">
              <a:xfrm>
                <a:off x="1226" y="2847"/>
                <a:ext cx="76" cy="27"/>
              </a:xfrm>
              <a:custGeom>
                <a:avLst/>
                <a:gdLst>
                  <a:gd name="T0" fmla="*/ 76 w 76"/>
                  <a:gd name="T1" fmla="*/ 7 h 27"/>
                  <a:gd name="T2" fmla="*/ 74 w 76"/>
                  <a:gd name="T3" fmla="*/ 0 h 27"/>
                  <a:gd name="T4" fmla="*/ 0 w 76"/>
                  <a:gd name="T5" fmla="*/ 21 h 27"/>
                  <a:gd name="T6" fmla="*/ 1 w 76"/>
                  <a:gd name="T7" fmla="*/ 27 h 27"/>
                  <a:gd name="T8" fmla="*/ 76 w 76"/>
                  <a:gd name="T9" fmla="*/ 7 h 2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6"/>
                  <a:gd name="T16" fmla="*/ 0 h 27"/>
                  <a:gd name="T17" fmla="*/ 76 w 76"/>
                  <a:gd name="T18" fmla="*/ 27 h 2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6" h="27">
                    <a:moveTo>
                      <a:pt x="76" y="7"/>
                    </a:moveTo>
                    <a:lnTo>
                      <a:pt x="74" y="0"/>
                    </a:lnTo>
                    <a:lnTo>
                      <a:pt x="0" y="21"/>
                    </a:lnTo>
                    <a:lnTo>
                      <a:pt x="1" y="27"/>
                    </a:lnTo>
                    <a:lnTo>
                      <a:pt x="76" y="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049" name="Freeform 2915"/>
              <p:cNvSpPr>
                <a:spLocks/>
              </p:cNvSpPr>
              <p:nvPr/>
            </p:nvSpPr>
            <p:spPr bwMode="auto">
              <a:xfrm>
                <a:off x="1299" y="2847"/>
                <a:ext cx="6" cy="7"/>
              </a:xfrm>
              <a:custGeom>
                <a:avLst/>
                <a:gdLst>
                  <a:gd name="T0" fmla="*/ 5 w 6"/>
                  <a:gd name="T1" fmla="*/ 2 h 7"/>
                  <a:gd name="T2" fmla="*/ 6 w 6"/>
                  <a:gd name="T3" fmla="*/ 5 h 7"/>
                  <a:gd name="T4" fmla="*/ 3 w 6"/>
                  <a:gd name="T5" fmla="*/ 7 h 7"/>
                  <a:gd name="T6" fmla="*/ 1 w 6"/>
                  <a:gd name="T7" fmla="*/ 0 h 7"/>
                  <a:gd name="T8" fmla="*/ 0 w 6"/>
                  <a:gd name="T9" fmla="*/ 4 h 7"/>
                  <a:gd name="T10" fmla="*/ 5 w 6"/>
                  <a:gd name="T11" fmla="*/ 2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7"/>
                  <a:gd name="T20" fmla="*/ 6 w 6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7">
                    <a:moveTo>
                      <a:pt x="5" y="2"/>
                    </a:moveTo>
                    <a:lnTo>
                      <a:pt x="6" y="5"/>
                    </a:lnTo>
                    <a:lnTo>
                      <a:pt x="3" y="7"/>
                    </a:lnTo>
                    <a:lnTo>
                      <a:pt x="1" y="0"/>
                    </a:lnTo>
                    <a:lnTo>
                      <a:pt x="0" y="4"/>
                    </a:lnTo>
                    <a:lnTo>
                      <a:pt x="5" y="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050" name="Freeform 2916"/>
              <p:cNvSpPr>
                <a:spLocks/>
              </p:cNvSpPr>
              <p:nvPr/>
            </p:nvSpPr>
            <p:spPr bwMode="auto">
              <a:xfrm>
                <a:off x="1211" y="2828"/>
                <a:ext cx="18" cy="43"/>
              </a:xfrm>
              <a:custGeom>
                <a:avLst/>
                <a:gdLst>
                  <a:gd name="T0" fmla="*/ 12 w 18"/>
                  <a:gd name="T1" fmla="*/ 43 h 43"/>
                  <a:gd name="T2" fmla="*/ 18 w 18"/>
                  <a:gd name="T3" fmla="*/ 42 h 43"/>
                  <a:gd name="T4" fmla="*/ 7 w 18"/>
                  <a:gd name="T5" fmla="*/ 0 h 43"/>
                  <a:gd name="T6" fmla="*/ 0 w 18"/>
                  <a:gd name="T7" fmla="*/ 2 h 43"/>
                  <a:gd name="T8" fmla="*/ 12 w 18"/>
                  <a:gd name="T9" fmla="*/ 43 h 4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8"/>
                  <a:gd name="T16" fmla="*/ 0 h 43"/>
                  <a:gd name="T17" fmla="*/ 18 w 18"/>
                  <a:gd name="T18" fmla="*/ 43 h 4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8" h="43">
                    <a:moveTo>
                      <a:pt x="12" y="43"/>
                    </a:moveTo>
                    <a:lnTo>
                      <a:pt x="18" y="42"/>
                    </a:lnTo>
                    <a:lnTo>
                      <a:pt x="7" y="0"/>
                    </a:lnTo>
                    <a:lnTo>
                      <a:pt x="0" y="2"/>
                    </a:lnTo>
                    <a:lnTo>
                      <a:pt x="12" y="4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051" name="Freeform 2917"/>
              <p:cNvSpPr>
                <a:spLocks/>
              </p:cNvSpPr>
              <p:nvPr/>
            </p:nvSpPr>
            <p:spPr bwMode="auto">
              <a:xfrm>
                <a:off x="1223" y="2868"/>
                <a:ext cx="6" cy="6"/>
              </a:xfrm>
              <a:custGeom>
                <a:avLst/>
                <a:gdLst>
                  <a:gd name="T0" fmla="*/ 4 w 6"/>
                  <a:gd name="T1" fmla="*/ 6 h 6"/>
                  <a:gd name="T2" fmla="*/ 1 w 6"/>
                  <a:gd name="T3" fmla="*/ 6 h 6"/>
                  <a:gd name="T4" fmla="*/ 0 w 6"/>
                  <a:gd name="T5" fmla="*/ 3 h 6"/>
                  <a:gd name="T6" fmla="*/ 6 w 6"/>
                  <a:gd name="T7" fmla="*/ 2 h 6"/>
                  <a:gd name="T8" fmla="*/ 3 w 6"/>
                  <a:gd name="T9" fmla="*/ 0 h 6"/>
                  <a:gd name="T10" fmla="*/ 4 w 6"/>
                  <a:gd name="T11" fmla="*/ 6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6"/>
                  <a:gd name="T20" fmla="*/ 6 w 6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6">
                    <a:moveTo>
                      <a:pt x="4" y="6"/>
                    </a:moveTo>
                    <a:lnTo>
                      <a:pt x="1" y="6"/>
                    </a:lnTo>
                    <a:lnTo>
                      <a:pt x="0" y="3"/>
                    </a:lnTo>
                    <a:lnTo>
                      <a:pt x="6" y="2"/>
                    </a:lnTo>
                    <a:lnTo>
                      <a:pt x="3" y="0"/>
                    </a:lnTo>
                    <a:lnTo>
                      <a:pt x="4" y="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052" name="Freeform 2918"/>
              <p:cNvSpPr>
                <a:spLocks/>
              </p:cNvSpPr>
              <p:nvPr/>
            </p:nvSpPr>
            <p:spPr bwMode="auto">
              <a:xfrm>
                <a:off x="1141" y="2827"/>
                <a:ext cx="75" cy="24"/>
              </a:xfrm>
              <a:custGeom>
                <a:avLst/>
                <a:gdLst>
                  <a:gd name="T0" fmla="*/ 75 w 75"/>
                  <a:gd name="T1" fmla="*/ 5 h 24"/>
                  <a:gd name="T2" fmla="*/ 74 w 75"/>
                  <a:gd name="T3" fmla="*/ 0 h 24"/>
                  <a:gd name="T4" fmla="*/ 0 w 75"/>
                  <a:gd name="T5" fmla="*/ 19 h 24"/>
                  <a:gd name="T6" fmla="*/ 2 w 75"/>
                  <a:gd name="T7" fmla="*/ 24 h 24"/>
                  <a:gd name="T8" fmla="*/ 75 w 75"/>
                  <a:gd name="T9" fmla="*/ 5 h 2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5"/>
                  <a:gd name="T16" fmla="*/ 0 h 24"/>
                  <a:gd name="T17" fmla="*/ 75 w 75"/>
                  <a:gd name="T18" fmla="*/ 24 h 2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5" h="24">
                    <a:moveTo>
                      <a:pt x="75" y="5"/>
                    </a:moveTo>
                    <a:lnTo>
                      <a:pt x="74" y="0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5" y="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053" name="Freeform 2919"/>
              <p:cNvSpPr>
                <a:spLocks/>
              </p:cNvSpPr>
              <p:nvPr/>
            </p:nvSpPr>
            <p:spPr bwMode="auto">
              <a:xfrm>
                <a:off x="1211" y="2825"/>
                <a:ext cx="7" cy="7"/>
              </a:xfrm>
              <a:custGeom>
                <a:avLst/>
                <a:gdLst>
                  <a:gd name="T0" fmla="*/ 7 w 7"/>
                  <a:gd name="T1" fmla="*/ 3 h 7"/>
                  <a:gd name="T2" fmla="*/ 7 w 7"/>
                  <a:gd name="T3" fmla="*/ 0 h 7"/>
                  <a:gd name="T4" fmla="*/ 4 w 7"/>
                  <a:gd name="T5" fmla="*/ 2 h 7"/>
                  <a:gd name="T6" fmla="*/ 5 w 7"/>
                  <a:gd name="T7" fmla="*/ 7 h 7"/>
                  <a:gd name="T8" fmla="*/ 0 w 7"/>
                  <a:gd name="T9" fmla="*/ 5 h 7"/>
                  <a:gd name="T10" fmla="*/ 7 w 7"/>
                  <a:gd name="T11" fmla="*/ 3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"/>
                  <a:gd name="T19" fmla="*/ 0 h 7"/>
                  <a:gd name="T20" fmla="*/ 7 w 7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" h="7">
                    <a:moveTo>
                      <a:pt x="7" y="3"/>
                    </a:moveTo>
                    <a:lnTo>
                      <a:pt x="7" y="0"/>
                    </a:lnTo>
                    <a:lnTo>
                      <a:pt x="4" y="2"/>
                    </a:lnTo>
                    <a:lnTo>
                      <a:pt x="5" y="7"/>
                    </a:lnTo>
                    <a:lnTo>
                      <a:pt x="0" y="5"/>
                    </a:lnTo>
                    <a:lnTo>
                      <a:pt x="7" y="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054" name="Freeform 2920"/>
              <p:cNvSpPr>
                <a:spLocks/>
              </p:cNvSpPr>
              <p:nvPr/>
            </p:nvSpPr>
            <p:spPr bwMode="auto">
              <a:xfrm>
                <a:off x="1140" y="2847"/>
                <a:ext cx="16" cy="43"/>
              </a:xfrm>
              <a:custGeom>
                <a:avLst/>
                <a:gdLst>
                  <a:gd name="T0" fmla="*/ 5 w 16"/>
                  <a:gd name="T1" fmla="*/ 0 h 43"/>
                  <a:gd name="T2" fmla="*/ 0 w 16"/>
                  <a:gd name="T3" fmla="*/ 2 h 43"/>
                  <a:gd name="T4" fmla="*/ 11 w 16"/>
                  <a:gd name="T5" fmla="*/ 43 h 43"/>
                  <a:gd name="T6" fmla="*/ 16 w 16"/>
                  <a:gd name="T7" fmla="*/ 42 h 43"/>
                  <a:gd name="T8" fmla="*/ 5 w 16"/>
                  <a:gd name="T9" fmla="*/ 0 h 4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43"/>
                  <a:gd name="T17" fmla="*/ 16 w 16"/>
                  <a:gd name="T18" fmla="*/ 43 h 4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43">
                    <a:moveTo>
                      <a:pt x="5" y="0"/>
                    </a:moveTo>
                    <a:lnTo>
                      <a:pt x="0" y="2"/>
                    </a:lnTo>
                    <a:lnTo>
                      <a:pt x="11" y="43"/>
                    </a:lnTo>
                    <a:lnTo>
                      <a:pt x="16" y="42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055" name="Freeform 2921"/>
              <p:cNvSpPr>
                <a:spLocks/>
              </p:cNvSpPr>
              <p:nvPr/>
            </p:nvSpPr>
            <p:spPr bwMode="auto">
              <a:xfrm>
                <a:off x="1138" y="2846"/>
                <a:ext cx="7" cy="5"/>
              </a:xfrm>
              <a:custGeom>
                <a:avLst/>
                <a:gdLst>
                  <a:gd name="T0" fmla="*/ 3 w 7"/>
                  <a:gd name="T1" fmla="*/ 0 h 5"/>
                  <a:gd name="T2" fmla="*/ 0 w 7"/>
                  <a:gd name="T3" fmla="*/ 0 h 5"/>
                  <a:gd name="T4" fmla="*/ 2 w 7"/>
                  <a:gd name="T5" fmla="*/ 3 h 5"/>
                  <a:gd name="T6" fmla="*/ 7 w 7"/>
                  <a:gd name="T7" fmla="*/ 1 h 5"/>
                  <a:gd name="T8" fmla="*/ 5 w 7"/>
                  <a:gd name="T9" fmla="*/ 5 h 5"/>
                  <a:gd name="T10" fmla="*/ 3 w 7"/>
                  <a:gd name="T11" fmla="*/ 0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"/>
                  <a:gd name="T19" fmla="*/ 0 h 5"/>
                  <a:gd name="T20" fmla="*/ 7 w 7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" h="5">
                    <a:moveTo>
                      <a:pt x="3" y="0"/>
                    </a:moveTo>
                    <a:lnTo>
                      <a:pt x="0" y="0"/>
                    </a:lnTo>
                    <a:lnTo>
                      <a:pt x="2" y="3"/>
                    </a:lnTo>
                    <a:lnTo>
                      <a:pt x="7" y="1"/>
                    </a:lnTo>
                    <a:lnTo>
                      <a:pt x="5" y="5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056" name="Freeform 2922"/>
              <p:cNvSpPr>
                <a:spLocks/>
              </p:cNvSpPr>
              <p:nvPr/>
            </p:nvSpPr>
            <p:spPr bwMode="auto">
              <a:xfrm>
                <a:off x="941" y="2887"/>
                <a:ext cx="213" cy="62"/>
              </a:xfrm>
              <a:custGeom>
                <a:avLst/>
                <a:gdLst>
                  <a:gd name="T0" fmla="*/ 213 w 213"/>
                  <a:gd name="T1" fmla="*/ 7 h 62"/>
                  <a:gd name="T2" fmla="*/ 212 w 213"/>
                  <a:gd name="T3" fmla="*/ 0 h 62"/>
                  <a:gd name="T4" fmla="*/ 0 w 213"/>
                  <a:gd name="T5" fmla="*/ 57 h 62"/>
                  <a:gd name="T6" fmla="*/ 2 w 213"/>
                  <a:gd name="T7" fmla="*/ 62 h 62"/>
                  <a:gd name="T8" fmla="*/ 213 w 213"/>
                  <a:gd name="T9" fmla="*/ 7 h 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13"/>
                  <a:gd name="T16" fmla="*/ 0 h 62"/>
                  <a:gd name="T17" fmla="*/ 213 w 213"/>
                  <a:gd name="T18" fmla="*/ 62 h 6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13" h="62">
                    <a:moveTo>
                      <a:pt x="213" y="7"/>
                    </a:moveTo>
                    <a:lnTo>
                      <a:pt x="212" y="0"/>
                    </a:lnTo>
                    <a:lnTo>
                      <a:pt x="0" y="57"/>
                    </a:lnTo>
                    <a:lnTo>
                      <a:pt x="2" y="62"/>
                    </a:lnTo>
                    <a:lnTo>
                      <a:pt x="213" y="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057" name="Freeform 2923"/>
              <p:cNvSpPr>
                <a:spLocks/>
              </p:cNvSpPr>
              <p:nvPr/>
            </p:nvSpPr>
            <p:spPr bwMode="auto">
              <a:xfrm>
                <a:off x="1151" y="2887"/>
                <a:ext cx="6" cy="7"/>
              </a:xfrm>
              <a:custGeom>
                <a:avLst/>
                <a:gdLst>
                  <a:gd name="T0" fmla="*/ 5 w 6"/>
                  <a:gd name="T1" fmla="*/ 2 h 7"/>
                  <a:gd name="T2" fmla="*/ 6 w 6"/>
                  <a:gd name="T3" fmla="*/ 5 h 7"/>
                  <a:gd name="T4" fmla="*/ 3 w 6"/>
                  <a:gd name="T5" fmla="*/ 7 h 7"/>
                  <a:gd name="T6" fmla="*/ 2 w 6"/>
                  <a:gd name="T7" fmla="*/ 0 h 7"/>
                  <a:gd name="T8" fmla="*/ 0 w 6"/>
                  <a:gd name="T9" fmla="*/ 3 h 7"/>
                  <a:gd name="T10" fmla="*/ 5 w 6"/>
                  <a:gd name="T11" fmla="*/ 2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7"/>
                  <a:gd name="T20" fmla="*/ 6 w 6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7">
                    <a:moveTo>
                      <a:pt x="5" y="2"/>
                    </a:moveTo>
                    <a:lnTo>
                      <a:pt x="6" y="5"/>
                    </a:lnTo>
                    <a:lnTo>
                      <a:pt x="3" y="7"/>
                    </a:lnTo>
                    <a:lnTo>
                      <a:pt x="2" y="0"/>
                    </a:lnTo>
                    <a:lnTo>
                      <a:pt x="0" y="3"/>
                    </a:lnTo>
                    <a:lnTo>
                      <a:pt x="5" y="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058" name="Freeform 2924"/>
              <p:cNvSpPr>
                <a:spLocks/>
              </p:cNvSpPr>
              <p:nvPr/>
            </p:nvSpPr>
            <p:spPr bwMode="auto">
              <a:xfrm>
                <a:off x="765" y="2785"/>
                <a:ext cx="133" cy="159"/>
              </a:xfrm>
              <a:custGeom>
                <a:avLst/>
                <a:gdLst>
                  <a:gd name="T0" fmla="*/ 25 w 133"/>
                  <a:gd name="T1" fmla="*/ 159 h 159"/>
                  <a:gd name="T2" fmla="*/ 20 w 133"/>
                  <a:gd name="T3" fmla="*/ 142 h 159"/>
                  <a:gd name="T4" fmla="*/ 19 w 133"/>
                  <a:gd name="T5" fmla="*/ 131 h 159"/>
                  <a:gd name="T6" fmla="*/ 0 w 133"/>
                  <a:gd name="T7" fmla="*/ 24 h 159"/>
                  <a:gd name="T8" fmla="*/ 89 w 133"/>
                  <a:gd name="T9" fmla="*/ 0 h 159"/>
                  <a:gd name="T10" fmla="*/ 128 w 133"/>
                  <a:gd name="T11" fmla="*/ 107 h 159"/>
                  <a:gd name="T12" fmla="*/ 132 w 133"/>
                  <a:gd name="T13" fmla="*/ 118 h 159"/>
                  <a:gd name="T14" fmla="*/ 133 w 133"/>
                  <a:gd name="T15" fmla="*/ 129 h 159"/>
                  <a:gd name="T16" fmla="*/ 25 w 133"/>
                  <a:gd name="T17" fmla="*/ 159 h 15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33"/>
                  <a:gd name="T28" fmla="*/ 0 h 159"/>
                  <a:gd name="T29" fmla="*/ 133 w 133"/>
                  <a:gd name="T30" fmla="*/ 159 h 159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33" h="159">
                    <a:moveTo>
                      <a:pt x="25" y="159"/>
                    </a:moveTo>
                    <a:lnTo>
                      <a:pt x="20" y="142"/>
                    </a:lnTo>
                    <a:lnTo>
                      <a:pt x="19" y="131"/>
                    </a:lnTo>
                    <a:lnTo>
                      <a:pt x="0" y="24"/>
                    </a:lnTo>
                    <a:lnTo>
                      <a:pt x="89" y="0"/>
                    </a:lnTo>
                    <a:lnTo>
                      <a:pt x="128" y="107"/>
                    </a:lnTo>
                    <a:lnTo>
                      <a:pt x="132" y="118"/>
                    </a:lnTo>
                    <a:lnTo>
                      <a:pt x="133" y="129"/>
                    </a:lnTo>
                    <a:lnTo>
                      <a:pt x="25" y="159"/>
                    </a:lnTo>
                    <a:close/>
                  </a:path>
                </a:pathLst>
              </a:custGeom>
              <a:solidFill>
                <a:srgbClr val="D7D7D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059" name="Freeform 2925"/>
              <p:cNvSpPr>
                <a:spLocks/>
              </p:cNvSpPr>
              <p:nvPr/>
            </p:nvSpPr>
            <p:spPr bwMode="auto">
              <a:xfrm>
                <a:off x="782" y="2927"/>
                <a:ext cx="11" cy="19"/>
              </a:xfrm>
              <a:custGeom>
                <a:avLst/>
                <a:gdLst>
                  <a:gd name="T0" fmla="*/ 5 w 11"/>
                  <a:gd name="T1" fmla="*/ 19 h 19"/>
                  <a:gd name="T2" fmla="*/ 11 w 11"/>
                  <a:gd name="T3" fmla="*/ 17 h 19"/>
                  <a:gd name="T4" fmla="*/ 7 w 11"/>
                  <a:gd name="T5" fmla="*/ 0 h 19"/>
                  <a:gd name="T6" fmla="*/ 0 w 11"/>
                  <a:gd name="T7" fmla="*/ 2 h 19"/>
                  <a:gd name="T8" fmla="*/ 5 w 11"/>
                  <a:gd name="T9" fmla="*/ 19 h 1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1"/>
                  <a:gd name="T16" fmla="*/ 0 h 19"/>
                  <a:gd name="T17" fmla="*/ 11 w 11"/>
                  <a:gd name="T18" fmla="*/ 19 h 1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1" h="19">
                    <a:moveTo>
                      <a:pt x="5" y="19"/>
                    </a:moveTo>
                    <a:lnTo>
                      <a:pt x="11" y="17"/>
                    </a:lnTo>
                    <a:lnTo>
                      <a:pt x="7" y="0"/>
                    </a:lnTo>
                    <a:lnTo>
                      <a:pt x="0" y="2"/>
                    </a:lnTo>
                    <a:lnTo>
                      <a:pt x="5" y="1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060" name="Freeform 2926"/>
              <p:cNvSpPr>
                <a:spLocks/>
              </p:cNvSpPr>
              <p:nvPr/>
            </p:nvSpPr>
            <p:spPr bwMode="auto">
              <a:xfrm>
                <a:off x="781" y="2916"/>
                <a:ext cx="8" cy="13"/>
              </a:xfrm>
              <a:custGeom>
                <a:avLst/>
                <a:gdLst>
                  <a:gd name="T0" fmla="*/ 1 w 8"/>
                  <a:gd name="T1" fmla="*/ 13 h 13"/>
                  <a:gd name="T2" fmla="*/ 0 w 8"/>
                  <a:gd name="T3" fmla="*/ 0 h 13"/>
                  <a:gd name="T4" fmla="*/ 4 w 8"/>
                  <a:gd name="T5" fmla="*/ 0 h 13"/>
                  <a:gd name="T6" fmla="*/ 8 w 8"/>
                  <a:gd name="T7" fmla="*/ 11 h 13"/>
                  <a:gd name="T8" fmla="*/ 1 w 8"/>
                  <a:gd name="T9" fmla="*/ 13 h 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"/>
                  <a:gd name="T16" fmla="*/ 0 h 13"/>
                  <a:gd name="T17" fmla="*/ 8 w 8"/>
                  <a:gd name="T18" fmla="*/ 13 h 1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" h="13">
                    <a:moveTo>
                      <a:pt x="1" y="13"/>
                    </a:moveTo>
                    <a:lnTo>
                      <a:pt x="0" y="0"/>
                    </a:lnTo>
                    <a:lnTo>
                      <a:pt x="4" y="0"/>
                    </a:lnTo>
                    <a:lnTo>
                      <a:pt x="8" y="11"/>
                    </a:lnTo>
                    <a:lnTo>
                      <a:pt x="1" y="1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061" name="Freeform 2927"/>
              <p:cNvSpPr>
                <a:spLocks/>
              </p:cNvSpPr>
              <p:nvPr/>
            </p:nvSpPr>
            <p:spPr bwMode="auto">
              <a:xfrm>
                <a:off x="782" y="2927"/>
                <a:ext cx="7" cy="2"/>
              </a:xfrm>
              <a:custGeom>
                <a:avLst/>
                <a:gdLst>
                  <a:gd name="T0" fmla="*/ 0 w 7"/>
                  <a:gd name="T1" fmla="*/ 2 h 2"/>
                  <a:gd name="T2" fmla="*/ 7 w 7"/>
                  <a:gd name="T3" fmla="*/ 0 h 2"/>
                  <a:gd name="T4" fmla="*/ 0 w 7"/>
                  <a:gd name="T5" fmla="*/ 2 h 2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2"/>
                  <a:gd name="T11" fmla="*/ 7 w 7"/>
                  <a:gd name="T12" fmla="*/ 2 h 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2">
                    <a:moveTo>
                      <a:pt x="0" y="2"/>
                    </a:moveTo>
                    <a:lnTo>
                      <a:pt x="7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062" name="Freeform 2928"/>
              <p:cNvSpPr>
                <a:spLocks/>
              </p:cNvSpPr>
              <p:nvPr/>
            </p:nvSpPr>
            <p:spPr bwMode="auto">
              <a:xfrm>
                <a:off x="762" y="2809"/>
                <a:ext cx="23" cy="107"/>
              </a:xfrm>
              <a:custGeom>
                <a:avLst/>
                <a:gdLst>
                  <a:gd name="T0" fmla="*/ 19 w 23"/>
                  <a:gd name="T1" fmla="*/ 107 h 107"/>
                  <a:gd name="T2" fmla="*/ 23 w 23"/>
                  <a:gd name="T3" fmla="*/ 107 h 107"/>
                  <a:gd name="T4" fmla="*/ 6 w 23"/>
                  <a:gd name="T5" fmla="*/ 0 h 107"/>
                  <a:gd name="T6" fmla="*/ 0 w 23"/>
                  <a:gd name="T7" fmla="*/ 2 h 107"/>
                  <a:gd name="T8" fmla="*/ 19 w 23"/>
                  <a:gd name="T9" fmla="*/ 107 h 10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"/>
                  <a:gd name="T16" fmla="*/ 0 h 107"/>
                  <a:gd name="T17" fmla="*/ 23 w 23"/>
                  <a:gd name="T18" fmla="*/ 107 h 10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" h="107">
                    <a:moveTo>
                      <a:pt x="19" y="107"/>
                    </a:moveTo>
                    <a:lnTo>
                      <a:pt x="23" y="107"/>
                    </a:lnTo>
                    <a:lnTo>
                      <a:pt x="6" y="0"/>
                    </a:lnTo>
                    <a:lnTo>
                      <a:pt x="0" y="2"/>
                    </a:lnTo>
                    <a:lnTo>
                      <a:pt x="19" y="10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063" name="Freeform 2929"/>
              <p:cNvSpPr>
                <a:spLocks/>
              </p:cNvSpPr>
              <p:nvPr/>
            </p:nvSpPr>
            <p:spPr bwMode="auto">
              <a:xfrm>
                <a:off x="781" y="2916"/>
                <a:ext cx="4" cy="1"/>
              </a:xfrm>
              <a:custGeom>
                <a:avLst/>
                <a:gdLst>
                  <a:gd name="T0" fmla="*/ 0 w 4"/>
                  <a:gd name="T1" fmla="*/ 0 h 1"/>
                  <a:gd name="T2" fmla="*/ 4 w 4"/>
                  <a:gd name="T3" fmla="*/ 0 h 1"/>
                  <a:gd name="T4" fmla="*/ 0 w 4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4"/>
                  <a:gd name="T10" fmla="*/ 0 h 1"/>
                  <a:gd name="T11" fmla="*/ 4 w 4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" h="1">
                    <a:moveTo>
                      <a:pt x="0" y="0"/>
                    </a:moveTo>
                    <a:lnTo>
                      <a:pt x="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064" name="Freeform 2930"/>
              <p:cNvSpPr>
                <a:spLocks/>
              </p:cNvSpPr>
              <p:nvPr/>
            </p:nvSpPr>
            <p:spPr bwMode="auto">
              <a:xfrm>
                <a:off x="763" y="2782"/>
                <a:ext cx="92" cy="30"/>
              </a:xfrm>
              <a:custGeom>
                <a:avLst/>
                <a:gdLst>
                  <a:gd name="T0" fmla="*/ 0 w 92"/>
                  <a:gd name="T1" fmla="*/ 24 h 30"/>
                  <a:gd name="T2" fmla="*/ 3 w 92"/>
                  <a:gd name="T3" fmla="*/ 30 h 30"/>
                  <a:gd name="T4" fmla="*/ 92 w 92"/>
                  <a:gd name="T5" fmla="*/ 7 h 30"/>
                  <a:gd name="T6" fmla="*/ 89 w 92"/>
                  <a:gd name="T7" fmla="*/ 0 h 30"/>
                  <a:gd name="T8" fmla="*/ 0 w 92"/>
                  <a:gd name="T9" fmla="*/ 24 h 3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2"/>
                  <a:gd name="T16" fmla="*/ 0 h 30"/>
                  <a:gd name="T17" fmla="*/ 92 w 92"/>
                  <a:gd name="T18" fmla="*/ 30 h 3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2" h="30">
                    <a:moveTo>
                      <a:pt x="0" y="24"/>
                    </a:moveTo>
                    <a:lnTo>
                      <a:pt x="3" y="30"/>
                    </a:lnTo>
                    <a:lnTo>
                      <a:pt x="92" y="7"/>
                    </a:lnTo>
                    <a:lnTo>
                      <a:pt x="89" y="0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065" name="Freeform 2931"/>
              <p:cNvSpPr>
                <a:spLocks/>
              </p:cNvSpPr>
              <p:nvPr/>
            </p:nvSpPr>
            <p:spPr bwMode="auto">
              <a:xfrm>
                <a:off x="762" y="2806"/>
                <a:ext cx="6" cy="6"/>
              </a:xfrm>
              <a:custGeom>
                <a:avLst/>
                <a:gdLst>
                  <a:gd name="T0" fmla="*/ 0 w 6"/>
                  <a:gd name="T1" fmla="*/ 5 h 6"/>
                  <a:gd name="T2" fmla="*/ 0 w 6"/>
                  <a:gd name="T3" fmla="*/ 2 h 6"/>
                  <a:gd name="T4" fmla="*/ 1 w 6"/>
                  <a:gd name="T5" fmla="*/ 0 h 6"/>
                  <a:gd name="T6" fmla="*/ 4 w 6"/>
                  <a:gd name="T7" fmla="*/ 6 h 6"/>
                  <a:gd name="T8" fmla="*/ 6 w 6"/>
                  <a:gd name="T9" fmla="*/ 3 h 6"/>
                  <a:gd name="T10" fmla="*/ 0 w 6"/>
                  <a:gd name="T11" fmla="*/ 5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6"/>
                  <a:gd name="T20" fmla="*/ 6 w 6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6">
                    <a:moveTo>
                      <a:pt x="0" y="5"/>
                    </a:moveTo>
                    <a:lnTo>
                      <a:pt x="0" y="2"/>
                    </a:lnTo>
                    <a:lnTo>
                      <a:pt x="1" y="0"/>
                    </a:lnTo>
                    <a:lnTo>
                      <a:pt x="4" y="6"/>
                    </a:lnTo>
                    <a:lnTo>
                      <a:pt x="6" y="3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066" name="Freeform 2932"/>
              <p:cNvSpPr>
                <a:spLocks/>
              </p:cNvSpPr>
              <p:nvPr/>
            </p:nvSpPr>
            <p:spPr bwMode="auto">
              <a:xfrm>
                <a:off x="851" y="2784"/>
                <a:ext cx="46" cy="110"/>
              </a:xfrm>
              <a:custGeom>
                <a:avLst/>
                <a:gdLst>
                  <a:gd name="T0" fmla="*/ 6 w 46"/>
                  <a:gd name="T1" fmla="*/ 0 h 110"/>
                  <a:gd name="T2" fmla="*/ 0 w 46"/>
                  <a:gd name="T3" fmla="*/ 3 h 110"/>
                  <a:gd name="T4" fmla="*/ 39 w 46"/>
                  <a:gd name="T5" fmla="*/ 110 h 110"/>
                  <a:gd name="T6" fmla="*/ 46 w 46"/>
                  <a:gd name="T7" fmla="*/ 108 h 110"/>
                  <a:gd name="T8" fmla="*/ 6 w 46"/>
                  <a:gd name="T9" fmla="*/ 0 h 1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6"/>
                  <a:gd name="T16" fmla="*/ 0 h 110"/>
                  <a:gd name="T17" fmla="*/ 46 w 46"/>
                  <a:gd name="T18" fmla="*/ 110 h 1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6" h="110">
                    <a:moveTo>
                      <a:pt x="6" y="0"/>
                    </a:moveTo>
                    <a:lnTo>
                      <a:pt x="0" y="3"/>
                    </a:lnTo>
                    <a:lnTo>
                      <a:pt x="39" y="110"/>
                    </a:lnTo>
                    <a:lnTo>
                      <a:pt x="46" y="108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067" name="Freeform 2933"/>
              <p:cNvSpPr>
                <a:spLocks/>
              </p:cNvSpPr>
              <p:nvPr/>
            </p:nvSpPr>
            <p:spPr bwMode="auto">
              <a:xfrm>
                <a:off x="851" y="2782"/>
                <a:ext cx="6" cy="7"/>
              </a:xfrm>
              <a:custGeom>
                <a:avLst/>
                <a:gdLst>
                  <a:gd name="T0" fmla="*/ 1 w 6"/>
                  <a:gd name="T1" fmla="*/ 0 h 7"/>
                  <a:gd name="T2" fmla="*/ 4 w 6"/>
                  <a:gd name="T3" fmla="*/ 0 h 7"/>
                  <a:gd name="T4" fmla="*/ 6 w 6"/>
                  <a:gd name="T5" fmla="*/ 2 h 7"/>
                  <a:gd name="T6" fmla="*/ 0 w 6"/>
                  <a:gd name="T7" fmla="*/ 5 h 7"/>
                  <a:gd name="T8" fmla="*/ 4 w 6"/>
                  <a:gd name="T9" fmla="*/ 7 h 7"/>
                  <a:gd name="T10" fmla="*/ 1 w 6"/>
                  <a:gd name="T11" fmla="*/ 0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7"/>
                  <a:gd name="T20" fmla="*/ 6 w 6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7">
                    <a:moveTo>
                      <a:pt x="1" y="0"/>
                    </a:moveTo>
                    <a:lnTo>
                      <a:pt x="4" y="0"/>
                    </a:lnTo>
                    <a:lnTo>
                      <a:pt x="6" y="2"/>
                    </a:lnTo>
                    <a:lnTo>
                      <a:pt x="0" y="5"/>
                    </a:lnTo>
                    <a:lnTo>
                      <a:pt x="4" y="7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068" name="Freeform 2934"/>
              <p:cNvSpPr>
                <a:spLocks/>
              </p:cNvSpPr>
              <p:nvPr/>
            </p:nvSpPr>
            <p:spPr bwMode="auto">
              <a:xfrm>
                <a:off x="890" y="2892"/>
                <a:ext cx="10" cy="11"/>
              </a:xfrm>
              <a:custGeom>
                <a:avLst/>
                <a:gdLst>
                  <a:gd name="T0" fmla="*/ 7 w 10"/>
                  <a:gd name="T1" fmla="*/ 0 h 11"/>
                  <a:gd name="T2" fmla="*/ 10 w 10"/>
                  <a:gd name="T3" fmla="*/ 11 h 11"/>
                  <a:gd name="T4" fmla="*/ 3 w 10"/>
                  <a:gd name="T5" fmla="*/ 11 h 11"/>
                  <a:gd name="T6" fmla="*/ 0 w 10"/>
                  <a:gd name="T7" fmla="*/ 2 h 11"/>
                  <a:gd name="T8" fmla="*/ 7 w 10"/>
                  <a:gd name="T9" fmla="*/ 0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11"/>
                  <a:gd name="T17" fmla="*/ 10 w 10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11">
                    <a:moveTo>
                      <a:pt x="7" y="0"/>
                    </a:moveTo>
                    <a:lnTo>
                      <a:pt x="10" y="11"/>
                    </a:lnTo>
                    <a:lnTo>
                      <a:pt x="3" y="11"/>
                    </a:lnTo>
                    <a:lnTo>
                      <a:pt x="0" y="2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069" name="Freeform 2935"/>
              <p:cNvSpPr>
                <a:spLocks/>
              </p:cNvSpPr>
              <p:nvPr/>
            </p:nvSpPr>
            <p:spPr bwMode="auto">
              <a:xfrm>
                <a:off x="890" y="2892"/>
                <a:ext cx="7" cy="2"/>
              </a:xfrm>
              <a:custGeom>
                <a:avLst/>
                <a:gdLst>
                  <a:gd name="T0" fmla="*/ 7 w 7"/>
                  <a:gd name="T1" fmla="*/ 0 h 2"/>
                  <a:gd name="T2" fmla="*/ 0 w 7"/>
                  <a:gd name="T3" fmla="*/ 2 h 2"/>
                  <a:gd name="T4" fmla="*/ 7 w 7"/>
                  <a:gd name="T5" fmla="*/ 0 h 2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2"/>
                  <a:gd name="T11" fmla="*/ 7 w 7"/>
                  <a:gd name="T12" fmla="*/ 2 h 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2">
                    <a:moveTo>
                      <a:pt x="7" y="0"/>
                    </a:moveTo>
                    <a:lnTo>
                      <a:pt x="0" y="2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070" name="Freeform 2936"/>
              <p:cNvSpPr>
                <a:spLocks/>
              </p:cNvSpPr>
              <p:nvPr/>
            </p:nvSpPr>
            <p:spPr bwMode="auto">
              <a:xfrm>
                <a:off x="893" y="2903"/>
                <a:ext cx="8" cy="13"/>
              </a:xfrm>
              <a:custGeom>
                <a:avLst/>
                <a:gdLst>
                  <a:gd name="T0" fmla="*/ 7 w 8"/>
                  <a:gd name="T1" fmla="*/ 0 h 13"/>
                  <a:gd name="T2" fmla="*/ 0 w 8"/>
                  <a:gd name="T3" fmla="*/ 0 h 13"/>
                  <a:gd name="T4" fmla="*/ 2 w 8"/>
                  <a:gd name="T5" fmla="*/ 13 h 13"/>
                  <a:gd name="T6" fmla="*/ 8 w 8"/>
                  <a:gd name="T7" fmla="*/ 11 h 13"/>
                  <a:gd name="T8" fmla="*/ 7 w 8"/>
                  <a:gd name="T9" fmla="*/ 0 h 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"/>
                  <a:gd name="T16" fmla="*/ 0 h 13"/>
                  <a:gd name="T17" fmla="*/ 8 w 8"/>
                  <a:gd name="T18" fmla="*/ 13 h 1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" h="13">
                    <a:moveTo>
                      <a:pt x="7" y="0"/>
                    </a:moveTo>
                    <a:lnTo>
                      <a:pt x="0" y="0"/>
                    </a:lnTo>
                    <a:lnTo>
                      <a:pt x="2" y="13"/>
                    </a:lnTo>
                    <a:lnTo>
                      <a:pt x="8" y="11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071" name="Freeform 2937"/>
              <p:cNvSpPr>
                <a:spLocks/>
              </p:cNvSpPr>
              <p:nvPr/>
            </p:nvSpPr>
            <p:spPr bwMode="auto">
              <a:xfrm>
                <a:off x="893" y="2903"/>
                <a:ext cx="7" cy="1"/>
              </a:xfrm>
              <a:custGeom>
                <a:avLst/>
                <a:gdLst>
                  <a:gd name="T0" fmla="*/ 0 w 7"/>
                  <a:gd name="T1" fmla="*/ 0 h 1"/>
                  <a:gd name="T2" fmla="*/ 7 w 7"/>
                  <a:gd name="T3" fmla="*/ 0 h 1"/>
                  <a:gd name="T4" fmla="*/ 0 w 7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1"/>
                  <a:gd name="T11" fmla="*/ 7 w 7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1">
                    <a:moveTo>
                      <a:pt x="0" y="0"/>
                    </a:moveTo>
                    <a:lnTo>
                      <a:pt x="7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072" name="Freeform 2938"/>
              <p:cNvSpPr>
                <a:spLocks/>
              </p:cNvSpPr>
              <p:nvPr/>
            </p:nvSpPr>
            <p:spPr bwMode="auto">
              <a:xfrm>
                <a:off x="789" y="2913"/>
                <a:ext cx="111" cy="35"/>
              </a:xfrm>
              <a:custGeom>
                <a:avLst/>
                <a:gdLst>
                  <a:gd name="T0" fmla="*/ 111 w 111"/>
                  <a:gd name="T1" fmla="*/ 4 h 35"/>
                  <a:gd name="T2" fmla="*/ 109 w 111"/>
                  <a:gd name="T3" fmla="*/ 0 h 35"/>
                  <a:gd name="T4" fmla="*/ 0 w 111"/>
                  <a:gd name="T5" fmla="*/ 30 h 35"/>
                  <a:gd name="T6" fmla="*/ 1 w 111"/>
                  <a:gd name="T7" fmla="*/ 35 h 35"/>
                  <a:gd name="T8" fmla="*/ 111 w 111"/>
                  <a:gd name="T9" fmla="*/ 4 h 3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11"/>
                  <a:gd name="T16" fmla="*/ 0 h 35"/>
                  <a:gd name="T17" fmla="*/ 111 w 111"/>
                  <a:gd name="T18" fmla="*/ 35 h 3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11" h="35">
                    <a:moveTo>
                      <a:pt x="111" y="4"/>
                    </a:moveTo>
                    <a:lnTo>
                      <a:pt x="109" y="0"/>
                    </a:lnTo>
                    <a:lnTo>
                      <a:pt x="0" y="30"/>
                    </a:lnTo>
                    <a:lnTo>
                      <a:pt x="1" y="35"/>
                    </a:lnTo>
                    <a:lnTo>
                      <a:pt x="111" y="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073" name="Freeform 2939"/>
              <p:cNvSpPr>
                <a:spLocks/>
              </p:cNvSpPr>
              <p:nvPr/>
            </p:nvSpPr>
            <p:spPr bwMode="auto">
              <a:xfrm>
                <a:off x="895" y="2913"/>
                <a:ext cx="8" cy="4"/>
              </a:xfrm>
              <a:custGeom>
                <a:avLst/>
                <a:gdLst>
                  <a:gd name="T0" fmla="*/ 6 w 8"/>
                  <a:gd name="T1" fmla="*/ 1 h 4"/>
                  <a:gd name="T2" fmla="*/ 8 w 8"/>
                  <a:gd name="T3" fmla="*/ 4 h 4"/>
                  <a:gd name="T4" fmla="*/ 5 w 8"/>
                  <a:gd name="T5" fmla="*/ 4 h 4"/>
                  <a:gd name="T6" fmla="*/ 3 w 8"/>
                  <a:gd name="T7" fmla="*/ 0 h 4"/>
                  <a:gd name="T8" fmla="*/ 0 w 8"/>
                  <a:gd name="T9" fmla="*/ 3 h 4"/>
                  <a:gd name="T10" fmla="*/ 6 w 8"/>
                  <a:gd name="T11" fmla="*/ 1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"/>
                  <a:gd name="T19" fmla="*/ 0 h 4"/>
                  <a:gd name="T20" fmla="*/ 8 w 8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" h="4">
                    <a:moveTo>
                      <a:pt x="6" y="1"/>
                    </a:moveTo>
                    <a:lnTo>
                      <a:pt x="8" y="4"/>
                    </a:lnTo>
                    <a:lnTo>
                      <a:pt x="5" y="4"/>
                    </a:lnTo>
                    <a:lnTo>
                      <a:pt x="3" y="0"/>
                    </a:lnTo>
                    <a:lnTo>
                      <a:pt x="0" y="3"/>
                    </a:lnTo>
                    <a:lnTo>
                      <a:pt x="6" y="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074" name="Freeform 2940"/>
              <p:cNvSpPr>
                <a:spLocks/>
              </p:cNvSpPr>
              <p:nvPr/>
            </p:nvSpPr>
            <p:spPr bwMode="auto">
              <a:xfrm>
                <a:off x="787" y="2943"/>
                <a:ext cx="6" cy="6"/>
              </a:xfrm>
              <a:custGeom>
                <a:avLst/>
                <a:gdLst>
                  <a:gd name="T0" fmla="*/ 3 w 6"/>
                  <a:gd name="T1" fmla="*/ 5 h 6"/>
                  <a:gd name="T2" fmla="*/ 0 w 6"/>
                  <a:gd name="T3" fmla="*/ 6 h 6"/>
                  <a:gd name="T4" fmla="*/ 0 w 6"/>
                  <a:gd name="T5" fmla="*/ 3 h 6"/>
                  <a:gd name="T6" fmla="*/ 6 w 6"/>
                  <a:gd name="T7" fmla="*/ 1 h 6"/>
                  <a:gd name="T8" fmla="*/ 2 w 6"/>
                  <a:gd name="T9" fmla="*/ 0 h 6"/>
                  <a:gd name="T10" fmla="*/ 3 w 6"/>
                  <a:gd name="T11" fmla="*/ 5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6"/>
                  <a:gd name="T20" fmla="*/ 6 w 6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6">
                    <a:moveTo>
                      <a:pt x="3" y="5"/>
                    </a:moveTo>
                    <a:lnTo>
                      <a:pt x="0" y="6"/>
                    </a:lnTo>
                    <a:lnTo>
                      <a:pt x="0" y="3"/>
                    </a:lnTo>
                    <a:lnTo>
                      <a:pt x="6" y="1"/>
                    </a:lnTo>
                    <a:lnTo>
                      <a:pt x="2" y="0"/>
                    </a:lnTo>
                    <a:lnTo>
                      <a:pt x="3" y="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075" name="Freeform 2941"/>
              <p:cNvSpPr>
                <a:spLocks/>
              </p:cNvSpPr>
              <p:nvPr/>
            </p:nvSpPr>
            <p:spPr bwMode="auto">
              <a:xfrm>
                <a:off x="765" y="2785"/>
                <a:ext cx="133" cy="159"/>
              </a:xfrm>
              <a:custGeom>
                <a:avLst/>
                <a:gdLst>
                  <a:gd name="T0" fmla="*/ 84 w 133"/>
                  <a:gd name="T1" fmla="*/ 2 h 159"/>
                  <a:gd name="T2" fmla="*/ 113 w 133"/>
                  <a:gd name="T3" fmla="*/ 109 h 159"/>
                  <a:gd name="T4" fmla="*/ 113 w 133"/>
                  <a:gd name="T5" fmla="*/ 110 h 159"/>
                  <a:gd name="T6" fmla="*/ 114 w 133"/>
                  <a:gd name="T7" fmla="*/ 112 h 159"/>
                  <a:gd name="T8" fmla="*/ 117 w 133"/>
                  <a:gd name="T9" fmla="*/ 112 h 159"/>
                  <a:gd name="T10" fmla="*/ 125 w 133"/>
                  <a:gd name="T11" fmla="*/ 112 h 159"/>
                  <a:gd name="T12" fmla="*/ 127 w 133"/>
                  <a:gd name="T13" fmla="*/ 112 h 159"/>
                  <a:gd name="T14" fmla="*/ 130 w 133"/>
                  <a:gd name="T15" fmla="*/ 113 h 159"/>
                  <a:gd name="T16" fmla="*/ 132 w 133"/>
                  <a:gd name="T17" fmla="*/ 120 h 159"/>
                  <a:gd name="T18" fmla="*/ 130 w 133"/>
                  <a:gd name="T19" fmla="*/ 120 h 159"/>
                  <a:gd name="T20" fmla="*/ 128 w 133"/>
                  <a:gd name="T21" fmla="*/ 121 h 159"/>
                  <a:gd name="T22" fmla="*/ 122 w 133"/>
                  <a:gd name="T23" fmla="*/ 123 h 159"/>
                  <a:gd name="T24" fmla="*/ 114 w 133"/>
                  <a:gd name="T25" fmla="*/ 124 h 159"/>
                  <a:gd name="T26" fmla="*/ 103 w 133"/>
                  <a:gd name="T27" fmla="*/ 124 h 159"/>
                  <a:gd name="T28" fmla="*/ 92 w 133"/>
                  <a:gd name="T29" fmla="*/ 126 h 159"/>
                  <a:gd name="T30" fmla="*/ 81 w 133"/>
                  <a:gd name="T31" fmla="*/ 129 h 159"/>
                  <a:gd name="T32" fmla="*/ 49 w 133"/>
                  <a:gd name="T33" fmla="*/ 12 h 159"/>
                  <a:gd name="T34" fmla="*/ 39 w 133"/>
                  <a:gd name="T35" fmla="*/ 15 h 159"/>
                  <a:gd name="T36" fmla="*/ 70 w 133"/>
                  <a:gd name="T37" fmla="*/ 131 h 159"/>
                  <a:gd name="T38" fmla="*/ 59 w 133"/>
                  <a:gd name="T39" fmla="*/ 136 h 159"/>
                  <a:gd name="T40" fmla="*/ 39 w 133"/>
                  <a:gd name="T41" fmla="*/ 144 h 159"/>
                  <a:gd name="T42" fmla="*/ 28 w 133"/>
                  <a:gd name="T43" fmla="*/ 147 h 159"/>
                  <a:gd name="T44" fmla="*/ 25 w 133"/>
                  <a:gd name="T45" fmla="*/ 148 h 159"/>
                  <a:gd name="T46" fmla="*/ 22 w 133"/>
                  <a:gd name="T47" fmla="*/ 148 h 159"/>
                  <a:gd name="T48" fmla="*/ 20 w 133"/>
                  <a:gd name="T49" fmla="*/ 145 h 159"/>
                  <a:gd name="T50" fmla="*/ 20 w 133"/>
                  <a:gd name="T51" fmla="*/ 142 h 159"/>
                  <a:gd name="T52" fmla="*/ 22 w 133"/>
                  <a:gd name="T53" fmla="*/ 140 h 159"/>
                  <a:gd name="T54" fmla="*/ 24 w 133"/>
                  <a:gd name="T55" fmla="*/ 139 h 159"/>
                  <a:gd name="T56" fmla="*/ 32 w 133"/>
                  <a:gd name="T57" fmla="*/ 134 h 159"/>
                  <a:gd name="T58" fmla="*/ 33 w 133"/>
                  <a:gd name="T59" fmla="*/ 132 h 159"/>
                  <a:gd name="T60" fmla="*/ 33 w 133"/>
                  <a:gd name="T61" fmla="*/ 131 h 159"/>
                  <a:gd name="T62" fmla="*/ 33 w 133"/>
                  <a:gd name="T63" fmla="*/ 129 h 159"/>
                  <a:gd name="T64" fmla="*/ 5 w 133"/>
                  <a:gd name="T65" fmla="*/ 23 h 159"/>
                  <a:gd name="T66" fmla="*/ 0 w 133"/>
                  <a:gd name="T67" fmla="*/ 24 h 159"/>
                  <a:gd name="T68" fmla="*/ 19 w 133"/>
                  <a:gd name="T69" fmla="*/ 132 h 159"/>
                  <a:gd name="T70" fmla="*/ 20 w 133"/>
                  <a:gd name="T71" fmla="*/ 142 h 159"/>
                  <a:gd name="T72" fmla="*/ 25 w 133"/>
                  <a:gd name="T73" fmla="*/ 159 h 159"/>
                  <a:gd name="T74" fmla="*/ 133 w 133"/>
                  <a:gd name="T75" fmla="*/ 129 h 159"/>
                  <a:gd name="T76" fmla="*/ 130 w 133"/>
                  <a:gd name="T77" fmla="*/ 117 h 159"/>
                  <a:gd name="T78" fmla="*/ 128 w 133"/>
                  <a:gd name="T79" fmla="*/ 110 h 159"/>
                  <a:gd name="T80" fmla="*/ 125 w 133"/>
                  <a:gd name="T81" fmla="*/ 101 h 159"/>
                  <a:gd name="T82" fmla="*/ 89 w 133"/>
                  <a:gd name="T83" fmla="*/ 0 h 159"/>
                  <a:gd name="T84" fmla="*/ 84 w 133"/>
                  <a:gd name="T85" fmla="*/ 2 h 159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133"/>
                  <a:gd name="T130" fmla="*/ 0 h 159"/>
                  <a:gd name="T131" fmla="*/ 133 w 133"/>
                  <a:gd name="T132" fmla="*/ 159 h 159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133" h="159">
                    <a:moveTo>
                      <a:pt x="84" y="2"/>
                    </a:moveTo>
                    <a:lnTo>
                      <a:pt x="113" y="109"/>
                    </a:lnTo>
                    <a:lnTo>
                      <a:pt x="113" y="110"/>
                    </a:lnTo>
                    <a:lnTo>
                      <a:pt x="114" y="112"/>
                    </a:lnTo>
                    <a:lnTo>
                      <a:pt x="117" y="112"/>
                    </a:lnTo>
                    <a:lnTo>
                      <a:pt x="125" y="112"/>
                    </a:lnTo>
                    <a:lnTo>
                      <a:pt x="127" y="112"/>
                    </a:lnTo>
                    <a:lnTo>
                      <a:pt x="130" y="113"/>
                    </a:lnTo>
                    <a:lnTo>
                      <a:pt x="132" y="120"/>
                    </a:lnTo>
                    <a:lnTo>
                      <a:pt x="130" y="120"/>
                    </a:lnTo>
                    <a:lnTo>
                      <a:pt x="128" y="121"/>
                    </a:lnTo>
                    <a:lnTo>
                      <a:pt x="122" y="123"/>
                    </a:lnTo>
                    <a:lnTo>
                      <a:pt x="114" y="124"/>
                    </a:lnTo>
                    <a:lnTo>
                      <a:pt x="103" y="124"/>
                    </a:lnTo>
                    <a:lnTo>
                      <a:pt x="92" y="126"/>
                    </a:lnTo>
                    <a:lnTo>
                      <a:pt x="81" y="129"/>
                    </a:lnTo>
                    <a:lnTo>
                      <a:pt x="49" y="12"/>
                    </a:lnTo>
                    <a:lnTo>
                      <a:pt x="39" y="15"/>
                    </a:lnTo>
                    <a:lnTo>
                      <a:pt x="70" y="131"/>
                    </a:lnTo>
                    <a:lnTo>
                      <a:pt x="59" y="136"/>
                    </a:lnTo>
                    <a:lnTo>
                      <a:pt x="39" y="144"/>
                    </a:lnTo>
                    <a:lnTo>
                      <a:pt x="28" y="147"/>
                    </a:lnTo>
                    <a:lnTo>
                      <a:pt x="25" y="148"/>
                    </a:lnTo>
                    <a:lnTo>
                      <a:pt x="22" y="148"/>
                    </a:lnTo>
                    <a:lnTo>
                      <a:pt x="20" y="145"/>
                    </a:lnTo>
                    <a:lnTo>
                      <a:pt x="20" y="142"/>
                    </a:lnTo>
                    <a:lnTo>
                      <a:pt x="22" y="140"/>
                    </a:lnTo>
                    <a:lnTo>
                      <a:pt x="24" y="139"/>
                    </a:lnTo>
                    <a:lnTo>
                      <a:pt x="32" y="134"/>
                    </a:lnTo>
                    <a:lnTo>
                      <a:pt x="33" y="132"/>
                    </a:lnTo>
                    <a:lnTo>
                      <a:pt x="33" y="131"/>
                    </a:lnTo>
                    <a:lnTo>
                      <a:pt x="33" y="129"/>
                    </a:lnTo>
                    <a:lnTo>
                      <a:pt x="5" y="23"/>
                    </a:lnTo>
                    <a:lnTo>
                      <a:pt x="0" y="24"/>
                    </a:lnTo>
                    <a:lnTo>
                      <a:pt x="19" y="132"/>
                    </a:lnTo>
                    <a:lnTo>
                      <a:pt x="20" y="142"/>
                    </a:lnTo>
                    <a:lnTo>
                      <a:pt x="25" y="159"/>
                    </a:lnTo>
                    <a:lnTo>
                      <a:pt x="133" y="129"/>
                    </a:lnTo>
                    <a:lnTo>
                      <a:pt x="130" y="117"/>
                    </a:lnTo>
                    <a:lnTo>
                      <a:pt x="128" y="110"/>
                    </a:lnTo>
                    <a:lnTo>
                      <a:pt x="125" y="101"/>
                    </a:lnTo>
                    <a:lnTo>
                      <a:pt x="89" y="0"/>
                    </a:lnTo>
                    <a:lnTo>
                      <a:pt x="84" y="2"/>
                    </a:lnTo>
                    <a:close/>
                  </a:path>
                </a:pathLst>
              </a:custGeom>
              <a:solidFill>
                <a:srgbClr val="D7D7D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076" name="Freeform 2942"/>
              <p:cNvSpPr>
                <a:spLocks/>
              </p:cNvSpPr>
              <p:nvPr/>
            </p:nvSpPr>
            <p:spPr bwMode="auto">
              <a:xfrm>
                <a:off x="846" y="2785"/>
                <a:ext cx="35" cy="110"/>
              </a:xfrm>
              <a:custGeom>
                <a:avLst/>
                <a:gdLst>
                  <a:gd name="T0" fmla="*/ 6 w 35"/>
                  <a:gd name="T1" fmla="*/ 0 h 110"/>
                  <a:gd name="T2" fmla="*/ 0 w 35"/>
                  <a:gd name="T3" fmla="*/ 4 h 110"/>
                  <a:gd name="T4" fmla="*/ 28 w 35"/>
                  <a:gd name="T5" fmla="*/ 110 h 110"/>
                  <a:gd name="T6" fmla="*/ 35 w 35"/>
                  <a:gd name="T7" fmla="*/ 107 h 110"/>
                  <a:gd name="T8" fmla="*/ 6 w 35"/>
                  <a:gd name="T9" fmla="*/ 0 h 1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5"/>
                  <a:gd name="T16" fmla="*/ 0 h 110"/>
                  <a:gd name="T17" fmla="*/ 35 w 35"/>
                  <a:gd name="T18" fmla="*/ 110 h 1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5" h="110">
                    <a:moveTo>
                      <a:pt x="6" y="0"/>
                    </a:moveTo>
                    <a:lnTo>
                      <a:pt x="0" y="4"/>
                    </a:lnTo>
                    <a:lnTo>
                      <a:pt x="28" y="110"/>
                    </a:lnTo>
                    <a:lnTo>
                      <a:pt x="35" y="107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077" name="Freeform 2943"/>
              <p:cNvSpPr>
                <a:spLocks/>
              </p:cNvSpPr>
              <p:nvPr/>
            </p:nvSpPr>
            <p:spPr bwMode="auto">
              <a:xfrm>
                <a:off x="874" y="2894"/>
                <a:ext cx="8" cy="6"/>
              </a:xfrm>
              <a:custGeom>
                <a:avLst/>
                <a:gdLst>
                  <a:gd name="T0" fmla="*/ 7 w 8"/>
                  <a:gd name="T1" fmla="*/ 0 h 6"/>
                  <a:gd name="T2" fmla="*/ 7 w 8"/>
                  <a:gd name="T3" fmla="*/ 0 h 6"/>
                  <a:gd name="T4" fmla="*/ 7 w 8"/>
                  <a:gd name="T5" fmla="*/ 0 h 6"/>
                  <a:gd name="T6" fmla="*/ 8 w 8"/>
                  <a:gd name="T7" fmla="*/ 0 h 6"/>
                  <a:gd name="T8" fmla="*/ 7 w 8"/>
                  <a:gd name="T9" fmla="*/ 6 h 6"/>
                  <a:gd name="T10" fmla="*/ 4 w 8"/>
                  <a:gd name="T11" fmla="*/ 6 h 6"/>
                  <a:gd name="T12" fmla="*/ 2 w 8"/>
                  <a:gd name="T13" fmla="*/ 3 h 6"/>
                  <a:gd name="T14" fmla="*/ 0 w 8"/>
                  <a:gd name="T15" fmla="*/ 0 h 6"/>
                  <a:gd name="T16" fmla="*/ 7 w 8"/>
                  <a:gd name="T17" fmla="*/ 0 h 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8"/>
                  <a:gd name="T28" fmla="*/ 0 h 6"/>
                  <a:gd name="T29" fmla="*/ 8 w 8"/>
                  <a:gd name="T30" fmla="*/ 6 h 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8" h="6">
                    <a:moveTo>
                      <a:pt x="7" y="0"/>
                    </a:moveTo>
                    <a:lnTo>
                      <a:pt x="7" y="0"/>
                    </a:lnTo>
                    <a:lnTo>
                      <a:pt x="8" y="0"/>
                    </a:lnTo>
                    <a:lnTo>
                      <a:pt x="7" y="6"/>
                    </a:lnTo>
                    <a:lnTo>
                      <a:pt x="4" y="6"/>
                    </a:lnTo>
                    <a:lnTo>
                      <a:pt x="2" y="3"/>
                    </a:lnTo>
                    <a:lnTo>
                      <a:pt x="0" y="0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078" name="Freeform 2944"/>
              <p:cNvSpPr>
                <a:spLocks/>
              </p:cNvSpPr>
              <p:nvPr/>
            </p:nvSpPr>
            <p:spPr bwMode="auto">
              <a:xfrm>
                <a:off x="874" y="2892"/>
                <a:ext cx="7" cy="3"/>
              </a:xfrm>
              <a:custGeom>
                <a:avLst/>
                <a:gdLst>
                  <a:gd name="T0" fmla="*/ 7 w 7"/>
                  <a:gd name="T1" fmla="*/ 0 h 3"/>
                  <a:gd name="T2" fmla="*/ 7 w 7"/>
                  <a:gd name="T3" fmla="*/ 2 h 3"/>
                  <a:gd name="T4" fmla="*/ 0 w 7"/>
                  <a:gd name="T5" fmla="*/ 2 h 3"/>
                  <a:gd name="T6" fmla="*/ 0 w 7"/>
                  <a:gd name="T7" fmla="*/ 3 h 3"/>
                  <a:gd name="T8" fmla="*/ 7 w 7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3"/>
                  <a:gd name="T17" fmla="*/ 7 w 7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3">
                    <a:moveTo>
                      <a:pt x="7" y="0"/>
                    </a:moveTo>
                    <a:lnTo>
                      <a:pt x="7" y="2"/>
                    </a:lnTo>
                    <a:lnTo>
                      <a:pt x="0" y="2"/>
                    </a:lnTo>
                    <a:lnTo>
                      <a:pt x="0" y="3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079" name="Rectangle 2945"/>
              <p:cNvSpPr>
                <a:spLocks noChangeArrowheads="1"/>
              </p:cNvSpPr>
              <p:nvPr/>
            </p:nvSpPr>
            <p:spPr bwMode="auto">
              <a:xfrm>
                <a:off x="882" y="2894"/>
                <a:ext cx="8" cy="6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080" name="Freeform 2946"/>
              <p:cNvSpPr>
                <a:spLocks/>
              </p:cNvSpPr>
              <p:nvPr/>
            </p:nvSpPr>
            <p:spPr bwMode="auto">
              <a:xfrm>
                <a:off x="881" y="2894"/>
                <a:ext cx="1" cy="6"/>
              </a:xfrm>
              <a:custGeom>
                <a:avLst/>
                <a:gdLst>
                  <a:gd name="T0" fmla="*/ 0 w 1"/>
                  <a:gd name="T1" fmla="*/ 6 h 6"/>
                  <a:gd name="T2" fmla="*/ 1 w 1"/>
                  <a:gd name="T3" fmla="*/ 6 h 6"/>
                  <a:gd name="T4" fmla="*/ 1 w 1"/>
                  <a:gd name="T5" fmla="*/ 0 h 6"/>
                  <a:gd name="T6" fmla="*/ 0 w 1"/>
                  <a:gd name="T7" fmla="*/ 6 h 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"/>
                  <a:gd name="T13" fmla="*/ 0 h 6"/>
                  <a:gd name="T14" fmla="*/ 1 w 1"/>
                  <a:gd name="T15" fmla="*/ 6 h 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" h="6">
                    <a:moveTo>
                      <a:pt x="0" y="6"/>
                    </a:moveTo>
                    <a:lnTo>
                      <a:pt x="1" y="6"/>
                    </a:lnTo>
                    <a:lnTo>
                      <a:pt x="1" y="0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081" name="Freeform 2947"/>
              <p:cNvSpPr>
                <a:spLocks/>
              </p:cNvSpPr>
              <p:nvPr/>
            </p:nvSpPr>
            <p:spPr bwMode="auto">
              <a:xfrm>
                <a:off x="890" y="2894"/>
                <a:ext cx="7" cy="8"/>
              </a:xfrm>
              <a:custGeom>
                <a:avLst/>
                <a:gdLst>
                  <a:gd name="T0" fmla="*/ 2 w 7"/>
                  <a:gd name="T1" fmla="*/ 0 h 8"/>
                  <a:gd name="T2" fmla="*/ 3 w 7"/>
                  <a:gd name="T3" fmla="*/ 0 h 8"/>
                  <a:gd name="T4" fmla="*/ 7 w 7"/>
                  <a:gd name="T5" fmla="*/ 1 h 8"/>
                  <a:gd name="T6" fmla="*/ 3 w 7"/>
                  <a:gd name="T7" fmla="*/ 8 h 8"/>
                  <a:gd name="T8" fmla="*/ 0 w 7"/>
                  <a:gd name="T9" fmla="*/ 6 h 8"/>
                  <a:gd name="T10" fmla="*/ 0 w 7"/>
                  <a:gd name="T11" fmla="*/ 6 h 8"/>
                  <a:gd name="T12" fmla="*/ 2 w 7"/>
                  <a:gd name="T13" fmla="*/ 0 h 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7"/>
                  <a:gd name="T22" fmla="*/ 0 h 8"/>
                  <a:gd name="T23" fmla="*/ 7 w 7"/>
                  <a:gd name="T24" fmla="*/ 8 h 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7" h="8">
                    <a:moveTo>
                      <a:pt x="2" y="0"/>
                    </a:moveTo>
                    <a:lnTo>
                      <a:pt x="3" y="0"/>
                    </a:lnTo>
                    <a:lnTo>
                      <a:pt x="7" y="1"/>
                    </a:lnTo>
                    <a:lnTo>
                      <a:pt x="3" y="8"/>
                    </a:lnTo>
                    <a:lnTo>
                      <a:pt x="0" y="6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082" name="Freeform 2948"/>
              <p:cNvSpPr>
                <a:spLocks/>
              </p:cNvSpPr>
              <p:nvPr/>
            </p:nvSpPr>
            <p:spPr bwMode="auto">
              <a:xfrm>
                <a:off x="890" y="2894"/>
                <a:ext cx="2" cy="6"/>
              </a:xfrm>
              <a:custGeom>
                <a:avLst/>
                <a:gdLst>
                  <a:gd name="T0" fmla="*/ 0 w 2"/>
                  <a:gd name="T1" fmla="*/ 0 h 6"/>
                  <a:gd name="T2" fmla="*/ 2 w 2"/>
                  <a:gd name="T3" fmla="*/ 0 h 6"/>
                  <a:gd name="T4" fmla="*/ 0 w 2"/>
                  <a:gd name="T5" fmla="*/ 6 h 6"/>
                  <a:gd name="T6" fmla="*/ 0 w 2"/>
                  <a:gd name="T7" fmla="*/ 0 h 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"/>
                  <a:gd name="T13" fmla="*/ 0 h 6"/>
                  <a:gd name="T14" fmla="*/ 2 w 2"/>
                  <a:gd name="T15" fmla="*/ 6 h 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" h="6">
                    <a:moveTo>
                      <a:pt x="0" y="0"/>
                    </a:moveTo>
                    <a:lnTo>
                      <a:pt x="2" y="0"/>
                    </a:lnTo>
                    <a:lnTo>
                      <a:pt x="0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083" name="Freeform 2949"/>
              <p:cNvSpPr>
                <a:spLocks/>
              </p:cNvSpPr>
              <p:nvPr/>
            </p:nvSpPr>
            <p:spPr bwMode="auto">
              <a:xfrm>
                <a:off x="892" y="2898"/>
                <a:ext cx="6" cy="7"/>
              </a:xfrm>
              <a:custGeom>
                <a:avLst/>
                <a:gdLst>
                  <a:gd name="T0" fmla="*/ 5 w 6"/>
                  <a:gd name="T1" fmla="*/ 0 h 7"/>
                  <a:gd name="T2" fmla="*/ 0 w 6"/>
                  <a:gd name="T3" fmla="*/ 2 h 7"/>
                  <a:gd name="T4" fmla="*/ 1 w 6"/>
                  <a:gd name="T5" fmla="*/ 7 h 7"/>
                  <a:gd name="T6" fmla="*/ 6 w 6"/>
                  <a:gd name="T7" fmla="*/ 5 h 7"/>
                  <a:gd name="T8" fmla="*/ 5 w 6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7"/>
                  <a:gd name="T17" fmla="*/ 6 w 6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7">
                    <a:moveTo>
                      <a:pt x="5" y="0"/>
                    </a:moveTo>
                    <a:lnTo>
                      <a:pt x="0" y="2"/>
                    </a:lnTo>
                    <a:lnTo>
                      <a:pt x="1" y="7"/>
                    </a:lnTo>
                    <a:lnTo>
                      <a:pt x="6" y="5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084" name="Freeform 2950"/>
              <p:cNvSpPr>
                <a:spLocks/>
              </p:cNvSpPr>
              <p:nvPr/>
            </p:nvSpPr>
            <p:spPr bwMode="auto">
              <a:xfrm>
                <a:off x="892" y="2895"/>
                <a:ext cx="5" cy="7"/>
              </a:xfrm>
              <a:custGeom>
                <a:avLst/>
                <a:gdLst>
                  <a:gd name="T0" fmla="*/ 5 w 5"/>
                  <a:gd name="T1" fmla="*/ 0 h 7"/>
                  <a:gd name="T2" fmla="*/ 5 w 5"/>
                  <a:gd name="T3" fmla="*/ 2 h 7"/>
                  <a:gd name="T4" fmla="*/ 5 w 5"/>
                  <a:gd name="T5" fmla="*/ 3 h 7"/>
                  <a:gd name="T6" fmla="*/ 0 w 5"/>
                  <a:gd name="T7" fmla="*/ 5 h 7"/>
                  <a:gd name="T8" fmla="*/ 1 w 5"/>
                  <a:gd name="T9" fmla="*/ 7 h 7"/>
                  <a:gd name="T10" fmla="*/ 5 w 5"/>
                  <a:gd name="T11" fmla="*/ 0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7"/>
                  <a:gd name="T20" fmla="*/ 5 w 5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7">
                    <a:moveTo>
                      <a:pt x="5" y="0"/>
                    </a:moveTo>
                    <a:lnTo>
                      <a:pt x="5" y="2"/>
                    </a:lnTo>
                    <a:lnTo>
                      <a:pt x="5" y="3"/>
                    </a:lnTo>
                    <a:lnTo>
                      <a:pt x="0" y="5"/>
                    </a:lnTo>
                    <a:lnTo>
                      <a:pt x="1" y="7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085" name="Freeform 2951"/>
              <p:cNvSpPr>
                <a:spLocks/>
              </p:cNvSpPr>
              <p:nvPr/>
            </p:nvSpPr>
            <p:spPr bwMode="auto">
              <a:xfrm>
                <a:off x="878" y="2902"/>
                <a:ext cx="20" cy="11"/>
              </a:xfrm>
              <a:custGeom>
                <a:avLst/>
                <a:gdLst>
                  <a:gd name="T0" fmla="*/ 20 w 20"/>
                  <a:gd name="T1" fmla="*/ 4 h 11"/>
                  <a:gd name="T2" fmla="*/ 19 w 20"/>
                  <a:gd name="T3" fmla="*/ 6 h 11"/>
                  <a:gd name="T4" fmla="*/ 15 w 20"/>
                  <a:gd name="T5" fmla="*/ 7 h 11"/>
                  <a:gd name="T6" fmla="*/ 11 w 20"/>
                  <a:gd name="T7" fmla="*/ 9 h 11"/>
                  <a:gd name="T8" fmla="*/ 1 w 20"/>
                  <a:gd name="T9" fmla="*/ 11 h 11"/>
                  <a:gd name="T10" fmla="*/ 0 w 20"/>
                  <a:gd name="T11" fmla="*/ 4 h 11"/>
                  <a:gd name="T12" fmla="*/ 9 w 20"/>
                  <a:gd name="T13" fmla="*/ 3 h 11"/>
                  <a:gd name="T14" fmla="*/ 14 w 20"/>
                  <a:gd name="T15" fmla="*/ 1 h 11"/>
                  <a:gd name="T16" fmla="*/ 15 w 20"/>
                  <a:gd name="T17" fmla="*/ 1 h 11"/>
                  <a:gd name="T18" fmla="*/ 15 w 20"/>
                  <a:gd name="T19" fmla="*/ 0 h 11"/>
                  <a:gd name="T20" fmla="*/ 20 w 20"/>
                  <a:gd name="T21" fmla="*/ 4 h 11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20"/>
                  <a:gd name="T34" fmla="*/ 0 h 11"/>
                  <a:gd name="T35" fmla="*/ 20 w 20"/>
                  <a:gd name="T36" fmla="*/ 11 h 11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20" h="11">
                    <a:moveTo>
                      <a:pt x="20" y="4"/>
                    </a:moveTo>
                    <a:lnTo>
                      <a:pt x="19" y="6"/>
                    </a:lnTo>
                    <a:lnTo>
                      <a:pt x="15" y="7"/>
                    </a:lnTo>
                    <a:lnTo>
                      <a:pt x="11" y="9"/>
                    </a:lnTo>
                    <a:lnTo>
                      <a:pt x="1" y="11"/>
                    </a:lnTo>
                    <a:lnTo>
                      <a:pt x="0" y="4"/>
                    </a:lnTo>
                    <a:lnTo>
                      <a:pt x="9" y="3"/>
                    </a:lnTo>
                    <a:lnTo>
                      <a:pt x="14" y="1"/>
                    </a:lnTo>
                    <a:lnTo>
                      <a:pt x="15" y="1"/>
                    </a:lnTo>
                    <a:lnTo>
                      <a:pt x="15" y="0"/>
                    </a:lnTo>
                    <a:lnTo>
                      <a:pt x="20" y="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086" name="Freeform 2952"/>
              <p:cNvSpPr>
                <a:spLocks/>
              </p:cNvSpPr>
              <p:nvPr/>
            </p:nvSpPr>
            <p:spPr bwMode="auto">
              <a:xfrm>
                <a:off x="893" y="2902"/>
                <a:ext cx="7" cy="4"/>
              </a:xfrm>
              <a:custGeom>
                <a:avLst/>
                <a:gdLst>
                  <a:gd name="T0" fmla="*/ 5 w 7"/>
                  <a:gd name="T1" fmla="*/ 1 h 4"/>
                  <a:gd name="T2" fmla="*/ 7 w 7"/>
                  <a:gd name="T3" fmla="*/ 3 h 4"/>
                  <a:gd name="T4" fmla="*/ 5 w 7"/>
                  <a:gd name="T5" fmla="*/ 4 h 4"/>
                  <a:gd name="T6" fmla="*/ 0 w 7"/>
                  <a:gd name="T7" fmla="*/ 0 h 4"/>
                  <a:gd name="T8" fmla="*/ 0 w 7"/>
                  <a:gd name="T9" fmla="*/ 3 h 4"/>
                  <a:gd name="T10" fmla="*/ 5 w 7"/>
                  <a:gd name="T11" fmla="*/ 1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"/>
                  <a:gd name="T19" fmla="*/ 0 h 4"/>
                  <a:gd name="T20" fmla="*/ 7 w 7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" h="4">
                    <a:moveTo>
                      <a:pt x="5" y="1"/>
                    </a:moveTo>
                    <a:lnTo>
                      <a:pt x="7" y="3"/>
                    </a:lnTo>
                    <a:lnTo>
                      <a:pt x="5" y="4"/>
                    </a:lnTo>
                    <a:lnTo>
                      <a:pt x="0" y="0"/>
                    </a:lnTo>
                    <a:lnTo>
                      <a:pt x="0" y="3"/>
                    </a:lnTo>
                    <a:lnTo>
                      <a:pt x="5" y="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087" name="Freeform 2953"/>
              <p:cNvSpPr>
                <a:spLocks/>
              </p:cNvSpPr>
              <p:nvPr/>
            </p:nvSpPr>
            <p:spPr bwMode="auto">
              <a:xfrm>
                <a:off x="846" y="2906"/>
                <a:ext cx="33" cy="11"/>
              </a:xfrm>
              <a:custGeom>
                <a:avLst/>
                <a:gdLst>
                  <a:gd name="T0" fmla="*/ 33 w 33"/>
                  <a:gd name="T1" fmla="*/ 7 h 11"/>
                  <a:gd name="T2" fmla="*/ 22 w 33"/>
                  <a:gd name="T3" fmla="*/ 7 h 11"/>
                  <a:gd name="T4" fmla="*/ 13 w 33"/>
                  <a:gd name="T5" fmla="*/ 8 h 11"/>
                  <a:gd name="T6" fmla="*/ 1 w 33"/>
                  <a:gd name="T7" fmla="*/ 11 h 11"/>
                  <a:gd name="T8" fmla="*/ 0 w 33"/>
                  <a:gd name="T9" fmla="*/ 5 h 11"/>
                  <a:gd name="T10" fmla="*/ 11 w 33"/>
                  <a:gd name="T11" fmla="*/ 2 h 11"/>
                  <a:gd name="T12" fmla="*/ 20 w 33"/>
                  <a:gd name="T13" fmla="*/ 0 h 11"/>
                  <a:gd name="T14" fmla="*/ 33 w 33"/>
                  <a:gd name="T15" fmla="*/ 0 h 11"/>
                  <a:gd name="T16" fmla="*/ 33 w 33"/>
                  <a:gd name="T17" fmla="*/ 7 h 1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3"/>
                  <a:gd name="T28" fmla="*/ 0 h 11"/>
                  <a:gd name="T29" fmla="*/ 33 w 33"/>
                  <a:gd name="T30" fmla="*/ 11 h 11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3" h="11">
                    <a:moveTo>
                      <a:pt x="33" y="7"/>
                    </a:moveTo>
                    <a:lnTo>
                      <a:pt x="22" y="7"/>
                    </a:lnTo>
                    <a:lnTo>
                      <a:pt x="13" y="8"/>
                    </a:lnTo>
                    <a:lnTo>
                      <a:pt x="1" y="11"/>
                    </a:lnTo>
                    <a:lnTo>
                      <a:pt x="0" y="5"/>
                    </a:lnTo>
                    <a:lnTo>
                      <a:pt x="11" y="2"/>
                    </a:lnTo>
                    <a:lnTo>
                      <a:pt x="20" y="0"/>
                    </a:lnTo>
                    <a:lnTo>
                      <a:pt x="33" y="0"/>
                    </a:lnTo>
                    <a:lnTo>
                      <a:pt x="33" y="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088" name="Freeform 2954"/>
              <p:cNvSpPr>
                <a:spLocks/>
              </p:cNvSpPr>
              <p:nvPr/>
            </p:nvSpPr>
            <p:spPr bwMode="auto">
              <a:xfrm>
                <a:off x="878" y="2906"/>
                <a:ext cx="1" cy="7"/>
              </a:xfrm>
              <a:custGeom>
                <a:avLst/>
                <a:gdLst>
                  <a:gd name="T0" fmla="*/ 1 w 1"/>
                  <a:gd name="T1" fmla="*/ 7 h 7"/>
                  <a:gd name="T2" fmla="*/ 1 w 1"/>
                  <a:gd name="T3" fmla="*/ 0 h 7"/>
                  <a:gd name="T4" fmla="*/ 0 w 1"/>
                  <a:gd name="T5" fmla="*/ 0 h 7"/>
                  <a:gd name="T6" fmla="*/ 1 w 1"/>
                  <a:gd name="T7" fmla="*/ 7 h 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"/>
                  <a:gd name="T13" fmla="*/ 0 h 7"/>
                  <a:gd name="T14" fmla="*/ 1 w 1"/>
                  <a:gd name="T15" fmla="*/ 7 h 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" h="7">
                    <a:moveTo>
                      <a:pt x="1" y="7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1" y="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089" name="Freeform 2955"/>
              <p:cNvSpPr>
                <a:spLocks/>
              </p:cNvSpPr>
              <p:nvPr/>
            </p:nvSpPr>
            <p:spPr bwMode="auto">
              <a:xfrm>
                <a:off x="811" y="2795"/>
                <a:ext cx="38" cy="119"/>
              </a:xfrm>
              <a:custGeom>
                <a:avLst/>
                <a:gdLst>
                  <a:gd name="T0" fmla="*/ 32 w 38"/>
                  <a:gd name="T1" fmla="*/ 119 h 119"/>
                  <a:gd name="T2" fmla="*/ 38 w 38"/>
                  <a:gd name="T3" fmla="*/ 118 h 119"/>
                  <a:gd name="T4" fmla="*/ 6 w 38"/>
                  <a:gd name="T5" fmla="*/ 0 h 119"/>
                  <a:gd name="T6" fmla="*/ 0 w 38"/>
                  <a:gd name="T7" fmla="*/ 3 h 119"/>
                  <a:gd name="T8" fmla="*/ 32 w 38"/>
                  <a:gd name="T9" fmla="*/ 119 h 11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8"/>
                  <a:gd name="T16" fmla="*/ 0 h 119"/>
                  <a:gd name="T17" fmla="*/ 38 w 38"/>
                  <a:gd name="T18" fmla="*/ 119 h 11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8" h="119">
                    <a:moveTo>
                      <a:pt x="32" y="119"/>
                    </a:moveTo>
                    <a:lnTo>
                      <a:pt x="38" y="118"/>
                    </a:lnTo>
                    <a:lnTo>
                      <a:pt x="6" y="0"/>
                    </a:lnTo>
                    <a:lnTo>
                      <a:pt x="0" y="3"/>
                    </a:lnTo>
                    <a:lnTo>
                      <a:pt x="32" y="11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090" name="Freeform 2956"/>
              <p:cNvSpPr>
                <a:spLocks/>
              </p:cNvSpPr>
              <p:nvPr/>
            </p:nvSpPr>
            <p:spPr bwMode="auto">
              <a:xfrm>
                <a:off x="843" y="2911"/>
                <a:ext cx="6" cy="6"/>
              </a:xfrm>
              <a:custGeom>
                <a:avLst/>
                <a:gdLst>
                  <a:gd name="T0" fmla="*/ 4 w 6"/>
                  <a:gd name="T1" fmla="*/ 6 h 6"/>
                  <a:gd name="T2" fmla="*/ 1 w 6"/>
                  <a:gd name="T3" fmla="*/ 6 h 6"/>
                  <a:gd name="T4" fmla="*/ 0 w 6"/>
                  <a:gd name="T5" fmla="*/ 3 h 6"/>
                  <a:gd name="T6" fmla="*/ 6 w 6"/>
                  <a:gd name="T7" fmla="*/ 2 h 6"/>
                  <a:gd name="T8" fmla="*/ 3 w 6"/>
                  <a:gd name="T9" fmla="*/ 0 h 6"/>
                  <a:gd name="T10" fmla="*/ 4 w 6"/>
                  <a:gd name="T11" fmla="*/ 6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6"/>
                  <a:gd name="T20" fmla="*/ 6 w 6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6">
                    <a:moveTo>
                      <a:pt x="4" y="6"/>
                    </a:moveTo>
                    <a:lnTo>
                      <a:pt x="1" y="6"/>
                    </a:lnTo>
                    <a:lnTo>
                      <a:pt x="0" y="3"/>
                    </a:lnTo>
                    <a:lnTo>
                      <a:pt x="6" y="2"/>
                    </a:lnTo>
                    <a:lnTo>
                      <a:pt x="3" y="0"/>
                    </a:lnTo>
                    <a:lnTo>
                      <a:pt x="4" y="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091" name="Freeform 2957"/>
              <p:cNvSpPr>
                <a:spLocks/>
              </p:cNvSpPr>
              <p:nvPr/>
            </p:nvSpPr>
            <p:spPr bwMode="auto">
              <a:xfrm>
                <a:off x="803" y="2793"/>
                <a:ext cx="13" cy="10"/>
              </a:xfrm>
              <a:custGeom>
                <a:avLst/>
                <a:gdLst>
                  <a:gd name="T0" fmla="*/ 13 w 13"/>
                  <a:gd name="T1" fmla="*/ 7 h 10"/>
                  <a:gd name="T2" fmla="*/ 11 w 13"/>
                  <a:gd name="T3" fmla="*/ 0 h 10"/>
                  <a:gd name="T4" fmla="*/ 0 w 13"/>
                  <a:gd name="T5" fmla="*/ 4 h 10"/>
                  <a:gd name="T6" fmla="*/ 1 w 13"/>
                  <a:gd name="T7" fmla="*/ 10 h 10"/>
                  <a:gd name="T8" fmla="*/ 13 w 13"/>
                  <a:gd name="T9" fmla="*/ 7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3"/>
                  <a:gd name="T16" fmla="*/ 0 h 10"/>
                  <a:gd name="T17" fmla="*/ 13 w 13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3" h="10">
                    <a:moveTo>
                      <a:pt x="13" y="7"/>
                    </a:moveTo>
                    <a:lnTo>
                      <a:pt x="11" y="0"/>
                    </a:lnTo>
                    <a:lnTo>
                      <a:pt x="0" y="4"/>
                    </a:lnTo>
                    <a:lnTo>
                      <a:pt x="1" y="10"/>
                    </a:lnTo>
                    <a:lnTo>
                      <a:pt x="13" y="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092" name="Freeform 2958"/>
              <p:cNvSpPr>
                <a:spLocks/>
              </p:cNvSpPr>
              <p:nvPr/>
            </p:nvSpPr>
            <p:spPr bwMode="auto">
              <a:xfrm>
                <a:off x="811" y="2793"/>
                <a:ext cx="6" cy="7"/>
              </a:xfrm>
              <a:custGeom>
                <a:avLst/>
                <a:gdLst>
                  <a:gd name="T0" fmla="*/ 6 w 6"/>
                  <a:gd name="T1" fmla="*/ 2 h 7"/>
                  <a:gd name="T2" fmla="*/ 6 w 6"/>
                  <a:gd name="T3" fmla="*/ 0 h 7"/>
                  <a:gd name="T4" fmla="*/ 3 w 6"/>
                  <a:gd name="T5" fmla="*/ 0 h 7"/>
                  <a:gd name="T6" fmla="*/ 5 w 6"/>
                  <a:gd name="T7" fmla="*/ 7 h 7"/>
                  <a:gd name="T8" fmla="*/ 0 w 6"/>
                  <a:gd name="T9" fmla="*/ 5 h 7"/>
                  <a:gd name="T10" fmla="*/ 6 w 6"/>
                  <a:gd name="T11" fmla="*/ 2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7"/>
                  <a:gd name="T20" fmla="*/ 6 w 6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7">
                    <a:moveTo>
                      <a:pt x="6" y="2"/>
                    </a:moveTo>
                    <a:lnTo>
                      <a:pt x="6" y="0"/>
                    </a:lnTo>
                    <a:lnTo>
                      <a:pt x="3" y="0"/>
                    </a:lnTo>
                    <a:lnTo>
                      <a:pt x="5" y="7"/>
                    </a:lnTo>
                    <a:lnTo>
                      <a:pt x="0" y="5"/>
                    </a:lnTo>
                    <a:lnTo>
                      <a:pt x="6" y="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093" name="Freeform 2959"/>
              <p:cNvSpPr>
                <a:spLocks/>
              </p:cNvSpPr>
              <p:nvPr/>
            </p:nvSpPr>
            <p:spPr bwMode="auto">
              <a:xfrm>
                <a:off x="801" y="2798"/>
                <a:ext cx="37" cy="119"/>
              </a:xfrm>
              <a:custGeom>
                <a:avLst/>
                <a:gdLst>
                  <a:gd name="T0" fmla="*/ 7 w 37"/>
                  <a:gd name="T1" fmla="*/ 0 h 119"/>
                  <a:gd name="T2" fmla="*/ 0 w 37"/>
                  <a:gd name="T3" fmla="*/ 2 h 119"/>
                  <a:gd name="T4" fmla="*/ 30 w 37"/>
                  <a:gd name="T5" fmla="*/ 119 h 119"/>
                  <a:gd name="T6" fmla="*/ 37 w 37"/>
                  <a:gd name="T7" fmla="*/ 118 h 119"/>
                  <a:gd name="T8" fmla="*/ 7 w 37"/>
                  <a:gd name="T9" fmla="*/ 0 h 11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7"/>
                  <a:gd name="T16" fmla="*/ 0 h 119"/>
                  <a:gd name="T17" fmla="*/ 37 w 37"/>
                  <a:gd name="T18" fmla="*/ 119 h 11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7" h="119">
                    <a:moveTo>
                      <a:pt x="7" y="0"/>
                    </a:moveTo>
                    <a:lnTo>
                      <a:pt x="0" y="2"/>
                    </a:lnTo>
                    <a:lnTo>
                      <a:pt x="30" y="119"/>
                    </a:lnTo>
                    <a:lnTo>
                      <a:pt x="37" y="118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094" name="Freeform 2960"/>
              <p:cNvSpPr>
                <a:spLocks/>
              </p:cNvSpPr>
              <p:nvPr/>
            </p:nvSpPr>
            <p:spPr bwMode="auto">
              <a:xfrm>
                <a:off x="800" y="2797"/>
                <a:ext cx="8" cy="6"/>
              </a:xfrm>
              <a:custGeom>
                <a:avLst/>
                <a:gdLst>
                  <a:gd name="T0" fmla="*/ 3 w 8"/>
                  <a:gd name="T1" fmla="*/ 0 h 6"/>
                  <a:gd name="T2" fmla="*/ 0 w 8"/>
                  <a:gd name="T3" fmla="*/ 0 h 6"/>
                  <a:gd name="T4" fmla="*/ 1 w 8"/>
                  <a:gd name="T5" fmla="*/ 3 h 6"/>
                  <a:gd name="T6" fmla="*/ 8 w 8"/>
                  <a:gd name="T7" fmla="*/ 1 h 6"/>
                  <a:gd name="T8" fmla="*/ 4 w 8"/>
                  <a:gd name="T9" fmla="*/ 6 h 6"/>
                  <a:gd name="T10" fmla="*/ 3 w 8"/>
                  <a:gd name="T11" fmla="*/ 0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"/>
                  <a:gd name="T19" fmla="*/ 0 h 6"/>
                  <a:gd name="T20" fmla="*/ 8 w 8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" h="6">
                    <a:moveTo>
                      <a:pt x="3" y="0"/>
                    </a:moveTo>
                    <a:lnTo>
                      <a:pt x="0" y="0"/>
                    </a:lnTo>
                    <a:lnTo>
                      <a:pt x="1" y="3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095" name="Freeform 2961"/>
              <p:cNvSpPr>
                <a:spLocks/>
              </p:cNvSpPr>
              <p:nvPr/>
            </p:nvSpPr>
            <p:spPr bwMode="auto">
              <a:xfrm>
                <a:off x="803" y="2913"/>
                <a:ext cx="33" cy="17"/>
              </a:xfrm>
              <a:custGeom>
                <a:avLst/>
                <a:gdLst>
                  <a:gd name="T0" fmla="*/ 33 w 33"/>
                  <a:gd name="T1" fmla="*/ 6 h 17"/>
                  <a:gd name="T2" fmla="*/ 22 w 33"/>
                  <a:gd name="T3" fmla="*/ 11 h 17"/>
                  <a:gd name="T4" fmla="*/ 3 w 33"/>
                  <a:gd name="T5" fmla="*/ 17 h 17"/>
                  <a:gd name="T6" fmla="*/ 0 w 33"/>
                  <a:gd name="T7" fmla="*/ 12 h 17"/>
                  <a:gd name="T8" fmla="*/ 19 w 33"/>
                  <a:gd name="T9" fmla="*/ 4 h 17"/>
                  <a:gd name="T10" fmla="*/ 32 w 33"/>
                  <a:gd name="T11" fmla="*/ 0 h 17"/>
                  <a:gd name="T12" fmla="*/ 33 w 33"/>
                  <a:gd name="T13" fmla="*/ 6 h 1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33"/>
                  <a:gd name="T22" fmla="*/ 0 h 17"/>
                  <a:gd name="T23" fmla="*/ 33 w 33"/>
                  <a:gd name="T24" fmla="*/ 17 h 1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33" h="17">
                    <a:moveTo>
                      <a:pt x="33" y="6"/>
                    </a:moveTo>
                    <a:lnTo>
                      <a:pt x="22" y="11"/>
                    </a:lnTo>
                    <a:lnTo>
                      <a:pt x="3" y="17"/>
                    </a:lnTo>
                    <a:lnTo>
                      <a:pt x="0" y="12"/>
                    </a:lnTo>
                    <a:lnTo>
                      <a:pt x="19" y="4"/>
                    </a:lnTo>
                    <a:lnTo>
                      <a:pt x="32" y="0"/>
                    </a:lnTo>
                    <a:lnTo>
                      <a:pt x="33" y="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096" name="Freeform 2962"/>
              <p:cNvSpPr>
                <a:spLocks/>
              </p:cNvSpPr>
              <p:nvPr/>
            </p:nvSpPr>
            <p:spPr bwMode="auto">
              <a:xfrm>
                <a:off x="831" y="2913"/>
                <a:ext cx="8" cy="6"/>
              </a:xfrm>
              <a:custGeom>
                <a:avLst/>
                <a:gdLst>
                  <a:gd name="T0" fmla="*/ 7 w 8"/>
                  <a:gd name="T1" fmla="*/ 3 h 6"/>
                  <a:gd name="T2" fmla="*/ 8 w 8"/>
                  <a:gd name="T3" fmla="*/ 4 h 6"/>
                  <a:gd name="T4" fmla="*/ 5 w 8"/>
                  <a:gd name="T5" fmla="*/ 6 h 6"/>
                  <a:gd name="T6" fmla="*/ 4 w 8"/>
                  <a:gd name="T7" fmla="*/ 0 h 6"/>
                  <a:gd name="T8" fmla="*/ 0 w 8"/>
                  <a:gd name="T9" fmla="*/ 4 h 6"/>
                  <a:gd name="T10" fmla="*/ 7 w 8"/>
                  <a:gd name="T11" fmla="*/ 3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"/>
                  <a:gd name="T19" fmla="*/ 0 h 6"/>
                  <a:gd name="T20" fmla="*/ 8 w 8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" h="6">
                    <a:moveTo>
                      <a:pt x="7" y="3"/>
                    </a:moveTo>
                    <a:lnTo>
                      <a:pt x="8" y="4"/>
                    </a:lnTo>
                    <a:lnTo>
                      <a:pt x="5" y="6"/>
                    </a:lnTo>
                    <a:lnTo>
                      <a:pt x="4" y="0"/>
                    </a:lnTo>
                    <a:lnTo>
                      <a:pt x="0" y="4"/>
                    </a:lnTo>
                    <a:lnTo>
                      <a:pt x="7" y="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097" name="Freeform 2963"/>
              <p:cNvSpPr>
                <a:spLocks/>
              </p:cNvSpPr>
              <p:nvPr/>
            </p:nvSpPr>
            <p:spPr bwMode="auto">
              <a:xfrm>
                <a:off x="785" y="2925"/>
                <a:ext cx="21" cy="12"/>
              </a:xfrm>
              <a:custGeom>
                <a:avLst/>
                <a:gdLst>
                  <a:gd name="T0" fmla="*/ 21 w 21"/>
                  <a:gd name="T1" fmla="*/ 5 h 12"/>
                  <a:gd name="T2" fmla="*/ 10 w 21"/>
                  <a:gd name="T3" fmla="*/ 10 h 12"/>
                  <a:gd name="T4" fmla="*/ 5 w 21"/>
                  <a:gd name="T5" fmla="*/ 12 h 12"/>
                  <a:gd name="T6" fmla="*/ 0 w 21"/>
                  <a:gd name="T7" fmla="*/ 12 h 12"/>
                  <a:gd name="T8" fmla="*/ 2 w 21"/>
                  <a:gd name="T9" fmla="*/ 5 h 12"/>
                  <a:gd name="T10" fmla="*/ 5 w 21"/>
                  <a:gd name="T11" fmla="*/ 5 h 12"/>
                  <a:gd name="T12" fmla="*/ 7 w 21"/>
                  <a:gd name="T13" fmla="*/ 5 h 12"/>
                  <a:gd name="T14" fmla="*/ 18 w 21"/>
                  <a:gd name="T15" fmla="*/ 0 h 12"/>
                  <a:gd name="T16" fmla="*/ 21 w 21"/>
                  <a:gd name="T17" fmla="*/ 5 h 1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1"/>
                  <a:gd name="T28" fmla="*/ 0 h 12"/>
                  <a:gd name="T29" fmla="*/ 21 w 21"/>
                  <a:gd name="T30" fmla="*/ 12 h 12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1" h="12">
                    <a:moveTo>
                      <a:pt x="21" y="5"/>
                    </a:moveTo>
                    <a:lnTo>
                      <a:pt x="10" y="10"/>
                    </a:lnTo>
                    <a:lnTo>
                      <a:pt x="5" y="12"/>
                    </a:lnTo>
                    <a:lnTo>
                      <a:pt x="0" y="12"/>
                    </a:lnTo>
                    <a:lnTo>
                      <a:pt x="2" y="5"/>
                    </a:lnTo>
                    <a:lnTo>
                      <a:pt x="5" y="5"/>
                    </a:lnTo>
                    <a:lnTo>
                      <a:pt x="7" y="5"/>
                    </a:lnTo>
                    <a:lnTo>
                      <a:pt x="18" y="0"/>
                    </a:lnTo>
                    <a:lnTo>
                      <a:pt x="21" y="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098" name="Freeform 2964"/>
              <p:cNvSpPr>
                <a:spLocks/>
              </p:cNvSpPr>
              <p:nvPr/>
            </p:nvSpPr>
            <p:spPr bwMode="auto">
              <a:xfrm>
                <a:off x="803" y="2925"/>
                <a:ext cx="3" cy="5"/>
              </a:xfrm>
              <a:custGeom>
                <a:avLst/>
                <a:gdLst>
                  <a:gd name="T0" fmla="*/ 3 w 3"/>
                  <a:gd name="T1" fmla="*/ 5 h 5"/>
                  <a:gd name="T2" fmla="*/ 0 w 3"/>
                  <a:gd name="T3" fmla="*/ 0 h 5"/>
                  <a:gd name="T4" fmla="*/ 3 w 3"/>
                  <a:gd name="T5" fmla="*/ 5 h 5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5"/>
                  <a:gd name="T11" fmla="*/ 3 w 3"/>
                  <a:gd name="T12" fmla="*/ 5 h 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5">
                    <a:moveTo>
                      <a:pt x="3" y="5"/>
                    </a:moveTo>
                    <a:lnTo>
                      <a:pt x="0" y="0"/>
                    </a:lnTo>
                    <a:lnTo>
                      <a:pt x="3" y="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099" name="Freeform 2965"/>
              <p:cNvSpPr>
                <a:spLocks/>
              </p:cNvSpPr>
              <p:nvPr/>
            </p:nvSpPr>
            <p:spPr bwMode="auto">
              <a:xfrm>
                <a:off x="782" y="2929"/>
                <a:ext cx="8" cy="4"/>
              </a:xfrm>
              <a:custGeom>
                <a:avLst/>
                <a:gdLst>
                  <a:gd name="T0" fmla="*/ 2 w 8"/>
                  <a:gd name="T1" fmla="*/ 4 h 4"/>
                  <a:gd name="T2" fmla="*/ 8 w 8"/>
                  <a:gd name="T3" fmla="*/ 3 h 4"/>
                  <a:gd name="T4" fmla="*/ 7 w 8"/>
                  <a:gd name="T5" fmla="*/ 0 h 4"/>
                  <a:gd name="T6" fmla="*/ 0 w 8"/>
                  <a:gd name="T7" fmla="*/ 1 h 4"/>
                  <a:gd name="T8" fmla="*/ 2 w 8"/>
                  <a:gd name="T9" fmla="*/ 4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"/>
                  <a:gd name="T16" fmla="*/ 0 h 4"/>
                  <a:gd name="T17" fmla="*/ 8 w 8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" h="4">
                    <a:moveTo>
                      <a:pt x="2" y="4"/>
                    </a:moveTo>
                    <a:lnTo>
                      <a:pt x="8" y="3"/>
                    </a:lnTo>
                    <a:lnTo>
                      <a:pt x="7" y="0"/>
                    </a:lnTo>
                    <a:lnTo>
                      <a:pt x="0" y="1"/>
                    </a:ln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100" name="Freeform 2966"/>
              <p:cNvSpPr>
                <a:spLocks/>
              </p:cNvSpPr>
              <p:nvPr/>
            </p:nvSpPr>
            <p:spPr bwMode="auto">
              <a:xfrm>
                <a:off x="784" y="2930"/>
                <a:ext cx="6" cy="7"/>
              </a:xfrm>
              <a:custGeom>
                <a:avLst/>
                <a:gdLst>
                  <a:gd name="T0" fmla="*/ 1 w 6"/>
                  <a:gd name="T1" fmla="*/ 7 h 7"/>
                  <a:gd name="T2" fmla="*/ 0 w 6"/>
                  <a:gd name="T3" fmla="*/ 5 h 7"/>
                  <a:gd name="T4" fmla="*/ 0 w 6"/>
                  <a:gd name="T5" fmla="*/ 3 h 7"/>
                  <a:gd name="T6" fmla="*/ 6 w 6"/>
                  <a:gd name="T7" fmla="*/ 2 h 7"/>
                  <a:gd name="T8" fmla="*/ 3 w 6"/>
                  <a:gd name="T9" fmla="*/ 0 h 7"/>
                  <a:gd name="T10" fmla="*/ 1 w 6"/>
                  <a:gd name="T11" fmla="*/ 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7"/>
                  <a:gd name="T20" fmla="*/ 6 w 6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7">
                    <a:moveTo>
                      <a:pt x="1" y="7"/>
                    </a:moveTo>
                    <a:lnTo>
                      <a:pt x="0" y="5"/>
                    </a:lnTo>
                    <a:lnTo>
                      <a:pt x="0" y="3"/>
                    </a:lnTo>
                    <a:lnTo>
                      <a:pt x="6" y="2"/>
                    </a:lnTo>
                    <a:lnTo>
                      <a:pt x="3" y="0"/>
                    </a:lnTo>
                    <a:lnTo>
                      <a:pt x="1" y="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101" name="Freeform 2967"/>
              <p:cNvSpPr>
                <a:spLocks/>
              </p:cNvSpPr>
              <p:nvPr/>
            </p:nvSpPr>
            <p:spPr bwMode="auto">
              <a:xfrm>
                <a:off x="782" y="2921"/>
                <a:ext cx="8" cy="9"/>
              </a:xfrm>
              <a:custGeom>
                <a:avLst/>
                <a:gdLst>
                  <a:gd name="T0" fmla="*/ 0 w 8"/>
                  <a:gd name="T1" fmla="*/ 9 h 9"/>
                  <a:gd name="T2" fmla="*/ 0 w 8"/>
                  <a:gd name="T3" fmla="*/ 6 h 9"/>
                  <a:gd name="T4" fmla="*/ 2 w 8"/>
                  <a:gd name="T5" fmla="*/ 3 h 9"/>
                  <a:gd name="T6" fmla="*/ 2 w 8"/>
                  <a:gd name="T7" fmla="*/ 1 h 9"/>
                  <a:gd name="T8" fmla="*/ 5 w 8"/>
                  <a:gd name="T9" fmla="*/ 0 h 9"/>
                  <a:gd name="T10" fmla="*/ 8 w 8"/>
                  <a:gd name="T11" fmla="*/ 4 h 9"/>
                  <a:gd name="T12" fmla="*/ 7 w 8"/>
                  <a:gd name="T13" fmla="*/ 6 h 9"/>
                  <a:gd name="T14" fmla="*/ 7 w 8"/>
                  <a:gd name="T15" fmla="*/ 6 h 9"/>
                  <a:gd name="T16" fmla="*/ 7 w 8"/>
                  <a:gd name="T17" fmla="*/ 6 h 9"/>
                  <a:gd name="T18" fmla="*/ 7 w 8"/>
                  <a:gd name="T19" fmla="*/ 9 h 9"/>
                  <a:gd name="T20" fmla="*/ 0 w 8"/>
                  <a:gd name="T21" fmla="*/ 9 h 9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8"/>
                  <a:gd name="T34" fmla="*/ 0 h 9"/>
                  <a:gd name="T35" fmla="*/ 8 w 8"/>
                  <a:gd name="T36" fmla="*/ 9 h 9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8" h="9">
                    <a:moveTo>
                      <a:pt x="0" y="9"/>
                    </a:moveTo>
                    <a:lnTo>
                      <a:pt x="0" y="6"/>
                    </a:lnTo>
                    <a:lnTo>
                      <a:pt x="2" y="3"/>
                    </a:lnTo>
                    <a:lnTo>
                      <a:pt x="2" y="1"/>
                    </a:lnTo>
                    <a:lnTo>
                      <a:pt x="5" y="0"/>
                    </a:lnTo>
                    <a:lnTo>
                      <a:pt x="8" y="4"/>
                    </a:lnTo>
                    <a:lnTo>
                      <a:pt x="7" y="6"/>
                    </a:lnTo>
                    <a:lnTo>
                      <a:pt x="7" y="9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102" name="Freeform 2968"/>
              <p:cNvSpPr>
                <a:spLocks/>
              </p:cNvSpPr>
              <p:nvPr/>
            </p:nvSpPr>
            <p:spPr bwMode="auto">
              <a:xfrm>
                <a:off x="782" y="2929"/>
                <a:ext cx="7" cy="1"/>
              </a:xfrm>
              <a:custGeom>
                <a:avLst/>
                <a:gdLst>
                  <a:gd name="T0" fmla="*/ 0 w 7"/>
                  <a:gd name="T1" fmla="*/ 1 h 1"/>
                  <a:gd name="T2" fmla="*/ 7 w 7"/>
                  <a:gd name="T3" fmla="*/ 1 h 1"/>
                  <a:gd name="T4" fmla="*/ 7 w 7"/>
                  <a:gd name="T5" fmla="*/ 0 h 1"/>
                  <a:gd name="T6" fmla="*/ 0 w 7"/>
                  <a:gd name="T7" fmla="*/ 1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"/>
                  <a:gd name="T13" fmla="*/ 0 h 1"/>
                  <a:gd name="T14" fmla="*/ 7 w 7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" h="1">
                    <a:moveTo>
                      <a:pt x="0" y="1"/>
                    </a:moveTo>
                    <a:lnTo>
                      <a:pt x="7" y="1"/>
                    </a:lnTo>
                    <a:lnTo>
                      <a:pt x="7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103" name="Freeform 2969"/>
              <p:cNvSpPr>
                <a:spLocks/>
              </p:cNvSpPr>
              <p:nvPr/>
            </p:nvSpPr>
            <p:spPr bwMode="auto">
              <a:xfrm>
                <a:off x="787" y="2916"/>
                <a:ext cx="11" cy="9"/>
              </a:xfrm>
              <a:custGeom>
                <a:avLst/>
                <a:gdLst>
                  <a:gd name="T0" fmla="*/ 0 w 11"/>
                  <a:gd name="T1" fmla="*/ 5 h 9"/>
                  <a:gd name="T2" fmla="*/ 3 w 11"/>
                  <a:gd name="T3" fmla="*/ 9 h 9"/>
                  <a:gd name="T4" fmla="*/ 11 w 11"/>
                  <a:gd name="T5" fmla="*/ 6 h 9"/>
                  <a:gd name="T6" fmla="*/ 8 w 11"/>
                  <a:gd name="T7" fmla="*/ 0 h 9"/>
                  <a:gd name="T8" fmla="*/ 0 w 11"/>
                  <a:gd name="T9" fmla="*/ 5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1"/>
                  <a:gd name="T16" fmla="*/ 0 h 9"/>
                  <a:gd name="T17" fmla="*/ 11 w 11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1" h="9">
                    <a:moveTo>
                      <a:pt x="0" y="5"/>
                    </a:moveTo>
                    <a:lnTo>
                      <a:pt x="3" y="9"/>
                    </a:lnTo>
                    <a:lnTo>
                      <a:pt x="11" y="6"/>
                    </a:lnTo>
                    <a:lnTo>
                      <a:pt x="8" y="0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104" name="Freeform 2970"/>
              <p:cNvSpPr>
                <a:spLocks/>
              </p:cNvSpPr>
              <p:nvPr/>
            </p:nvSpPr>
            <p:spPr bwMode="auto">
              <a:xfrm>
                <a:off x="787" y="2921"/>
                <a:ext cx="3" cy="4"/>
              </a:xfrm>
              <a:custGeom>
                <a:avLst/>
                <a:gdLst>
                  <a:gd name="T0" fmla="*/ 0 w 3"/>
                  <a:gd name="T1" fmla="*/ 0 h 4"/>
                  <a:gd name="T2" fmla="*/ 3 w 3"/>
                  <a:gd name="T3" fmla="*/ 4 h 4"/>
                  <a:gd name="T4" fmla="*/ 0 w 3"/>
                  <a:gd name="T5" fmla="*/ 0 h 4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4"/>
                  <a:gd name="T11" fmla="*/ 3 w 3"/>
                  <a:gd name="T12" fmla="*/ 4 h 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4">
                    <a:moveTo>
                      <a:pt x="0" y="0"/>
                    </a:moveTo>
                    <a:lnTo>
                      <a:pt x="3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105" name="Freeform 2971"/>
              <p:cNvSpPr>
                <a:spLocks/>
              </p:cNvSpPr>
              <p:nvPr/>
            </p:nvSpPr>
            <p:spPr bwMode="auto">
              <a:xfrm>
                <a:off x="793" y="2913"/>
                <a:ext cx="8" cy="9"/>
              </a:xfrm>
              <a:custGeom>
                <a:avLst/>
                <a:gdLst>
                  <a:gd name="T0" fmla="*/ 0 w 8"/>
                  <a:gd name="T1" fmla="*/ 4 h 9"/>
                  <a:gd name="T2" fmla="*/ 4 w 8"/>
                  <a:gd name="T3" fmla="*/ 3 h 9"/>
                  <a:gd name="T4" fmla="*/ 2 w 8"/>
                  <a:gd name="T5" fmla="*/ 3 h 9"/>
                  <a:gd name="T6" fmla="*/ 2 w 8"/>
                  <a:gd name="T7" fmla="*/ 1 h 9"/>
                  <a:gd name="T8" fmla="*/ 8 w 8"/>
                  <a:gd name="T9" fmla="*/ 0 h 9"/>
                  <a:gd name="T10" fmla="*/ 8 w 8"/>
                  <a:gd name="T11" fmla="*/ 3 h 9"/>
                  <a:gd name="T12" fmla="*/ 8 w 8"/>
                  <a:gd name="T13" fmla="*/ 6 h 9"/>
                  <a:gd name="T14" fmla="*/ 5 w 8"/>
                  <a:gd name="T15" fmla="*/ 9 h 9"/>
                  <a:gd name="T16" fmla="*/ 0 w 8"/>
                  <a:gd name="T17" fmla="*/ 4 h 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8"/>
                  <a:gd name="T28" fmla="*/ 0 h 9"/>
                  <a:gd name="T29" fmla="*/ 8 w 8"/>
                  <a:gd name="T30" fmla="*/ 9 h 9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8" h="9">
                    <a:moveTo>
                      <a:pt x="0" y="4"/>
                    </a:moveTo>
                    <a:lnTo>
                      <a:pt x="4" y="3"/>
                    </a:lnTo>
                    <a:lnTo>
                      <a:pt x="2" y="3"/>
                    </a:lnTo>
                    <a:lnTo>
                      <a:pt x="2" y="1"/>
                    </a:lnTo>
                    <a:lnTo>
                      <a:pt x="8" y="0"/>
                    </a:lnTo>
                    <a:lnTo>
                      <a:pt x="8" y="3"/>
                    </a:lnTo>
                    <a:lnTo>
                      <a:pt x="8" y="6"/>
                    </a:lnTo>
                    <a:lnTo>
                      <a:pt x="5" y="9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106" name="Freeform 2972"/>
              <p:cNvSpPr>
                <a:spLocks/>
              </p:cNvSpPr>
              <p:nvPr/>
            </p:nvSpPr>
            <p:spPr bwMode="auto">
              <a:xfrm>
                <a:off x="793" y="2916"/>
                <a:ext cx="5" cy="6"/>
              </a:xfrm>
              <a:custGeom>
                <a:avLst/>
                <a:gdLst>
                  <a:gd name="T0" fmla="*/ 5 w 5"/>
                  <a:gd name="T1" fmla="*/ 6 h 6"/>
                  <a:gd name="T2" fmla="*/ 0 w 5"/>
                  <a:gd name="T3" fmla="*/ 1 h 6"/>
                  <a:gd name="T4" fmla="*/ 2 w 5"/>
                  <a:gd name="T5" fmla="*/ 0 h 6"/>
                  <a:gd name="T6" fmla="*/ 5 w 5"/>
                  <a:gd name="T7" fmla="*/ 6 h 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6"/>
                  <a:gd name="T14" fmla="*/ 5 w 5"/>
                  <a:gd name="T15" fmla="*/ 6 h 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6">
                    <a:moveTo>
                      <a:pt x="5" y="6"/>
                    </a:moveTo>
                    <a:lnTo>
                      <a:pt x="0" y="1"/>
                    </a:lnTo>
                    <a:lnTo>
                      <a:pt x="2" y="0"/>
                    </a:lnTo>
                    <a:lnTo>
                      <a:pt x="5" y="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107" name="Freeform 2973"/>
              <p:cNvSpPr>
                <a:spLocks/>
              </p:cNvSpPr>
              <p:nvPr/>
            </p:nvSpPr>
            <p:spPr bwMode="auto">
              <a:xfrm>
                <a:off x="766" y="2808"/>
                <a:ext cx="35" cy="106"/>
              </a:xfrm>
              <a:custGeom>
                <a:avLst/>
                <a:gdLst>
                  <a:gd name="T0" fmla="*/ 29 w 35"/>
                  <a:gd name="T1" fmla="*/ 106 h 106"/>
                  <a:gd name="T2" fmla="*/ 35 w 35"/>
                  <a:gd name="T3" fmla="*/ 105 h 106"/>
                  <a:gd name="T4" fmla="*/ 7 w 35"/>
                  <a:gd name="T5" fmla="*/ 0 h 106"/>
                  <a:gd name="T6" fmla="*/ 0 w 35"/>
                  <a:gd name="T7" fmla="*/ 1 h 106"/>
                  <a:gd name="T8" fmla="*/ 29 w 35"/>
                  <a:gd name="T9" fmla="*/ 106 h 10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5"/>
                  <a:gd name="T16" fmla="*/ 0 h 106"/>
                  <a:gd name="T17" fmla="*/ 35 w 35"/>
                  <a:gd name="T18" fmla="*/ 106 h 10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5" h="106">
                    <a:moveTo>
                      <a:pt x="29" y="106"/>
                    </a:moveTo>
                    <a:lnTo>
                      <a:pt x="35" y="105"/>
                    </a:lnTo>
                    <a:lnTo>
                      <a:pt x="7" y="0"/>
                    </a:lnTo>
                    <a:lnTo>
                      <a:pt x="0" y="1"/>
                    </a:lnTo>
                    <a:lnTo>
                      <a:pt x="29" y="10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108" name="Freeform 2974"/>
              <p:cNvSpPr>
                <a:spLocks/>
              </p:cNvSpPr>
              <p:nvPr/>
            </p:nvSpPr>
            <p:spPr bwMode="auto">
              <a:xfrm>
                <a:off x="795" y="2913"/>
                <a:ext cx="6" cy="1"/>
              </a:xfrm>
              <a:custGeom>
                <a:avLst/>
                <a:gdLst>
                  <a:gd name="T0" fmla="*/ 6 w 6"/>
                  <a:gd name="T1" fmla="*/ 0 h 1"/>
                  <a:gd name="T2" fmla="*/ 0 w 6"/>
                  <a:gd name="T3" fmla="*/ 1 h 1"/>
                  <a:gd name="T4" fmla="*/ 6 w 6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6"/>
                  <a:gd name="T10" fmla="*/ 0 h 1"/>
                  <a:gd name="T11" fmla="*/ 6 w 6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" h="1">
                    <a:moveTo>
                      <a:pt x="6" y="0"/>
                    </a:moveTo>
                    <a:lnTo>
                      <a:pt x="0" y="1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109" name="Freeform 2975"/>
              <p:cNvSpPr>
                <a:spLocks/>
              </p:cNvSpPr>
              <p:nvPr/>
            </p:nvSpPr>
            <p:spPr bwMode="auto">
              <a:xfrm>
                <a:off x="763" y="2806"/>
                <a:ext cx="8" cy="6"/>
              </a:xfrm>
              <a:custGeom>
                <a:avLst/>
                <a:gdLst>
                  <a:gd name="T0" fmla="*/ 8 w 8"/>
                  <a:gd name="T1" fmla="*/ 5 h 6"/>
                  <a:gd name="T2" fmla="*/ 5 w 8"/>
                  <a:gd name="T3" fmla="*/ 0 h 6"/>
                  <a:gd name="T4" fmla="*/ 0 w 8"/>
                  <a:gd name="T5" fmla="*/ 2 h 6"/>
                  <a:gd name="T6" fmla="*/ 3 w 8"/>
                  <a:gd name="T7" fmla="*/ 6 h 6"/>
                  <a:gd name="T8" fmla="*/ 8 w 8"/>
                  <a:gd name="T9" fmla="*/ 5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"/>
                  <a:gd name="T16" fmla="*/ 0 h 6"/>
                  <a:gd name="T17" fmla="*/ 8 w 8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" h="6">
                    <a:moveTo>
                      <a:pt x="8" y="5"/>
                    </a:moveTo>
                    <a:lnTo>
                      <a:pt x="5" y="0"/>
                    </a:lnTo>
                    <a:lnTo>
                      <a:pt x="0" y="2"/>
                    </a:lnTo>
                    <a:lnTo>
                      <a:pt x="3" y="6"/>
                    </a:lnTo>
                    <a:lnTo>
                      <a:pt x="8" y="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110" name="Freeform 2976"/>
              <p:cNvSpPr>
                <a:spLocks/>
              </p:cNvSpPr>
              <p:nvPr/>
            </p:nvSpPr>
            <p:spPr bwMode="auto">
              <a:xfrm>
                <a:off x="766" y="2805"/>
                <a:ext cx="7" cy="6"/>
              </a:xfrm>
              <a:custGeom>
                <a:avLst/>
                <a:gdLst>
                  <a:gd name="T0" fmla="*/ 7 w 7"/>
                  <a:gd name="T1" fmla="*/ 3 h 6"/>
                  <a:gd name="T2" fmla="*/ 5 w 7"/>
                  <a:gd name="T3" fmla="*/ 0 h 6"/>
                  <a:gd name="T4" fmla="*/ 2 w 7"/>
                  <a:gd name="T5" fmla="*/ 1 h 6"/>
                  <a:gd name="T6" fmla="*/ 5 w 7"/>
                  <a:gd name="T7" fmla="*/ 6 h 6"/>
                  <a:gd name="T8" fmla="*/ 0 w 7"/>
                  <a:gd name="T9" fmla="*/ 4 h 6"/>
                  <a:gd name="T10" fmla="*/ 7 w 7"/>
                  <a:gd name="T11" fmla="*/ 3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"/>
                  <a:gd name="T19" fmla="*/ 0 h 6"/>
                  <a:gd name="T20" fmla="*/ 7 w 7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" h="6">
                    <a:moveTo>
                      <a:pt x="7" y="3"/>
                    </a:moveTo>
                    <a:lnTo>
                      <a:pt x="5" y="0"/>
                    </a:lnTo>
                    <a:lnTo>
                      <a:pt x="2" y="1"/>
                    </a:lnTo>
                    <a:lnTo>
                      <a:pt x="5" y="6"/>
                    </a:lnTo>
                    <a:lnTo>
                      <a:pt x="0" y="4"/>
                    </a:lnTo>
                    <a:lnTo>
                      <a:pt x="7" y="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111" name="Freeform 2977"/>
              <p:cNvSpPr>
                <a:spLocks/>
              </p:cNvSpPr>
              <p:nvPr/>
            </p:nvSpPr>
            <p:spPr bwMode="auto">
              <a:xfrm>
                <a:off x="762" y="2809"/>
                <a:ext cx="25" cy="110"/>
              </a:xfrm>
              <a:custGeom>
                <a:avLst/>
                <a:gdLst>
                  <a:gd name="T0" fmla="*/ 6 w 25"/>
                  <a:gd name="T1" fmla="*/ 0 h 110"/>
                  <a:gd name="T2" fmla="*/ 0 w 25"/>
                  <a:gd name="T3" fmla="*/ 2 h 110"/>
                  <a:gd name="T4" fmla="*/ 19 w 25"/>
                  <a:gd name="T5" fmla="*/ 110 h 110"/>
                  <a:gd name="T6" fmla="*/ 25 w 25"/>
                  <a:gd name="T7" fmla="*/ 108 h 110"/>
                  <a:gd name="T8" fmla="*/ 6 w 25"/>
                  <a:gd name="T9" fmla="*/ 0 h 1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5"/>
                  <a:gd name="T16" fmla="*/ 0 h 110"/>
                  <a:gd name="T17" fmla="*/ 25 w 25"/>
                  <a:gd name="T18" fmla="*/ 110 h 1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5" h="110">
                    <a:moveTo>
                      <a:pt x="6" y="0"/>
                    </a:moveTo>
                    <a:lnTo>
                      <a:pt x="0" y="2"/>
                    </a:lnTo>
                    <a:lnTo>
                      <a:pt x="19" y="110"/>
                    </a:lnTo>
                    <a:lnTo>
                      <a:pt x="25" y="108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112" name="Freeform 2978"/>
              <p:cNvSpPr>
                <a:spLocks/>
              </p:cNvSpPr>
              <p:nvPr/>
            </p:nvSpPr>
            <p:spPr bwMode="auto">
              <a:xfrm>
                <a:off x="762" y="2808"/>
                <a:ext cx="6" cy="4"/>
              </a:xfrm>
              <a:custGeom>
                <a:avLst/>
                <a:gdLst>
                  <a:gd name="T0" fmla="*/ 1 w 6"/>
                  <a:gd name="T1" fmla="*/ 0 h 4"/>
                  <a:gd name="T2" fmla="*/ 0 w 6"/>
                  <a:gd name="T3" fmla="*/ 0 h 4"/>
                  <a:gd name="T4" fmla="*/ 0 w 6"/>
                  <a:gd name="T5" fmla="*/ 3 h 4"/>
                  <a:gd name="T6" fmla="*/ 6 w 6"/>
                  <a:gd name="T7" fmla="*/ 1 h 4"/>
                  <a:gd name="T8" fmla="*/ 4 w 6"/>
                  <a:gd name="T9" fmla="*/ 4 h 4"/>
                  <a:gd name="T10" fmla="*/ 1 w 6"/>
                  <a:gd name="T11" fmla="*/ 0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4"/>
                  <a:gd name="T20" fmla="*/ 6 w 6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4">
                    <a:moveTo>
                      <a:pt x="1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6" y="1"/>
                    </a:lnTo>
                    <a:lnTo>
                      <a:pt x="4" y="4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113" name="Freeform 2979"/>
              <p:cNvSpPr>
                <a:spLocks/>
              </p:cNvSpPr>
              <p:nvPr/>
            </p:nvSpPr>
            <p:spPr bwMode="auto">
              <a:xfrm>
                <a:off x="781" y="2917"/>
                <a:ext cx="8" cy="12"/>
              </a:xfrm>
              <a:custGeom>
                <a:avLst/>
                <a:gdLst>
                  <a:gd name="T0" fmla="*/ 6 w 8"/>
                  <a:gd name="T1" fmla="*/ 0 h 12"/>
                  <a:gd name="T2" fmla="*/ 8 w 8"/>
                  <a:gd name="T3" fmla="*/ 10 h 12"/>
                  <a:gd name="T4" fmla="*/ 1 w 8"/>
                  <a:gd name="T5" fmla="*/ 12 h 12"/>
                  <a:gd name="T6" fmla="*/ 0 w 8"/>
                  <a:gd name="T7" fmla="*/ 2 h 12"/>
                  <a:gd name="T8" fmla="*/ 6 w 8"/>
                  <a:gd name="T9" fmla="*/ 0 h 1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"/>
                  <a:gd name="T16" fmla="*/ 0 h 12"/>
                  <a:gd name="T17" fmla="*/ 8 w 8"/>
                  <a:gd name="T18" fmla="*/ 12 h 1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" h="12">
                    <a:moveTo>
                      <a:pt x="6" y="0"/>
                    </a:moveTo>
                    <a:lnTo>
                      <a:pt x="8" y="10"/>
                    </a:lnTo>
                    <a:lnTo>
                      <a:pt x="1" y="12"/>
                    </a:lnTo>
                    <a:lnTo>
                      <a:pt x="0" y="2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114" name="Freeform 2980"/>
              <p:cNvSpPr>
                <a:spLocks/>
              </p:cNvSpPr>
              <p:nvPr/>
            </p:nvSpPr>
            <p:spPr bwMode="auto">
              <a:xfrm>
                <a:off x="781" y="2917"/>
                <a:ext cx="6" cy="2"/>
              </a:xfrm>
              <a:custGeom>
                <a:avLst/>
                <a:gdLst>
                  <a:gd name="T0" fmla="*/ 0 w 6"/>
                  <a:gd name="T1" fmla="*/ 2 h 2"/>
                  <a:gd name="T2" fmla="*/ 6 w 6"/>
                  <a:gd name="T3" fmla="*/ 0 h 2"/>
                  <a:gd name="T4" fmla="*/ 0 w 6"/>
                  <a:gd name="T5" fmla="*/ 2 h 2"/>
                  <a:gd name="T6" fmla="*/ 0 60000 65536"/>
                  <a:gd name="T7" fmla="*/ 0 60000 65536"/>
                  <a:gd name="T8" fmla="*/ 0 60000 65536"/>
                  <a:gd name="T9" fmla="*/ 0 w 6"/>
                  <a:gd name="T10" fmla="*/ 0 h 2"/>
                  <a:gd name="T11" fmla="*/ 6 w 6"/>
                  <a:gd name="T12" fmla="*/ 2 h 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" h="2">
                    <a:moveTo>
                      <a:pt x="0" y="2"/>
                    </a:moveTo>
                    <a:lnTo>
                      <a:pt x="6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115" name="Freeform 2981"/>
              <p:cNvSpPr>
                <a:spLocks/>
              </p:cNvSpPr>
              <p:nvPr/>
            </p:nvSpPr>
            <p:spPr bwMode="auto">
              <a:xfrm>
                <a:off x="782" y="2927"/>
                <a:ext cx="11" cy="19"/>
              </a:xfrm>
              <a:custGeom>
                <a:avLst/>
                <a:gdLst>
                  <a:gd name="T0" fmla="*/ 7 w 11"/>
                  <a:gd name="T1" fmla="*/ 0 h 19"/>
                  <a:gd name="T2" fmla="*/ 0 w 11"/>
                  <a:gd name="T3" fmla="*/ 2 h 19"/>
                  <a:gd name="T4" fmla="*/ 5 w 11"/>
                  <a:gd name="T5" fmla="*/ 19 h 19"/>
                  <a:gd name="T6" fmla="*/ 11 w 11"/>
                  <a:gd name="T7" fmla="*/ 17 h 19"/>
                  <a:gd name="T8" fmla="*/ 7 w 11"/>
                  <a:gd name="T9" fmla="*/ 0 h 1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1"/>
                  <a:gd name="T16" fmla="*/ 0 h 19"/>
                  <a:gd name="T17" fmla="*/ 11 w 11"/>
                  <a:gd name="T18" fmla="*/ 19 h 1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1" h="19">
                    <a:moveTo>
                      <a:pt x="7" y="0"/>
                    </a:moveTo>
                    <a:lnTo>
                      <a:pt x="0" y="2"/>
                    </a:lnTo>
                    <a:lnTo>
                      <a:pt x="5" y="19"/>
                    </a:lnTo>
                    <a:lnTo>
                      <a:pt x="11" y="17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116" name="Freeform 2982"/>
              <p:cNvSpPr>
                <a:spLocks/>
              </p:cNvSpPr>
              <p:nvPr/>
            </p:nvSpPr>
            <p:spPr bwMode="auto">
              <a:xfrm>
                <a:off x="782" y="2927"/>
                <a:ext cx="7" cy="3"/>
              </a:xfrm>
              <a:custGeom>
                <a:avLst/>
                <a:gdLst>
                  <a:gd name="T0" fmla="*/ 0 w 7"/>
                  <a:gd name="T1" fmla="*/ 2 h 3"/>
                  <a:gd name="T2" fmla="*/ 0 w 7"/>
                  <a:gd name="T3" fmla="*/ 3 h 3"/>
                  <a:gd name="T4" fmla="*/ 0 w 7"/>
                  <a:gd name="T5" fmla="*/ 2 h 3"/>
                  <a:gd name="T6" fmla="*/ 7 w 7"/>
                  <a:gd name="T7" fmla="*/ 0 h 3"/>
                  <a:gd name="T8" fmla="*/ 0 w 7"/>
                  <a:gd name="T9" fmla="*/ 2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3"/>
                  <a:gd name="T17" fmla="*/ 7 w 7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3">
                    <a:moveTo>
                      <a:pt x="0" y="2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7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117" name="Freeform 2983"/>
              <p:cNvSpPr>
                <a:spLocks/>
              </p:cNvSpPr>
              <p:nvPr/>
            </p:nvSpPr>
            <p:spPr bwMode="auto">
              <a:xfrm>
                <a:off x="789" y="2913"/>
                <a:ext cx="111" cy="35"/>
              </a:xfrm>
              <a:custGeom>
                <a:avLst/>
                <a:gdLst>
                  <a:gd name="T0" fmla="*/ 0 w 111"/>
                  <a:gd name="T1" fmla="*/ 30 h 35"/>
                  <a:gd name="T2" fmla="*/ 1 w 111"/>
                  <a:gd name="T3" fmla="*/ 35 h 35"/>
                  <a:gd name="T4" fmla="*/ 111 w 111"/>
                  <a:gd name="T5" fmla="*/ 4 h 35"/>
                  <a:gd name="T6" fmla="*/ 109 w 111"/>
                  <a:gd name="T7" fmla="*/ 0 h 35"/>
                  <a:gd name="T8" fmla="*/ 0 w 111"/>
                  <a:gd name="T9" fmla="*/ 30 h 3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11"/>
                  <a:gd name="T16" fmla="*/ 0 h 35"/>
                  <a:gd name="T17" fmla="*/ 111 w 111"/>
                  <a:gd name="T18" fmla="*/ 35 h 3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11" h="35">
                    <a:moveTo>
                      <a:pt x="0" y="30"/>
                    </a:moveTo>
                    <a:lnTo>
                      <a:pt x="1" y="35"/>
                    </a:lnTo>
                    <a:lnTo>
                      <a:pt x="111" y="4"/>
                    </a:lnTo>
                    <a:lnTo>
                      <a:pt x="109" y="0"/>
                    </a:lnTo>
                    <a:lnTo>
                      <a:pt x="0" y="3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118" name="Freeform 2984"/>
              <p:cNvSpPr>
                <a:spLocks/>
              </p:cNvSpPr>
              <p:nvPr/>
            </p:nvSpPr>
            <p:spPr bwMode="auto">
              <a:xfrm>
                <a:off x="787" y="2943"/>
                <a:ext cx="6" cy="6"/>
              </a:xfrm>
              <a:custGeom>
                <a:avLst/>
                <a:gdLst>
                  <a:gd name="T0" fmla="*/ 0 w 6"/>
                  <a:gd name="T1" fmla="*/ 3 h 6"/>
                  <a:gd name="T2" fmla="*/ 0 w 6"/>
                  <a:gd name="T3" fmla="*/ 6 h 6"/>
                  <a:gd name="T4" fmla="*/ 3 w 6"/>
                  <a:gd name="T5" fmla="*/ 5 h 6"/>
                  <a:gd name="T6" fmla="*/ 2 w 6"/>
                  <a:gd name="T7" fmla="*/ 0 h 6"/>
                  <a:gd name="T8" fmla="*/ 6 w 6"/>
                  <a:gd name="T9" fmla="*/ 1 h 6"/>
                  <a:gd name="T10" fmla="*/ 0 w 6"/>
                  <a:gd name="T11" fmla="*/ 3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6"/>
                  <a:gd name="T20" fmla="*/ 6 w 6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6">
                    <a:moveTo>
                      <a:pt x="0" y="3"/>
                    </a:moveTo>
                    <a:lnTo>
                      <a:pt x="0" y="6"/>
                    </a:lnTo>
                    <a:lnTo>
                      <a:pt x="3" y="5"/>
                    </a:lnTo>
                    <a:lnTo>
                      <a:pt x="2" y="0"/>
                    </a:lnTo>
                    <a:lnTo>
                      <a:pt x="6" y="1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119" name="Freeform 2985"/>
              <p:cNvSpPr>
                <a:spLocks/>
              </p:cNvSpPr>
              <p:nvPr/>
            </p:nvSpPr>
            <p:spPr bwMode="auto">
              <a:xfrm>
                <a:off x="892" y="2900"/>
                <a:ext cx="9" cy="16"/>
              </a:xfrm>
              <a:custGeom>
                <a:avLst/>
                <a:gdLst>
                  <a:gd name="T0" fmla="*/ 3 w 9"/>
                  <a:gd name="T1" fmla="*/ 16 h 16"/>
                  <a:gd name="T2" fmla="*/ 9 w 9"/>
                  <a:gd name="T3" fmla="*/ 14 h 16"/>
                  <a:gd name="T4" fmla="*/ 6 w 9"/>
                  <a:gd name="T5" fmla="*/ 0 h 16"/>
                  <a:gd name="T6" fmla="*/ 0 w 9"/>
                  <a:gd name="T7" fmla="*/ 2 h 16"/>
                  <a:gd name="T8" fmla="*/ 3 w 9"/>
                  <a:gd name="T9" fmla="*/ 16 h 1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16"/>
                  <a:gd name="T17" fmla="*/ 9 w 9"/>
                  <a:gd name="T18" fmla="*/ 16 h 1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16">
                    <a:moveTo>
                      <a:pt x="3" y="16"/>
                    </a:moveTo>
                    <a:lnTo>
                      <a:pt x="9" y="14"/>
                    </a:lnTo>
                    <a:lnTo>
                      <a:pt x="6" y="0"/>
                    </a:lnTo>
                    <a:lnTo>
                      <a:pt x="0" y="2"/>
                    </a:lnTo>
                    <a:lnTo>
                      <a:pt x="3" y="1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120" name="Freeform 2986"/>
              <p:cNvSpPr>
                <a:spLocks/>
              </p:cNvSpPr>
              <p:nvPr/>
            </p:nvSpPr>
            <p:spPr bwMode="auto">
              <a:xfrm>
                <a:off x="895" y="2913"/>
                <a:ext cx="8" cy="4"/>
              </a:xfrm>
              <a:custGeom>
                <a:avLst/>
                <a:gdLst>
                  <a:gd name="T0" fmla="*/ 5 w 8"/>
                  <a:gd name="T1" fmla="*/ 4 h 4"/>
                  <a:gd name="T2" fmla="*/ 8 w 8"/>
                  <a:gd name="T3" fmla="*/ 4 h 4"/>
                  <a:gd name="T4" fmla="*/ 6 w 8"/>
                  <a:gd name="T5" fmla="*/ 1 h 4"/>
                  <a:gd name="T6" fmla="*/ 0 w 8"/>
                  <a:gd name="T7" fmla="*/ 3 h 4"/>
                  <a:gd name="T8" fmla="*/ 3 w 8"/>
                  <a:gd name="T9" fmla="*/ 0 h 4"/>
                  <a:gd name="T10" fmla="*/ 5 w 8"/>
                  <a:gd name="T11" fmla="*/ 4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"/>
                  <a:gd name="T19" fmla="*/ 0 h 4"/>
                  <a:gd name="T20" fmla="*/ 8 w 8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" h="4">
                    <a:moveTo>
                      <a:pt x="5" y="4"/>
                    </a:moveTo>
                    <a:lnTo>
                      <a:pt x="8" y="4"/>
                    </a:lnTo>
                    <a:lnTo>
                      <a:pt x="6" y="1"/>
                    </a:lnTo>
                    <a:lnTo>
                      <a:pt x="0" y="3"/>
                    </a:lnTo>
                    <a:lnTo>
                      <a:pt x="3" y="0"/>
                    </a:lnTo>
                    <a:lnTo>
                      <a:pt x="5" y="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121" name="Freeform 2987"/>
              <p:cNvSpPr>
                <a:spLocks/>
              </p:cNvSpPr>
              <p:nvPr/>
            </p:nvSpPr>
            <p:spPr bwMode="auto">
              <a:xfrm>
                <a:off x="887" y="2884"/>
                <a:ext cx="11" cy="18"/>
              </a:xfrm>
              <a:custGeom>
                <a:avLst/>
                <a:gdLst>
                  <a:gd name="T0" fmla="*/ 5 w 11"/>
                  <a:gd name="T1" fmla="*/ 18 h 18"/>
                  <a:gd name="T2" fmla="*/ 3 w 11"/>
                  <a:gd name="T3" fmla="*/ 13 h 18"/>
                  <a:gd name="T4" fmla="*/ 0 w 11"/>
                  <a:gd name="T5" fmla="*/ 3 h 18"/>
                  <a:gd name="T6" fmla="*/ 6 w 11"/>
                  <a:gd name="T7" fmla="*/ 0 h 18"/>
                  <a:gd name="T8" fmla="*/ 10 w 11"/>
                  <a:gd name="T9" fmla="*/ 11 h 18"/>
                  <a:gd name="T10" fmla="*/ 11 w 11"/>
                  <a:gd name="T11" fmla="*/ 16 h 18"/>
                  <a:gd name="T12" fmla="*/ 5 w 11"/>
                  <a:gd name="T13" fmla="*/ 18 h 1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1"/>
                  <a:gd name="T22" fmla="*/ 0 h 18"/>
                  <a:gd name="T23" fmla="*/ 11 w 11"/>
                  <a:gd name="T24" fmla="*/ 18 h 1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1" h="18">
                    <a:moveTo>
                      <a:pt x="5" y="18"/>
                    </a:moveTo>
                    <a:lnTo>
                      <a:pt x="3" y="13"/>
                    </a:lnTo>
                    <a:lnTo>
                      <a:pt x="0" y="3"/>
                    </a:lnTo>
                    <a:lnTo>
                      <a:pt x="6" y="0"/>
                    </a:lnTo>
                    <a:lnTo>
                      <a:pt x="10" y="11"/>
                    </a:lnTo>
                    <a:lnTo>
                      <a:pt x="11" y="16"/>
                    </a:lnTo>
                    <a:lnTo>
                      <a:pt x="5" y="1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122" name="Freeform 2988"/>
              <p:cNvSpPr>
                <a:spLocks/>
              </p:cNvSpPr>
              <p:nvPr/>
            </p:nvSpPr>
            <p:spPr bwMode="auto">
              <a:xfrm>
                <a:off x="892" y="2900"/>
                <a:ext cx="6" cy="2"/>
              </a:xfrm>
              <a:custGeom>
                <a:avLst/>
                <a:gdLst>
                  <a:gd name="T0" fmla="*/ 6 w 6"/>
                  <a:gd name="T1" fmla="*/ 0 h 2"/>
                  <a:gd name="T2" fmla="*/ 0 w 6"/>
                  <a:gd name="T3" fmla="*/ 2 h 2"/>
                  <a:gd name="T4" fmla="*/ 6 w 6"/>
                  <a:gd name="T5" fmla="*/ 0 h 2"/>
                  <a:gd name="T6" fmla="*/ 0 60000 65536"/>
                  <a:gd name="T7" fmla="*/ 0 60000 65536"/>
                  <a:gd name="T8" fmla="*/ 0 60000 65536"/>
                  <a:gd name="T9" fmla="*/ 0 w 6"/>
                  <a:gd name="T10" fmla="*/ 0 h 2"/>
                  <a:gd name="T11" fmla="*/ 6 w 6"/>
                  <a:gd name="T12" fmla="*/ 2 h 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" h="2">
                    <a:moveTo>
                      <a:pt x="6" y="0"/>
                    </a:moveTo>
                    <a:lnTo>
                      <a:pt x="0" y="2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123" name="Freeform 2989"/>
              <p:cNvSpPr>
                <a:spLocks/>
              </p:cNvSpPr>
              <p:nvPr/>
            </p:nvSpPr>
            <p:spPr bwMode="auto">
              <a:xfrm>
                <a:off x="851" y="2784"/>
                <a:ext cx="42" cy="103"/>
              </a:xfrm>
              <a:custGeom>
                <a:avLst/>
                <a:gdLst>
                  <a:gd name="T0" fmla="*/ 36 w 42"/>
                  <a:gd name="T1" fmla="*/ 103 h 103"/>
                  <a:gd name="T2" fmla="*/ 42 w 42"/>
                  <a:gd name="T3" fmla="*/ 100 h 103"/>
                  <a:gd name="T4" fmla="*/ 6 w 42"/>
                  <a:gd name="T5" fmla="*/ 0 h 103"/>
                  <a:gd name="T6" fmla="*/ 0 w 42"/>
                  <a:gd name="T7" fmla="*/ 3 h 103"/>
                  <a:gd name="T8" fmla="*/ 36 w 42"/>
                  <a:gd name="T9" fmla="*/ 103 h 10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2"/>
                  <a:gd name="T16" fmla="*/ 0 h 103"/>
                  <a:gd name="T17" fmla="*/ 42 w 42"/>
                  <a:gd name="T18" fmla="*/ 103 h 10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2" h="103">
                    <a:moveTo>
                      <a:pt x="36" y="103"/>
                    </a:moveTo>
                    <a:lnTo>
                      <a:pt x="42" y="100"/>
                    </a:lnTo>
                    <a:lnTo>
                      <a:pt x="6" y="0"/>
                    </a:lnTo>
                    <a:lnTo>
                      <a:pt x="0" y="3"/>
                    </a:lnTo>
                    <a:lnTo>
                      <a:pt x="36" y="10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124" name="Freeform 2990"/>
              <p:cNvSpPr>
                <a:spLocks/>
              </p:cNvSpPr>
              <p:nvPr/>
            </p:nvSpPr>
            <p:spPr bwMode="auto">
              <a:xfrm>
                <a:off x="887" y="2884"/>
                <a:ext cx="6" cy="3"/>
              </a:xfrm>
              <a:custGeom>
                <a:avLst/>
                <a:gdLst>
                  <a:gd name="T0" fmla="*/ 6 w 6"/>
                  <a:gd name="T1" fmla="*/ 0 h 3"/>
                  <a:gd name="T2" fmla="*/ 0 w 6"/>
                  <a:gd name="T3" fmla="*/ 3 h 3"/>
                  <a:gd name="T4" fmla="*/ 6 w 6"/>
                  <a:gd name="T5" fmla="*/ 0 h 3"/>
                  <a:gd name="T6" fmla="*/ 0 60000 65536"/>
                  <a:gd name="T7" fmla="*/ 0 60000 65536"/>
                  <a:gd name="T8" fmla="*/ 0 60000 65536"/>
                  <a:gd name="T9" fmla="*/ 0 w 6"/>
                  <a:gd name="T10" fmla="*/ 0 h 3"/>
                  <a:gd name="T11" fmla="*/ 6 w 6"/>
                  <a:gd name="T12" fmla="*/ 3 h 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" h="3">
                    <a:moveTo>
                      <a:pt x="6" y="0"/>
                    </a:moveTo>
                    <a:lnTo>
                      <a:pt x="0" y="3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125" name="Freeform 2991"/>
              <p:cNvSpPr>
                <a:spLocks/>
              </p:cNvSpPr>
              <p:nvPr/>
            </p:nvSpPr>
            <p:spPr bwMode="auto">
              <a:xfrm>
                <a:off x="847" y="2782"/>
                <a:ext cx="8" cy="8"/>
              </a:xfrm>
              <a:custGeom>
                <a:avLst/>
                <a:gdLst>
                  <a:gd name="T0" fmla="*/ 8 w 8"/>
                  <a:gd name="T1" fmla="*/ 7 h 8"/>
                  <a:gd name="T2" fmla="*/ 7 w 8"/>
                  <a:gd name="T3" fmla="*/ 0 h 8"/>
                  <a:gd name="T4" fmla="*/ 0 w 8"/>
                  <a:gd name="T5" fmla="*/ 2 h 8"/>
                  <a:gd name="T6" fmla="*/ 2 w 8"/>
                  <a:gd name="T7" fmla="*/ 8 h 8"/>
                  <a:gd name="T8" fmla="*/ 8 w 8"/>
                  <a:gd name="T9" fmla="*/ 7 h 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"/>
                  <a:gd name="T16" fmla="*/ 0 h 8"/>
                  <a:gd name="T17" fmla="*/ 8 w 8"/>
                  <a:gd name="T18" fmla="*/ 8 h 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" h="8">
                    <a:moveTo>
                      <a:pt x="8" y="7"/>
                    </a:moveTo>
                    <a:lnTo>
                      <a:pt x="7" y="0"/>
                    </a:lnTo>
                    <a:lnTo>
                      <a:pt x="0" y="2"/>
                    </a:lnTo>
                    <a:lnTo>
                      <a:pt x="2" y="8"/>
                    </a:lnTo>
                    <a:lnTo>
                      <a:pt x="8" y="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126" name="Freeform 2992"/>
              <p:cNvSpPr>
                <a:spLocks/>
              </p:cNvSpPr>
              <p:nvPr/>
            </p:nvSpPr>
            <p:spPr bwMode="auto">
              <a:xfrm>
                <a:off x="851" y="2782"/>
                <a:ext cx="6" cy="7"/>
              </a:xfrm>
              <a:custGeom>
                <a:avLst/>
                <a:gdLst>
                  <a:gd name="T0" fmla="*/ 6 w 6"/>
                  <a:gd name="T1" fmla="*/ 2 h 7"/>
                  <a:gd name="T2" fmla="*/ 4 w 6"/>
                  <a:gd name="T3" fmla="*/ 0 h 7"/>
                  <a:gd name="T4" fmla="*/ 3 w 6"/>
                  <a:gd name="T5" fmla="*/ 0 h 7"/>
                  <a:gd name="T6" fmla="*/ 4 w 6"/>
                  <a:gd name="T7" fmla="*/ 7 h 7"/>
                  <a:gd name="T8" fmla="*/ 0 w 6"/>
                  <a:gd name="T9" fmla="*/ 5 h 7"/>
                  <a:gd name="T10" fmla="*/ 6 w 6"/>
                  <a:gd name="T11" fmla="*/ 2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7"/>
                  <a:gd name="T20" fmla="*/ 6 w 6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7">
                    <a:moveTo>
                      <a:pt x="6" y="2"/>
                    </a:moveTo>
                    <a:lnTo>
                      <a:pt x="4" y="0"/>
                    </a:lnTo>
                    <a:lnTo>
                      <a:pt x="3" y="0"/>
                    </a:lnTo>
                    <a:lnTo>
                      <a:pt x="4" y="7"/>
                    </a:lnTo>
                    <a:lnTo>
                      <a:pt x="0" y="5"/>
                    </a:lnTo>
                    <a:lnTo>
                      <a:pt x="6" y="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127" name="Freeform 2993"/>
              <p:cNvSpPr>
                <a:spLocks/>
              </p:cNvSpPr>
              <p:nvPr/>
            </p:nvSpPr>
            <p:spPr bwMode="auto">
              <a:xfrm>
                <a:off x="844" y="2784"/>
                <a:ext cx="8" cy="6"/>
              </a:xfrm>
              <a:custGeom>
                <a:avLst/>
                <a:gdLst>
                  <a:gd name="T0" fmla="*/ 3 w 8"/>
                  <a:gd name="T1" fmla="*/ 0 h 6"/>
                  <a:gd name="T2" fmla="*/ 0 w 8"/>
                  <a:gd name="T3" fmla="*/ 1 h 6"/>
                  <a:gd name="T4" fmla="*/ 2 w 8"/>
                  <a:gd name="T5" fmla="*/ 5 h 6"/>
                  <a:gd name="T6" fmla="*/ 8 w 8"/>
                  <a:gd name="T7" fmla="*/ 1 h 6"/>
                  <a:gd name="T8" fmla="*/ 5 w 8"/>
                  <a:gd name="T9" fmla="*/ 6 h 6"/>
                  <a:gd name="T10" fmla="*/ 3 w 8"/>
                  <a:gd name="T11" fmla="*/ 0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"/>
                  <a:gd name="T19" fmla="*/ 0 h 6"/>
                  <a:gd name="T20" fmla="*/ 8 w 8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" h="6">
                    <a:moveTo>
                      <a:pt x="3" y="0"/>
                    </a:moveTo>
                    <a:lnTo>
                      <a:pt x="0" y="1"/>
                    </a:lnTo>
                    <a:lnTo>
                      <a:pt x="2" y="5"/>
                    </a:lnTo>
                    <a:lnTo>
                      <a:pt x="8" y="1"/>
                    </a:lnTo>
                    <a:lnTo>
                      <a:pt x="5" y="6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128" name="Freeform 2994"/>
              <p:cNvSpPr>
                <a:spLocks/>
              </p:cNvSpPr>
              <p:nvPr/>
            </p:nvSpPr>
            <p:spPr bwMode="auto">
              <a:xfrm>
                <a:off x="801" y="2909"/>
                <a:ext cx="34" cy="16"/>
              </a:xfrm>
              <a:custGeom>
                <a:avLst/>
                <a:gdLst>
                  <a:gd name="T0" fmla="*/ 34 w 34"/>
                  <a:gd name="T1" fmla="*/ 7 h 16"/>
                  <a:gd name="T2" fmla="*/ 23 w 34"/>
                  <a:gd name="T3" fmla="*/ 10 h 16"/>
                  <a:gd name="T4" fmla="*/ 13 w 34"/>
                  <a:gd name="T5" fmla="*/ 13 h 16"/>
                  <a:gd name="T6" fmla="*/ 3 w 34"/>
                  <a:gd name="T7" fmla="*/ 16 h 16"/>
                  <a:gd name="T8" fmla="*/ 0 w 34"/>
                  <a:gd name="T9" fmla="*/ 12 h 16"/>
                  <a:gd name="T10" fmla="*/ 10 w 34"/>
                  <a:gd name="T11" fmla="*/ 7 h 16"/>
                  <a:gd name="T12" fmla="*/ 21 w 34"/>
                  <a:gd name="T13" fmla="*/ 4 h 16"/>
                  <a:gd name="T14" fmla="*/ 32 w 34"/>
                  <a:gd name="T15" fmla="*/ 0 h 16"/>
                  <a:gd name="T16" fmla="*/ 34 w 34"/>
                  <a:gd name="T17" fmla="*/ 7 h 1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4"/>
                  <a:gd name="T28" fmla="*/ 0 h 16"/>
                  <a:gd name="T29" fmla="*/ 34 w 34"/>
                  <a:gd name="T30" fmla="*/ 16 h 1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4" h="16">
                    <a:moveTo>
                      <a:pt x="34" y="7"/>
                    </a:moveTo>
                    <a:lnTo>
                      <a:pt x="23" y="10"/>
                    </a:lnTo>
                    <a:lnTo>
                      <a:pt x="13" y="13"/>
                    </a:lnTo>
                    <a:lnTo>
                      <a:pt x="3" y="16"/>
                    </a:lnTo>
                    <a:lnTo>
                      <a:pt x="0" y="12"/>
                    </a:lnTo>
                    <a:lnTo>
                      <a:pt x="10" y="7"/>
                    </a:lnTo>
                    <a:lnTo>
                      <a:pt x="21" y="4"/>
                    </a:lnTo>
                    <a:lnTo>
                      <a:pt x="32" y="0"/>
                    </a:lnTo>
                    <a:lnTo>
                      <a:pt x="34" y="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129" name="Freeform 2995"/>
              <p:cNvSpPr>
                <a:spLocks/>
              </p:cNvSpPr>
              <p:nvPr/>
            </p:nvSpPr>
            <p:spPr bwMode="auto">
              <a:xfrm>
                <a:off x="787" y="2921"/>
                <a:ext cx="17" cy="9"/>
              </a:xfrm>
              <a:custGeom>
                <a:avLst/>
                <a:gdLst>
                  <a:gd name="T0" fmla="*/ 17 w 17"/>
                  <a:gd name="T1" fmla="*/ 4 h 9"/>
                  <a:gd name="T2" fmla="*/ 10 w 17"/>
                  <a:gd name="T3" fmla="*/ 8 h 9"/>
                  <a:gd name="T4" fmla="*/ 5 w 17"/>
                  <a:gd name="T5" fmla="*/ 9 h 9"/>
                  <a:gd name="T6" fmla="*/ 0 w 17"/>
                  <a:gd name="T7" fmla="*/ 6 h 9"/>
                  <a:gd name="T8" fmla="*/ 0 w 17"/>
                  <a:gd name="T9" fmla="*/ 4 h 9"/>
                  <a:gd name="T10" fmla="*/ 5 w 17"/>
                  <a:gd name="T11" fmla="*/ 3 h 9"/>
                  <a:gd name="T12" fmla="*/ 6 w 17"/>
                  <a:gd name="T13" fmla="*/ 4 h 9"/>
                  <a:gd name="T14" fmla="*/ 5 w 17"/>
                  <a:gd name="T15" fmla="*/ 4 h 9"/>
                  <a:gd name="T16" fmla="*/ 6 w 17"/>
                  <a:gd name="T17" fmla="*/ 3 h 9"/>
                  <a:gd name="T18" fmla="*/ 14 w 17"/>
                  <a:gd name="T19" fmla="*/ 0 h 9"/>
                  <a:gd name="T20" fmla="*/ 17 w 17"/>
                  <a:gd name="T21" fmla="*/ 4 h 9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7"/>
                  <a:gd name="T34" fmla="*/ 0 h 9"/>
                  <a:gd name="T35" fmla="*/ 17 w 17"/>
                  <a:gd name="T36" fmla="*/ 9 h 9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7" h="9">
                    <a:moveTo>
                      <a:pt x="17" y="4"/>
                    </a:moveTo>
                    <a:lnTo>
                      <a:pt x="10" y="8"/>
                    </a:lnTo>
                    <a:lnTo>
                      <a:pt x="5" y="9"/>
                    </a:lnTo>
                    <a:lnTo>
                      <a:pt x="0" y="6"/>
                    </a:lnTo>
                    <a:lnTo>
                      <a:pt x="0" y="4"/>
                    </a:lnTo>
                    <a:lnTo>
                      <a:pt x="5" y="3"/>
                    </a:lnTo>
                    <a:lnTo>
                      <a:pt x="6" y="4"/>
                    </a:lnTo>
                    <a:lnTo>
                      <a:pt x="5" y="4"/>
                    </a:lnTo>
                    <a:lnTo>
                      <a:pt x="6" y="3"/>
                    </a:lnTo>
                    <a:lnTo>
                      <a:pt x="14" y="0"/>
                    </a:lnTo>
                    <a:lnTo>
                      <a:pt x="17" y="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130" name="Freeform 2996"/>
              <p:cNvSpPr>
                <a:spLocks/>
              </p:cNvSpPr>
              <p:nvPr/>
            </p:nvSpPr>
            <p:spPr bwMode="auto">
              <a:xfrm>
                <a:off x="801" y="2921"/>
                <a:ext cx="3" cy="4"/>
              </a:xfrm>
              <a:custGeom>
                <a:avLst/>
                <a:gdLst>
                  <a:gd name="T0" fmla="*/ 0 w 3"/>
                  <a:gd name="T1" fmla="*/ 0 h 4"/>
                  <a:gd name="T2" fmla="*/ 3 w 3"/>
                  <a:gd name="T3" fmla="*/ 4 h 4"/>
                  <a:gd name="T4" fmla="*/ 0 w 3"/>
                  <a:gd name="T5" fmla="*/ 0 h 4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4"/>
                  <a:gd name="T11" fmla="*/ 3 w 3"/>
                  <a:gd name="T12" fmla="*/ 4 h 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4">
                    <a:moveTo>
                      <a:pt x="0" y="0"/>
                    </a:moveTo>
                    <a:lnTo>
                      <a:pt x="3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131" name="Freeform 2997"/>
              <p:cNvSpPr>
                <a:spLocks/>
              </p:cNvSpPr>
              <p:nvPr/>
            </p:nvSpPr>
            <p:spPr bwMode="auto">
              <a:xfrm>
                <a:off x="844" y="2900"/>
                <a:ext cx="35" cy="13"/>
              </a:xfrm>
              <a:custGeom>
                <a:avLst/>
                <a:gdLst>
                  <a:gd name="T0" fmla="*/ 0 w 35"/>
                  <a:gd name="T1" fmla="*/ 6 h 13"/>
                  <a:gd name="T2" fmla="*/ 8 w 35"/>
                  <a:gd name="T3" fmla="*/ 5 h 13"/>
                  <a:gd name="T4" fmla="*/ 34 w 35"/>
                  <a:gd name="T5" fmla="*/ 0 h 13"/>
                  <a:gd name="T6" fmla="*/ 35 w 35"/>
                  <a:gd name="T7" fmla="*/ 6 h 13"/>
                  <a:gd name="T8" fmla="*/ 10 w 35"/>
                  <a:gd name="T9" fmla="*/ 11 h 13"/>
                  <a:gd name="T10" fmla="*/ 2 w 35"/>
                  <a:gd name="T11" fmla="*/ 13 h 13"/>
                  <a:gd name="T12" fmla="*/ 0 w 35"/>
                  <a:gd name="T13" fmla="*/ 6 h 1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35"/>
                  <a:gd name="T22" fmla="*/ 0 h 13"/>
                  <a:gd name="T23" fmla="*/ 35 w 35"/>
                  <a:gd name="T24" fmla="*/ 13 h 1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35" h="13">
                    <a:moveTo>
                      <a:pt x="0" y="6"/>
                    </a:moveTo>
                    <a:lnTo>
                      <a:pt x="8" y="5"/>
                    </a:lnTo>
                    <a:lnTo>
                      <a:pt x="34" y="0"/>
                    </a:lnTo>
                    <a:lnTo>
                      <a:pt x="35" y="6"/>
                    </a:lnTo>
                    <a:lnTo>
                      <a:pt x="10" y="11"/>
                    </a:lnTo>
                    <a:lnTo>
                      <a:pt x="2" y="13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132" name="Freeform 2998"/>
              <p:cNvSpPr>
                <a:spLocks/>
              </p:cNvSpPr>
              <p:nvPr/>
            </p:nvSpPr>
            <p:spPr bwMode="auto">
              <a:xfrm>
                <a:off x="878" y="2895"/>
                <a:ext cx="19" cy="11"/>
              </a:xfrm>
              <a:custGeom>
                <a:avLst/>
                <a:gdLst>
                  <a:gd name="T0" fmla="*/ 0 w 19"/>
                  <a:gd name="T1" fmla="*/ 5 h 11"/>
                  <a:gd name="T2" fmla="*/ 12 w 19"/>
                  <a:gd name="T3" fmla="*/ 3 h 11"/>
                  <a:gd name="T4" fmla="*/ 12 w 19"/>
                  <a:gd name="T5" fmla="*/ 7 h 11"/>
                  <a:gd name="T6" fmla="*/ 12 w 19"/>
                  <a:gd name="T7" fmla="*/ 7 h 11"/>
                  <a:gd name="T8" fmla="*/ 12 w 19"/>
                  <a:gd name="T9" fmla="*/ 7 h 11"/>
                  <a:gd name="T10" fmla="*/ 14 w 19"/>
                  <a:gd name="T11" fmla="*/ 0 h 11"/>
                  <a:gd name="T12" fmla="*/ 15 w 19"/>
                  <a:gd name="T13" fmla="*/ 2 h 11"/>
                  <a:gd name="T14" fmla="*/ 19 w 19"/>
                  <a:gd name="T15" fmla="*/ 3 h 11"/>
                  <a:gd name="T16" fmla="*/ 14 w 19"/>
                  <a:gd name="T17" fmla="*/ 10 h 11"/>
                  <a:gd name="T18" fmla="*/ 1 w 19"/>
                  <a:gd name="T19" fmla="*/ 11 h 11"/>
                  <a:gd name="T20" fmla="*/ 0 w 19"/>
                  <a:gd name="T21" fmla="*/ 5 h 11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9"/>
                  <a:gd name="T34" fmla="*/ 0 h 11"/>
                  <a:gd name="T35" fmla="*/ 19 w 19"/>
                  <a:gd name="T36" fmla="*/ 11 h 11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9" h="11">
                    <a:moveTo>
                      <a:pt x="0" y="5"/>
                    </a:moveTo>
                    <a:lnTo>
                      <a:pt x="12" y="3"/>
                    </a:lnTo>
                    <a:lnTo>
                      <a:pt x="12" y="7"/>
                    </a:lnTo>
                    <a:lnTo>
                      <a:pt x="14" y="0"/>
                    </a:lnTo>
                    <a:lnTo>
                      <a:pt x="15" y="2"/>
                    </a:lnTo>
                    <a:lnTo>
                      <a:pt x="19" y="3"/>
                    </a:lnTo>
                    <a:lnTo>
                      <a:pt x="14" y="10"/>
                    </a:lnTo>
                    <a:lnTo>
                      <a:pt x="1" y="11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133" name="Freeform 2999"/>
              <p:cNvSpPr>
                <a:spLocks/>
              </p:cNvSpPr>
              <p:nvPr/>
            </p:nvSpPr>
            <p:spPr bwMode="auto">
              <a:xfrm>
                <a:off x="878" y="2900"/>
                <a:ext cx="1" cy="6"/>
              </a:xfrm>
              <a:custGeom>
                <a:avLst/>
                <a:gdLst>
                  <a:gd name="T0" fmla="*/ 0 w 1"/>
                  <a:gd name="T1" fmla="*/ 0 h 6"/>
                  <a:gd name="T2" fmla="*/ 1 w 1"/>
                  <a:gd name="T3" fmla="*/ 6 h 6"/>
                  <a:gd name="T4" fmla="*/ 0 w 1"/>
                  <a:gd name="T5" fmla="*/ 0 h 6"/>
                  <a:gd name="T6" fmla="*/ 0 60000 65536"/>
                  <a:gd name="T7" fmla="*/ 0 60000 65536"/>
                  <a:gd name="T8" fmla="*/ 0 60000 65536"/>
                  <a:gd name="T9" fmla="*/ 0 w 1"/>
                  <a:gd name="T10" fmla="*/ 0 h 6"/>
                  <a:gd name="T11" fmla="*/ 1 w 1"/>
                  <a:gd name="T12" fmla="*/ 6 h 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" h="6">
                    <a:moveTo>
                      <a:pt x="0" y="0"/>
                    </a:moveTo>
                    <a:lnTo>
                      <a:pt x="1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134" name="Freeform 3000"/>
              <p:cNvSpPr>
                <a:spLocks/>
              </p:cNvSpPr>
              <p:nvPr/>
            </p:nvSpPr>
            <p:spPr bwMode="auto">
              <a:xfrm>
                <a:off x="722" y="2650"/>
                <a:ext cx="109" cy="53"/>
              </a:xfrm>
              <a:custGeom>
                <a:avLst/>
                <a:gdLst>
                  <a:gd name="T0" fmla="*/ 0 w 109"/>
                  <a:gd name="T1" fmla="*/ 37 h 53"/>
                  <a:gd name="T2" fmla="*/ 6 w 109"/>
                  <a:gd name="T3" fmla="*/ 24 h 53"/>
                  <a:gd name="T4" fmla="*/ 97 w 109"/>
                  <a:gd name="T5" fmla="*/ 0 h 53"/>
                  <a:gd name="T6" fmla="*/ 108 w 109"/>
                  <a:gd name="T7" fmla="*/ 8 h 53"/>
                  <a:gd name="T8" fmla="*/ 109 w 109"/>
                  <a:gd name="T9" fmla="*/ 10 h 53"/>
                  <a:gd name="T10" fmla="*/ 82 w 109"/>
                  <a:gd name="T11" fmla="*/ 18 h 53"/>
                  <a:gd name="T12" fmla="*/ 87 w 109"/>
                  <a:gd name="T13" fmla="*/ 37 h 53"/>
                  <a:gd name="T14" fmla="*/ 33 w 109"/>
                  <a:gd name="T15" fmla="*/ 53 h 53"/>
                  <a:gd name="T16" fmla="*/ 27 w 109"/>
                  <a:gd name="T17" fmla="*/ 34 h 53"/>
                  <a:gd name="T18" fmla="*/ 0 w 109"/>
                  <a:gd name="T19" fmla="*/ 40 h 53"/>
                  <a:gd name="T20" fmla="*/ 0 w 109"/>
                  <a:gd name="T21" fmla="*/ 37 h 53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09"/>
                  <a:gd name="T34" fmla="*/ 0 h 53"/>
                  <a:gd name="T35" fmla="*/ 109 w 109"/>
                  <a:gd name="T36" fmla="*/ 53 h 53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09" h="53">
                    <a:moveTo>
                      <a:pt x="0" y="37"/>
                    </a:moveTo>
                    <a:lnTo>
                      <a:pt x="6" y="24"/>
                    </a:lnTo>
                    <a:lnTo>
                      <a:pt x="97" y="0"/>
                    </a:lnTo>
                    <a:lnTo>
                      <a:pt x="108" y="8"/>
                    </a:lnTo>
                    <a:lnTo>
                      <a:pt x="109" y="10"/>
                    </a:lnTo>
                    <a:lnTo>
                      <a:pt x="82" y="18"/>
                    </a:lnTo>
                    <a:lnTo>
                      <a:pt x="87" y="37"/>
                    </a:lnTo>
                    <a:lnTo>
                      <a:pt x="33" y="53"/>
                    </a:lnTo>
                    <a:lnTo>
                      <a:pt x="27" y="34"/>
                    </a:lnTo>
                    <a:lnTo>
                      <a:pt x="0" y="40"/>
                    </a:lnTo>
                    <a:lnTo>
                      <a:pt x="0" y="37"/>
                    </a:lnTo>
                    <a:close/>
                  </a:path>
                </a:pathLst>
              </a:custGeom>
              <a:solidFill>
                <a:srgbClr val="D7D7D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135" name="Freeform 3001"/>
              <p:cNvSpPr>
                <a:spLocks/>
              </p:cNvSpPr>
              <p:nvPr/>
            </p:nvSpPr>
            <p:spPr bwMode="auto">
              <a:xfrm>
                <a:off x="719" y="2673"/>
                <a:ext cx="11" cy="17"/>
              </a:xfrm>
              <a:custGeom>
                <a:avLst/>
                <a:gdLst>
                  <a:gd name="T0" fmla="*/ 0 w 11"/>
                  <a:gd name="T1" fmla="*/ 12 h 17"/>
                  <a:gd name="T2" fmla="*/ 4 w 11"/>
                  <a:gd name="T3" fmla="*/ 17 h 17"/>
                  <a:gd name="T4" fmla="*/ 11 w 11"/>
                  <a:gd name="T5" fmla="*/ 4 h 17"/>
                  <a:gd name="T6" fmla="*/ 6 w 11"/>
                  <a:gd name="T7" fmla="*/ 0 h 17"/>
                  <a:gd name="T8" fmla="*/ 0 w 11"/>
                  <a:gd name="T9" fmla="*/ 12 h 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1"/>
                  <a:gd name="T16" fmla="*/ 0 h 17"/>
                  <a:gd name="T17" fmla="*/ 11 w 11"/>
                  <a:gd name="T18" fmla="*/ 17 h 1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1" h="17">
                    <a:moveTo>
                      <a:pt x="0" y="12"/>
                    </a:moveTo>
                    <a:lnTo>
                      <a:pt x="4" y="17"/>
                    </a:lnTo>
                    <a:lnTo>
                      <a:pt x="11" y="4"/>
                    </a:lnTo>
                    <a:lnTo>
                      <a:pt x="6" y="0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136" name="Freeform 3002"/>
              <p:cNvSpPr>
                <a:spLocks/>
              </p:cNvSpPr>
              <p:nvPr/>
            </p:nvSpPr>
            <p:spPr bwMode="auto">
              <a:xfrm>
                <a:off x="728" y="2647"/>
                <a:ext cx="92" cy="30"/>
              </a:xfrm>
              <a:custGeom>
                <a:avLst/>
                <a:gdLst>
                  <a:gd name="T0" fmla="*/ 0 w 92"/>
                  <a:gd name="T1" fmla="*/ 24 h 30"/>
                  <a:gd name="T2" fmla="*/ 2 w 92"/>
                  <a:gd name="T3" fmla="*/ 30 h 30"/>
                  <a:gd name="T4" fmla="*/ 92 w 92"/>
                  <a:gd name="T5" fmla="*/ 6 h 30"/>
                  <a:gd name="T6" fmla="*/ 91 w 92"/>
                  <a:gd name="T7" fmla="*/ 0 h 30"/>
                  <a:gd name="T8" fmla="*/ 0 w 92"/>
                  <a:gd name="T9" fmla="*/ 24 h 3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2"/>
                  <a:gd name="T16" fmla="*/ 0 h 30"/>
                  <a:gd name="T17" fmla="*/ 92 w 92"/>
                  <a:gd name="T18" fmla="*/ 30 h 3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2" h="30">
                    <a:moveTo>
                      <a:pt x="0" y="24"/>
                    </a:moveTo>
                    <a:lnTo>
                      <a:pt x="2" y="30"/>
                    </a:lnTo>
                    <a:lnTo>
                      <a:pt x="92" y="6"/>
                    </a:lnTo>
                    <a:lnTo>
                      <a:pt x="91" y="0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137" name="Freeform 3003"/>
              <p:cNvSpPr>
                <a:spLocks/>
              </p:cNvSpPr>
              <p:nvPr/>
            </p:nvSpPr>
            <p:spPr bwMode="auto">
              <a:xfrm>
                <a:off x="725" y="2671"/>
                <a:ext cx="5" cy="6"/>
              </a:xfrm>
              <a:custGeom>
                <a:avLst/>
                <a:gdLst>
                  <a:gd name="T0" fmla="*/ 0 w 5"/>
                  <a:gd name="T1" fmla="*/ 2 h 6"/>
                  <a:gd name="T2" fmla="*/ 0 w 5"/>
                  <a:gd name="T3" fmla="*/ 0 h 6"/>
                  <a:gd name="T4" fmla="*/ 3 w 5"/>
                  <a:gd name="T5" fmla="*/ 0 h 6"/>
                  <a:gd name="T6" fmla="*/ 5 w 5"/>
                  <a:gd name="T7" fmla="*/ 6 h 6"/>
                  <a:gd name="T8" fmla="*/ 0 w 5"/>
                  <a:gd name="T9" fmla="*/ 2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6"/>
                  <a:gd name="T17" fmla="*/ 5 w 5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6">
                    <a:moveTo>
                      <a:pt x="0" y="2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5" y="6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138" name="Freeform 3004"/>
              <p:cNvSpPr>
                <a:spLocks/>
              </p:cNvSpPr>
              <p:nvPr/>
            </p:nvSpPr>
            <p:spPr bwMode="auto">
              <a:xfrm>
                <a:off x="816" y="2649"/>
                <a:ext cx="15" cy="12"/>
              </a:xfrm>
              <a:custGeom>
                <a:avLst/>
                <a:gdLst>
                  <a:gd name="T0" fmla="*/ 4 w 15"/>
                  <a:gd name="T1" fmla="*/ 0 h 12"/>
                  <a:gd name="T2" fmla="*/ 0 w 15"/>
                  <a:gd name="T3" fmla="*/ 4 h 12"/>
                  <a:gd name="T4" fmla="*/ 11 w 15"/>
                  <a:gd name="T5" fmla="*/ 12 h 12"/>
                  <a:gd name="T6" fmla="*/ 15 w 15"/>
                  <a:gd name="T7" fmla="*/ 8 h 12"/>
                  <a:gd name="T8" fmla="*/ 4 w 15"/>
                  <a:gd name="T9" fmla="*/ 0 h 1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5"/>
                  <a:gd name="T16" fmla="*/ 0 h 12"/>
                  <a:gd name="T17" fmla="*/ 15 w 15"/>
                  <a:gd name="T18" fmla="*/ 12 h 1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5" h="12">
                    <a:moveTo>
                      <a:pt x="4" y="0"/>
                    </a:moveTo>
                    <a:lnTo>
                      <a:pt x="0" y="4"/>
                    </a:lnTo>
                    <a:lnTo>
                      <a:pt x="11" y="12"/>
                    </a:lnTo>
                    <a:lnTo>
                      <a:pt x="15" y="8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139" name="Freeform 3005"/>
              <p:cNvSpPr>
                <a:spLocks/>
              </p:cNvSpPr>
              <p:nvPr/>
            </p:nvSpPr>
            <p:spPr bwMode="auto">
              <a:xfrm>
                <a:off x="816" y="2647"/>
                <a:ext cx="4" cy="6"/>
              </a:xfrm>
              <a:custGeom>
                <a:avLst/>
                <a:gdLst>
                  <a:gd name="T0" fmla="*/ 3 w 4"/>
                  <a:gd name="T1" fmla="*/ 0 h 6"/>
                  <a:gd name="T2" fmla="*/ 4 w 4"/>
                  <a:gd name="T3" fmla="*/ 2 h 6"/>
                  <a:gd name="T4" fmla="*/ 0 w 4"/>
                  <a:gd name="T5" fmla="*/ 6 h 6"/>
                  <a:gd name="T6" fmla="*/ 4 w 4"/>
                  <a:gd name="T7" fmla="*/ 6 h 6"/>
                  <a:gd name="T8" fmla="*/ 3 w 4"/>
                  <a:gd name="T9" fmla="*/ 0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6"/>
                  <a:gd name="T17" fmla="*/ 4 w 4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6">
                    <a:moveTo>
                      <a:pt x="3" y="0"/>
                    </a:moveTo>
                    <a:lnTo>
                      <a:pt x="4" y="2"/>
                    </a:lnTo>
                    <a:lnTo>
                      <a:pt x="0" y="6"/>
                    </a:lnTo>
                    <a:lnTo>
                      <a:pt x="4" y="6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140" name="Freeform 3006"/>
              <p:cNvSpPr>
                <a:spLocks/>
              </p:cNvSpPr>
              <p:nvPr/>
            </p:nvSpPr>
            <p:spPr bwMode="auto">
              <a:xfrm>
                <a:off x="827" y="2658"/>
                <a:ext cx="8" cy="3"/>
              </a:xfrm>
              <a:custGeom>
                <a:avLst/>
                <a:gdLst>
                  <a:gd name="T0" fmla="*/ 6 w 8"/>
                  <a:gd name="T1" fmla="*/ 0 h 3"/>
                  <a:gd name="T2" fmla="*/ 0 w 8"/>
                  <a:gd name="T3" fmla="*/ 2 h 3"/>
                  <a:gd name="T4" fmla="*/ 1 w 8"/>
                  <a:gd name="T5" fmla="*/ 3 h 3"/>
                  <a:gd name="T6" fmla="*/ 8 w 8"/>
                  <a:gd name="T7" fmla="*/ 2 h 3"/>
                  <a:gd name="T8" fmla="*/ 6 w 8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"/>
                  <a:gd name="T16" fmla="*/ 0 h 3"/>
                  <a:gd name="T17" fmla="*/ 8 w 8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" h="3">
                    <a:moveTo>
                      <a:pt x="6" y="0"/>
                    </a:moveTo>
                    <a:lnTo>
                      <a:pt x="0" y="2"/>
                    </a:lnTo>
                    <a:lnTo>
                      <a:pt x="1" y="3"/>
                    </a:lnTo>
                    <a:lnTo>
                      <a:pt x="8" y="2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141" name="Freeform 3007"/>
              <p:cNvSpPr>
                <a:spLocks/>
              </p:cNvSpPr>
              <p:nvPr/>
            </p:nvSpPr>
            <p:spPr bwMode="auto">
              <a:xfrm>
                <a:off x="827" y="2657"/>
                <a:ext cx="6" cy="4"/>
              </a:xfrm>
              <a:custGeom>
                <a:avLst/>
                <a:gdLst>
                  <a:gd name="T0" fmla="*/ 4 w 6"/>
                  <a:gd name="T1" fmla="*/ 0 h 4"/>
                  <a:gd name="T2" fmla="*/ 6 w 6"/>
                  <a:gd name="T3" fmla="*/ 1 h 4"/>
                  <a:gd name="T4" fmla="*/ 0 w 6"/>
                  <a:gd name="T5" fmla="*/ 3 h 4"/>
                  <a:gd name="T6" fmla="*/ 0 w 6"/>
                  <a:gd name="T7" fmla="*/ 4 h 4"/>
                  <a:gd name="T8" fmla="*/ 4 w 6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4"/>
                  <a:gd name="T17" fmla="*/ 6 w 6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4">
                    <a:moveTo>
                      <a:pt x="4" y="0"/>
                    </a:moveTo>
                    <a:lnTo>
                      <a:pt x="6" y="1"/>
                    </a:lnTo>
                    <a:lnTo>
                      <a:pt x="0" y="3"/>
                    </a:lnTo>
                    <a:lnTo>
                      <a:pt x="0" y="4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142" name="Freeform 3008"/>
              <p:cNvSpPr>
                <a:spLocks/>
              </p:cNvSpPr>
              <p:nvPr/>
            </p:nvSpPr>
            <p:spPr bwMode="auto">
              <a:xfrm>
                <a:off x="803" y="2658"/>
                <a:ext cx="30" cy="13"/>
              </a:xfrm>
              <a:custGeom>
                <a:avLst/>
                <a:gdLst>
                  <a:gd name="T0" fmla="*/ 30 w 30"/>
                  <a:gd name="T1" fmla="*/ 5 h 13"/>
                  <a:gd name="T2" fmla="*/ 27 w 30"/>
                  <a:gd name="T3" fmla="*/ 0 h 13"/>
                  <a:gd name="T4" fmla="*/ 0 w 30"/>
                  <a:gd name="T5" fmla="*/ 8 h 13"/>
                  <a:gd name="T6" fmla="*/ 3 w 30"/>
                  <a:gd name="T7" fmla="*/ 13 h 13"/>
                  <a:gd name="T8" fmla="*/ 30 w 30"/>
                  <a:gd name="T9" fmla="*/ 5 h 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0"/>
                  <a:gd name="T16" fmla="*/ 0 h 13"/>
                  <a:gd name="T17" fmla="*/ 30 w 30"/>
                  <a:gd name="T18" fmla="*/ 13 h 1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0" h="13">
                    <a:moveTo>
                      <a:pt x="30" y="5"/>
                    </a:moveTo>
                    <a:lnTo>
                      <a:pt x="27" y="0"/>
                    </a:lnTo>
                    <a:lnTo>
                      <a:pt x="0" y="8"/>
                    </a:lnTo>
                    <a:lnTo>
                      <a:pt x="3" y="13"/>
                    </a:lnTo>
                    <a:lnTo>
                      <a:pt x="30" y="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143" name="Freeform 3009"/>
              <p:cNvSpPr>
                <a:spLocks/>
              </p:cNvSpPr>
              <p:nvPr/>
            </p:nvSpPr>
            <p:spPr bwMode="auto">
              <a:xfrm>
                <a:off x="828" y="2658"/>
                <a:ext cx="8" cy="5"/>
              </a:xfrm>
              <a:custGeom>
                <a:avLst/>
                <a:gdLst>
                  <a:gd name="T0" fmla="*/ 7 w 8"/>
                  <a:gd name="T1" fmla="*/ 2 h 5"/>
                  <a:gd name="T2" fmla="*/ 8 w 8"/>
                  <a:gd name="T3" fmla="*/ 5 h 5"/>
                  <a:gd name="T4" fmla="*/ 5 w 8"/>
                  <a:gd name="T5" fmla="*/ 5 h 5"/>
                  <a:gd name="T6" fmla="*/ 2 w 8"/>
                  <a:gd name="T7" fmla="*/ 0 h 5"/>
                  <a:gd name="T8" fmla="*/ 0 w 8"/>
                  <a:gd name="T9" fmla="*/ 3 h 5"/>
                  <a:gd name="T10" fmla="*/ 7 w 8"/>
                  <a:gd name="T11" fmla="*/ 2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"/>
                  <a:gd name="T19" fmla="*/ 0 h 5"/>
                  <a:gd name="T20" fmla="*/ 8 w 8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" h="5">
                    <a:moveTo>
                      <a:pt x="7" y="2"/>
                    </a:moveTo>
                    <a:lnTo>
                      <a:pt x="8" y="5"/>
                    </a:lnTo>
                    <a:lnTo>
                      <a:pt x="5" y="5"/>
                    </a:lnTo>
                    <a:lnTo>
                      <a:pt x="2" y="0"/>
                    </a:lnTo>
                    <a:lnTo>
                      <a:pt x="0" y="3"/>
                    </a:lnTo>
                    <a:lnTo>
                      <a:pt x="7" y="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144" name="Freeform 3010"/>
              <p:cNvSpPr>
                <a:spLocks/>
              </p:cNvSpPr>
              <p:nvPr/>
            </p:nvSpPr>
            <p:spPr bwMode="auto">
              <a:xfrm>
                <a:off x="801" y="2668"/>
                <a:ext cx="11" cy="20"/>
              </a:xfrm>
              <a:custGeom>
                <a:avLst/>
                <a:gdLst>
                  <a:gd name="T0" fmla="*/ 7 w 11"/>
                  <a:gd name="T1" fmla="*/ 0 h 20"/>
                  <a:gd name="T2" fmla="*/ 0 w 11"/>
                  <a:gd name="T3" fmla="*/ 1 h 20"/>
                  <a:gd name="T4" fmla="*/ 5 w 11"/>
                  <a:gd name="T5" fmla="*/ 20 h 20"/>
                  <a:gd name="T6" fmla="*/ 11 w 11"/>
                  <a:gd name="T7" fmla="*/ 19 h 20"/>
                  <a:gd name="T8" fmla="*/ 7 w 11"/>
                  <a:gd name="T9" fmla="*/ 0 h 2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1"/>
                  <a:gd name="T16" fmla="*/ 0 h 20"/>
                  <a:gd name="T17" fmla="*/ 11 w 11"/>
                  <a:gd name="T18" fmla="*/ 20 h 2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1" h="20">
                    <a:moveTo>
                      <a:pt x="7" y="0"/>
                    </a:moveTo>
                    <a:lnTo>
                      <a:pt x="0" y="1"/>
                    </a:lnTo>
                    <a:lnTo>
                      <a:pt x="5" y="20"/>
                    </a:lnTo>
                    <a:lnTo>
                      <a:pt x="11" y="19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145" name="Freeform 3011"/>
              <p:cNvSpPr>
                <a:spLocks/>
              </p:cNvSpPr>
              <p:nvPr/>
            </p:nvSpPr>
            <p:spPr bwMode="auto">
              <a:xfrm>
                <a:off x="801" y="2666"/>
                <a:ext cx="7" cy="5"/>
              </a:xfrm>
              <a:custGeom>
                <a:avLst/>
                <a:gdLst>
                  <a:gd name="T0" fmla="*/ 2 w 7"/>
                  <a:gd name="T1" fmla="*/ 0 h 5"/>
                  <a:gd name="T2" fmla="*/ 0 w 7"/>
                  <a:gd name="T3" fmla="*/ 0 h 5"/>
                  <a:gd name="T4" fmla="*/ 0 w 7"/>
                  <a:gd name="T5" fmla="*/ 3 h 5"/>
                  <a:gd name="T6" fmla="*/ 7 w 7"/>
                  <a:gd name="T7" fmla="*/ 2 h 5"/>
                  <a:gd name="T8" fmla="*/ 5 w 7"/>
                  <a:gd name="T9" fmla="*/ 5 h 5"/>
                  <a:gd name="T10" fmla="*/ 2 w 7"/>
                  <a:gd name="T11" fmla="*/ 0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"/>
                  <a:gd name="T19" fmla="*/ 0 h 5"/>
                  <a:gd name="T20" fmla="*/ 7 w 7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" h="5">
                    <a:moveTo>
                      <a:pt x="2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7" y="2"/>
                    </a:lnTo>
                    <a:lnTo>
                      <a:pt x="5" y="5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146" name="Freeform 3012"/>
              <p:cNvSpPr>
                <a:spLocks/>
              </p:cNvSpPr>
              <p:nvPr/>
            </p:nvSpPr>
            <p:spPr bwMode="auto">
              <a:xfrm>
                <a:off x="754" y="2685"/>
                <a:ext cx="57" cy="21"/>
              </a:xfrm>
              <a:custGeom>
                <a:avLst/>
                <a:gdLst>
                  <a:gd name="T0" fmla="*/ 57 w 57"/>
                  <a:gd name="T1" fmla="*/ 5 h 21"/>
                  <a:gd name="T2" fmla="*/ 54 w 57"/>
                  <a:gd name="T3" fmla="*/ 0 h 21"/>
                  <a:gd name="T4" fmla="*/ 0 w 57"/>
                  <a:gd name="T5" fmla="*/ 16 h 21"/>
                  <a:gd name="T6" fmla="*/ 3 w 57"/>
                  <a:gd name="T7" fmla="*/ 21 h 21"/>
                  <a:gd name="T8" fmla="*/ 57 w 57"/>
                  <a:gd name="T9" fmla="*/ 5 h 2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7"/>
                  <a:gd name="T16" fmla="*/ 0 h 21"/>
                  <a:gd name="T17" fmla="*/ 57 w 57"/>
                  <a:gd name="T18" fmla="*/ 21 h 2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7" h="21">
                    <a:moveTo>
                      <a:pt x="57" y="5"/>
                    </a:moveTo>
                    <a:lnTo>
                      <a:pt x="54" y="0"/>
                    </a:lnTo>
                    <a:lnTo>
                      <a:pt x="0" y="16"/>
                    </a:lnTo>
                    <a:lnTo>
                      <a:pt x="3" y="21"/>
                    </a:lnTo>
                    <a:lnTo>
                      <a:pt x="57" y="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147" name="Freeform 3013"/>
              <p:cNvSpPr>
                <a:spLocks/>
              </p:cNvSpPr>
              <p:nvPr/>
            </p:nvSpPr>
            <p:spPr bwMode="auto">
              <a:xfrm>
                <a:off x="806" y="2685"/>
                <a:ext cx="6" cy="5"/>
              </a:xfrm>
              <a:custGeom>
                <a:avLst/>
                <a:gdLst>
                  <a:gd name="T0" fmla="*/ 6 w 6"/>
                  <a:gd name="T1" fmla="*/ 2 h 5"/>
                  <a:gd name="T2" fmla="*/ 6 w 6"/>
                  <a:gd name="T3" fmla="*/ 5 h 5"/>
                  <a:gd name="T4" fmla="*/ 5 w 6"/>
                  <a:gd name="T5" fmla="*/ 5 h 5"/>
                  <a:gd name="T6" fmla="*/ 2 w 6"/>
                  <a:gd name="T7" fmla="*/ 0 h 5"/>
                  <a:gd name="T8" fmla="*/ 0 w 6"/>
                  <a:gd name="T9" fmla="*/ 3 h 5"/>
                  <a:gd name="T10" fmla="*/ 6 w 6"/>
                  <a:gd name="T11" fmla="*/ 2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5"/>
                  <a:gd name="T20" fmla="*/ 6 w 6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5">
                    <a:moveTo>
                      <a:pt x="6" y="2"/>
                    </a:moveTo>
                    <a:lnTo>
                      <a:pt x="6" y="5"/>
                    </a:lnTo>
                    <a:lnTo>
                      <a:pt x="5" y="5"/>
                    </a:lnTo>
                    <a:lnTo>
                      <a:pt x="2" y="0"/>
                    </a:lnTo>
                    <a:lnTo>
                      <a:pt x="0" y="3"/>
                    </a:lnTo>
                    <a:lnTo>
                      <a:pt x="6" y="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148" name="Freeform 3014"/>
              <p:cNvSpPr>
                <a:spLocks/>
              </p:cNvSpPr>
              <p:nvPr/>
            </p:nvSpPr>
            <p:spPr bwMode="auto">
              <a:xfrm>
                <a:off x="746" y="2682"/>
                <a:ext cx="11" cy="22"/>
              </a:xfrm>
              <a:custGeom>
                <a:avLst/>
                <a:gdLst>
                  <a:gd name="T0" fmla="*/ 6 w 11"/>
                  <a:gd name="T1" fmla="*/ 22 h 22"/>
                  <a:gd name="T2" fmla="*/ 11 w 11"/>
                  <a:gd name="T3" fmla="*/ 19 h 22"/>
                  <a:gd name="T4" fmla="*/ 4 w 11"/>
                  <a:gd name="T5" fmla="*/ 0 h 22"/>
                  <a:gd name="T6" fmla="*/ 0 w 11"/>
                  <a:gd name="T7" fmla="*/ 3 h 22"/>
                  <a:gd name="T8" fmla="*/ 6 w 11"/>
                  <a:gd name="T9" fmla="*/ 22 h 2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1"/>
                  <a:gd name="T16" fmla="*/ 0 h 22"/>
                  <a:gd name="T17" fmla="*/ 11 w 11"/>
                  <a:gd name="T18" fmla="*/ 22 h 2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1" h="22">
                    <a:moveTo>
                      <a:pt x="6" y="22"/>
                    </a:moveTo>
                    <a:lnTo>
                      <a:pt x="11" y="19"/>
                    </a:lnTo>
                    <a:lnTo>
                      <a:pt x="4" y="0"/>
                    </a:lnTo>
                    <a:lnTo>
                      <a:pt x="0" y="3"/>
                    </a:lnTo>
                    <a:lnTo>
                      <a:pt x="6" y="2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149" name="Freeform 3015"/>
              <p:cNvSpPr>
                <a:spLocks/>
              </p:cNvSpPr>
              <p:nvPr/>
            </p:nvSpPr>
            <p:spPr bwMode="auto">
              <a:xfrm>
                <a:off x="752" y="2701"/>
                <a:ext cx="5" cy="7"/>
              </a:xfrm>
              <a:custGeom>
                <a:avLst/>
                <a:gdLst>
                  <a:gd name="T0" fmla="*/ 5 w 5"/>
                  <a:gd name="T1" fmla="*/ 5 h 7"/>
                  <a:gd name="T2" fmla="*/ 0 w 5"/>
                  <a:gd name="T3" fmla="*/ 7 h 7"/>
                  <a:gd name="T4" fmla="*/ 0 w 5"/>
                  <a:gd name="T5" fmla="*/ 3 h 7"/>
                  <a:gd name="T6" fmla="*/ 5 w 5"/>
                  <a:gd name="T7" fmla="*/ 0 h 7"/>
                  <a:gd name="T8" fmla="*/ 2 w 5"/>
                  <a:gd name="T9" fmla="*/ 0 h 7"/>
                  <a:gd name="T10" fmla="*/ 5 w 5"/>
                  <a:gd name="T11" fmla="*/ 5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7"/>
                  <a:gd name="T20" fmla="*/ 5 w 5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7">
                    <a:moveTo>
                      <a:pt x="5" y="5"/>
                    </a:moveTo>
                    <a:lnTo>
                      <a:pt x="0" y="7"/>
                    </a:lnTo>
                    <a:lnTo>
                      <a:pt x="0" y="3"/>
                    </a:lnTo>
                    <a:lnTo>
                      <a:pt x="5" y="0"/>
                    </a:lnTo>
                    <a:lnTo>
                      <a:pt x="2" y="0"/>
                    </a:lnTo>
                    <a:lnTo>
                      <a:pt x="5" y="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150" name="Freeform 3016"/>
              <p:cNvSpPr>
                <a:spLocks/>
              </p:cNvSpPr>
              <p:nvPr/>
            </p:nvSpPr>
            <p:spPr bwMode="auto">
              <a:xfrm>
                <a:off x="720" y="2682"/>
                <a:ext cx="30" cy="11"/>
              </a:xfrm>
              <a:custGeom>
                <a:avLst/>
                <a:gdLst>
                  <a:gd name="T0" fmla="*/ 30 w 30"/>
                  <a:gd name="T1" fmla="*/ 5 h 11"/>
                  <a:gd name="T2" fmla="*/ 27 w 30"/>
                  <a:gd name="T3" fmla="*/ 0 h 11"/>
                  <a:gd name="T4" fmla="*/ 0 w 30"/>
                  <a:gd name="T5" fmla="*/ 6 h 11"/>
                  <a:gd name="T6" fmla="*/ 3 w 30"/>
                  <a:gd name="T7" fmla="*/ 11 h 11"/>
                  <a:gd name="T8" fmla="*/ 30 w 30"/>
                  <a:gd name="T9" fmla="*/ 5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0"/>
                  <a:gd name="T16" fmla="*/ 0 h 11"/>
                  <a:gd name="T17" fmla="*/ 30 w 30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0" h="11">
                    <a:moveTo>
                      <a:pt x="30" y="5"/>
                    </a:moveTo>
                    <a:lnTo>
                      <a:pt x="27" y="0"/>
                    </a:lnTo>
                    <a:lnTo>
                      <a:pt x="0" y="6"/>
                    </a:lnTo>
                    <a:lnTo>
                      <a:pt x="3" y="11"/>
                    </a:lnTo>
                    <a:lnTo>
                      <a:pt x="30" y="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151" name="Freeform 3017"/>
              <p:cNvSpPr>
                <a:spLocks/>
              </p:cNvSpPr>
              <p:nvPr/>
            </p:nvSpPr>
            <p:spPr bwMode="auto">
              <a:xfrm>
                <a:off x="746" y="2682"/>
                <a:ext cx="4" cy="5"/>
              </a:xfrm>
              <a:custGeom>
                <a:avLst/>
                <a:gdLst>
                  <a:gd name="T0" fmla="*/ 4 w 4"/>
                  <a:gd name="T1" fmla="*/ 0 h 5"/>
                  <a:gd name="T2" fmla="*/ 1 w 4"/>
                  <a:gd name="T3" fmla="*/ 0 h 5"/>
                  <a:gd name="T4" fmla="*/ 4 w 4"/>
                  <a:gd name="T5" fmla="*/ 5 h 5"/>
                  <a:gd name="T6" fmla="*/ 0 w 4"/>
                  <a:gd name="T7" fmla="*/ 3 h 5"/>
                  <a:gd name="T8" fmla="*/ 4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4" y="0"/>
                    </a:moveTo>
                    <a:lnTo>
                      <a:pt x="1" y="0"/>
                    </a:lnTo>
                    <a:lnTo>
                      <a:pt x="4" y="5"/>
                    </a:lnTo>
                    <a:lnTo>
                      <a:pt x="0" y="3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152" name="Rectangle 3018"/>
              <p:cNvSpPr>
                <a:spLocks noChangeArrowheads="1"/>
              </p:cNvSpPr>
              <p:nvPr/>
            </p:nvSpPr>
            <p:spPr bwMode="auto">
              <a:xfrm>
                <a:off x="719" y="2687"/>
                <a:ext cx="4" cy="3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153" name="Freeform 3019"/>
              <p:cNvSpPr>
                <a:spLocks/>
              </p:cNvSpPr>
              <p:nvPr/>
            </p:nvSpPr>
            <p:spPr bwMode="auto">
              <a:xfrm>
                <a:off x="719" y="2688"/>
                <a:ext cx="4" cy="7"/>
              </a:xfrm>
              <a:custGeom>
                <a:avLst/>
                <a:gdLst>
                  <a:gd name="T0" fmla="*/ 4 w 4"/>
                  <a:gd name="T1" fmla="*/ 5 h 7"/>
                  <a:gd name="T2" fmla="*/ 1 w 4"/>
                  <a:gd name="T3" fmla="*/ 7 h 7"/>
                  <a:gd name="T4" fmla="*/ 0 w 4"/>
                  <a:gd name="T5" fmla="*/ 2 h 7"/>
                  <a:gd name="T6" fmla="*/ 4 w 4"/>
                  <a:gd name="T7" fmla="*/ 2 h 7"/>
                  <a:gd name="T8" fmla="*/ 1 w 4"/>
                  <a:gd name="T9" fmla="*/ 0 h 7"/>
                  <a:gd name="T10" fmla="*/ 4 w 4"/>
                  <a:gd name="T11" fmla="*/ 5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7"/>
                  <a:gd name="T20" fmla="*/ 4 w 4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7">
                    <a:moveTo>
                      <a:pt x="4" y="5"/>
                    </a:moveTo>
                    <a:lnTo>
                      <a:pt x="1" y="7"/>
                    </a:lnTo>
                    <a:lnTo>
                      <a:pt x="0" y="2"/>
                    </a:lnTo>
                    <a:lnTo>
                      <a:pt x="4" y="2"/>
                    </a:lnTo>
                    <a:lnTo>
                      <a:pt x="1" y="0"/>
                    </a:lnTo>
                    <a:lnTo>
                      <a:pt x="4" y="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154" name="Freeform 3020"/>
              <p:cNvSpPr>
                <a:spLocks/>
              </p:cNvSpPr>
              <p:nvPr/>
            </p:nvSpPr>
            <p:spPr bwMode="auto">
              <a:xfrm>
                <a:off x="719" y="2685"/>
                <a:ext cx="4" cy="5"/>
              </a:xfrm>
              <a:custGeom>
                <a:avLst/>
                <a:gdLst>
                  <a:gd name="T0" fmla="*/ 0 w 4"/>
                  <a:gd name="T1" fmla="*/ 2 h 5"/>
                  <a:gd name="T2" fmla="*/ 0 w 4"/>
                  <a:gd name="T3" fmla="*/ 0 h 5"/>
                  <a:gd name="T4" fmla="*/ 4 w 4"/>
                  <a:gd name="T5" fmla="*/ 5 h 5"/>
                  <a:gd name="T6" fmla="*/ 4 w 4"/>
                  <a:gd name="T7" fmla="*/ 2 h 5"/>
                  <a:gd name="T8" fmla="*/ 0 w 4"/>
                  <a:gd name="T9" fmla="*/ 2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0" y="2"/>
                    </a:moveTo>
                    <a:lnTo>
                      <a:pt x="0" y="0"/>
                    </a:lnTo>
                    <a:lnTo>
                      <a:pt x="4" y="5"/>
                    </a:lnTo>
                    <a:lnTo>
                      <a:pt x="4" y="2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155" name="Freeform 3021"/>
              <p:cNvSpPr>
                <a:spLocks/>
              </p:cNvSpPr>
              <p:nvPr/>
            </p:nvSpPr>
            <p:spPr bwMode="auto">
              <a:xfrm>
                <a:off x="720" y="2657"/>
                <a:ext cx="111" cy="35"/>
              </a:xfrm>
              <a:custGeom>
                <a:avLst/>
                <a:gdLst>
                  <a:gd name="T0" fmla="*/ 111 w 111"/>
                  <a:gd name="T1" fmla="*/ 4 h 35"/>
                  <a:gd name="T2" fmla="*/ 3 w 111"/>
                  <a:gd name="T3" fmla="*/ 35 h 35"/>
                  <a:gd name="T4" fmla="*/ 0 w 111"/>
                  <a:gd name="T5" fmla="*/ 28 h 35"/>
                  <a:gd name="T6" fmla="*/ 108 w 111"/>
                  <a:gd name="T7" fmla="*/ 0 h 35"/>
                  <a:gd name="T8" fmla="*/ 111 w 111"/>
                  <a:gd name="T9" fmla="*/ 4 h 3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11"/>
                  <a:gd name="T16" fmla="*/ 0 h 35"/>
                  <a:gd name="T17" fmla="*/ 111 w 111"/>
                  <a:gd name="T18" fmla="*/ 35 h 3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11" h="35">
                    <a:moveTo>
                      <a:pt x="111" y="4"/>
                    </a:moveTo>
                    <a:lnTo>
                      <a:pt x="3" y="35"/>
                    </a:lnTo>
                    <a:lnTo>
                      <a:pt x="0" y="28"/>
                    </a:lnTo>
                    <a:lnTo>
                      <a:pt x="108" y="0"/>
                    </a:lnTo>
                    <a:lnTo>
                      <a:pt x="111" y="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156" name="Freeform 3022"/>
              <p:cNvSpPr>
                <a:spLocks/>
              </p:cNvSpPr>
              <p:nvPr/>
            </p:nvSpPr>
            <p:spPr bwMode="auto">
              <a:xfrm>
                <a:off x="749" y="2679"/>
                <a:ext cx="1" cy="8"/>
              </a:xfrm>
              <a:custGeom>
                <a:avLst/>
                <a:gdLst>
                  <a:gd name="T0" fmla="*/ 0 w 1"/>
                  <a:gd name="T1" fmla="*/ 1 h 8"/>
                  <a:gd name="T2" fmla="*/ 0 w 1"/>
                  <a:gd name="T3" fmla="*/ 8 h 8"/>
                  <a:gd name="T4" fmla="*/ 1 w 1"/>
                  <a:gd name="T5" fmla="*/ 6 h 8"/>
                  <a:gd name="T6" fmla="*/ 1 w 1"/>
                  <a:gd name="T7" fmla="*/ 0 h 8"/>
                  <a:gd name="T8" fmla="*/ 0 w 1"/>
                  <a:gd name="T9" fmla="*/ 1 h 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"/>
                  <a:gd name="T16" fmla="*/ 0 h 8"/>
                  <a:gd name="T17" fmla="*/ 1 w 1"/>
                  <a:gd name="T18" fmla="*/ 8 h 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" h="8">
                    <a:moveTo>
                      <a:pt x="0" y="1"/>
                    </a:moveTo>
                    <a:lnTo>
                      <a:pt x="0" y="8"/>
                    </a:lnTo>
                    <a:lnTo>
                      <a:pt x="1" y="6"/>
                    </a:lnTo>
                    <a:lnTo>
                      <a:pt x="1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157" name="Freeform 3023"/>
              <p:cNvSpPr>
                <a:spLocks/>
              </p:cNvSpPr>
              <p:nvPr/>
            </p:nvSpPr>
            <p:spPr bwMode="auto">
              <a:xfrm>
                <a:off x="747" y="2682"/>
                <a:ext cx="11" cy="21"/>
              </a:xfrm>
              <a:custGeom>
                <a:avLst/>
                <a:gdLst>
                  <a:gd name="T0" fmla="*/ 7 w 11"/>
                  <a:gd name="T1" fmla="*/ 0 h 21"/>
                  <a:gd name="T2" fmla="*/ 0 w 11"/>
                  <a:gd name="T3" fmla="*/ 2 h 21"/>
                  <a:gd name="T4" fmla="*/ 5 w 11"/>
                  <a:gd name="T5" fmla="*/ 21 h 21"/>
                  <a:gd name="T6" fmla="*/ 11 w 11"/>
                  <a:gd name="T7" fmla="*/ 19 h 21"/>
                  <a:gd name="T8" fmla="*/ 7 w 11"/>
                  <a:gd name="T9" fmla="*/ 0 h 2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1"/>
                  <a:gd name="T16" fmla="*/ 0 h 21"/>
                  <a:gd name="T17" fmla="*/ 11 w 11"/>
                  <a:gd name="T18" fmla="*/ 21 h 2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1" h="21">
                    <a:moveTo>
                      <a:pt x="7" y="0"/>
                    </a:moveTo>
                    <a:lnTo>
                      <a:pt x="0" y="2"/>
                    </a:lnTo>
                    <a:lnTo>
                      <a:pt x="5" y="21"/>
                    </a:lnTo>
                    <a:lnTo>
                      <a:pt x="11" y="19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158" name="Freeform 3024"/>
              <p:cNvSpPr>
                <a:spLocks/>
              </p:cNvSpPr>
              <p:nvPr/>
            </p:nvSpPr>
            <p:spPr bwMode="auto">
              <a:xfrm>
                <a:off x="747" y="2679"/>
                <a:ext cx="7" cy="6"/>
              </a:xfrm>
              <a:custGeom>
                <a:avLst/>
                <a:gdLst>
                  <a:gd name="T0" fmla="*/ 3 w 7"/>
                  <a:gd name="T1" fmla="*/ 0 h 6"/>
                  <a:gd name="T2" fmla="*/ 5 w 7"/>
                  <a:gd name="T3" fmla="*/ 0 h 6"/>
                  <a:gd name="T4" fmla="*/ 7 w 7"/>
                  <a:gd name="T5" fmla="*/ 3 h 6"/>
                  <a:gd name="T6" fmla="*/ 0 w 7"/>
                  <a:gd name="T7" fmla="*/ 5 h 6"/>
                  <a:gd name="T8" fmla="*/ 3 w 7"/>
                  <a:gd name="T9" fmla="*/ 6 h 6"/>
                  <a:gd name="T10" fmla="*/ 3 w 7"/>
                  <a:gd name="T11" fmla="*/ 0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"/>
                  <a:gd name="T19" fmla="*/ 0 h 6"/>
                  <a:gd name="T20" fmla="*/ 7 w 7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" h="6">
                    <a:moveTo>
                      <a:pt x="3" y="0"/>
                    </a:moveTo>
                    <a:lnTo>
                      <a:pt x="5" y="0"/>
                    </a:lnTo>
                    <a:lnTo>
                      <a:pt x="7" y="3"/>
                    </a:lnTo>
                    <a:lnTo>
                      <a:pt x="0" y="5"/>
                    </a:lnTo>
                    <a:lnTo>
                      <a:pt x="3" y="6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159" name="Freeform 3025"/>
              <p:cNvSpPr>
                <a:spLocks/>
              </p:cNvSpPr>
              <p:nvPr/>
            </p:nvSpPr>
            <p:spPr bwMode="auto">
              <a:xfrm>
                <a:off x="801" y="2666"/>
                <a:ext cx="5" cy="7"/>
              </a:xfrm>
              <a:custGeom>
                <a:avLst/>
                <a:gdLst>
                  <a:gd name="T0" fmla="*/ 5 w 5"/>
                  <a:gd name="T1" fmla="*/ 5 h 7"/>
                  <a:gd name="T2" fmla="*/ 2 w 5"/>
                  <a:gd name="T3" fmla="*/ 0 h 7"/>
                  <a:gd name="T4" fmla="*/ 0 w 5"/>
                  <a:gd name="T5" fmla="*/ 2 h 7"/>
                  <a:gd name="T6" fmla="*/ 3 w 5"/>
                  <a:gd name="T7" fmla="*/ 7 h 7"/>
                  <a:gd name="T8" fmla="*/ 5 w 5"/>
                  <a:gd name="T9" fmla="*/ 5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7"/>
                  <a:gd name="T17" fmla="*/ 5 w 5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7">
                    <a:moveTo>
                      <a:pt x="5" y="5"/>
                    </a:moveTo>
                    <a:lnTo>
                      <a:pt x="2" y="0"/>
                    </a:lnTo>
                    <a:lnTo>
                      <a:pt x="0" y="2"/>
                    </a:lnTo>
                    <a:lnTo>
                      <a:pt x="3" y="7"/>
                    </a:lnTo>
                    <a:lnTo>
                      <a:pt x="5" y="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160" name="Freeform 3026"/>
              <p:cNvSpPr>
                <a:spLocks/>
              </p:cNvSpPr>
              <p:nvPr/>
            </p:nvSpPr>
            <p:spPr bwMode="auto">
              <a:xfrm>
                <a:off x="800" y="2669"/>
                <a:ext cx="11" cy="19"/>
              </a:xfrm>
              <a:custGeom>
                <a:avLst/>
                <a:gdLst>
                  <a:gd name="T0" fmla="*/ 6 w 11"/>
                  <a:gd name="T1" fmla="*/ 0 h 19"/>
                  <a:gd name="T2" fmla="*/ 0 w 11"/>
                  <a:gd name="T3" fmla="*/ 2 h 19"/>
                  <a:gd name="T4" fmla="*/ 4 w 11"/>
                  <a:gd name="T5" fmla="*/ 19 h 19"/>
                  <a:gd name="T6" fmla="*/ 11 w 11"/>
                  <a:gd name="T7" fmla="*/ 18 h 19"/>
                  <a:gd name="T8" fmla="*/ 6 w 11"/>
                  <a:gd name="T9" fmla="*/ 0 h 1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1"/>
                  <a:gd name="T16" fmla="*/ 0 h 19"/>
                  <a:gd name="T17" fmla="*/ 11 w 11"/>
                  <a:gd name="T18" fmla="*/ 19 h 1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1" h="19">
                    <a:moveTo>
                      <a:pt x="6" y="0"/>
                    </a:moveTo>
                    <a:lnTo>
                      <a:pt x="0" y="2"/>
                    </a:lnTo>
                    <a:lnTo>
                      <a:pt x="4" y="19"/>
                    </a:lnTo>
                    <a:lnTo>
                      <a:pt x="11" y="18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161" name="Freeform 3027"/>
              <p:cNvSpPr>
                <a:spLocks/>
              </p:cNvSpPr>
              <p:nvPr/>
            </p:nvSpPr>
            <p:spPr bwMode="auto">
              <a:xfrm>
                <a:off x="800" y="2668"/>
                <a:ext cx="6" cy="5"/>
              </a:xfrm>
              <a:custGeom>
                <a:avLst/>
                <a:gdLst>
                  <a:gd name="T0" fmla="*/ 1 w 6"/>
                  <a:gd name="T1" fmla="*/ 0 h 5"/>
                  <a:gd name="T2" fmla="*/ 0 w 6"/>
                  <a:gd name="T3" fmla="*/ 1 h 5"/>
                  <a:gd name="T4" fmla="*/ 0 w 6"/>
                  <a:gd name="T5" fmla="*/ 3 h 5"/>
                  <a:gd name="T6" fmla="*/ 6 w 6"/>
                  <a:gd name="T7" fmla="*/ 1 h 5"/>
                  <a:gd name="T8" fmla="*/ 4 w 6"/>
                  <a:gd name="T9" fmla="*/ 5 h 5"/>
                  <a:gd name="T10" fmla="*/ 1 w 6"/>
                  <a:gd name="T11" fmla="*/ 0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5"/>
                  <a:gd name="T20" fmla="*/ 6 w 6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5">
                    <a:moveTo>
                      <a:pt x="1" y="0"/>
                    </a:moveTo>
                    <a:lnTo>
                      <a:pt x="0" y="1"/>
                    </a:lnTo>
                    <a:lnTo>
                      <a:pt x="0" y="3"/>
                    </a:lnTo>
                    <a:lnTo>
                      <a:pt x="6" y="1"/>
                    </a:lnTo>
                    <a:lnTo>
                      <a:pt x="4" y="5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162" name="Freeform 3028"/>
              <p:cNvSpPr>
                <a:spLocks/>
              </p:cNvSpPr>
              <p:nvPr/>
            </p:nvSpPr>
            <p:spPr bwMode="auto">
              <a:xfrm>
                <a:off x="720" y="2711"/>
                <a:ext cx="26" cy="68"/>
              </a:xfrm>
              <a:custGeom>
                <a:avLst/>
                <a:gdLst>
                  <a:gd name="T0" fmla="*/ 7 w 26"/>
                  <a:gd name="T1" fmla="*/ 0 h 68"/>
                  <a:gd name="T2" fmla="*/ 0 w 26"/>
                  <a:gd name="T3" fmla="*/ 3 h 68"/>
                  <a:gd name="T4" fmla="*/ 18 w 26"/>
                  <a:gd name="T5" fmla="*/ 68 h 68"/>
                  <a:gd name="T6" fmla="*/ 26 w 26"/>
                  <a:gd name="T7" fmla="*/ 68 h 68"/>
                  <a:gd name="T8" fmla="*/ 7 w 26"/>
                  <a:gd name="T9" fmla="*/ 0 h 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6"/>
                  <a:gd name="T16" fmla="*/ 0 h 68"/>
                  <a:gd name="T17" fmla="*/ 26 w 26"/>
                  <a:gd name="T18" fmla="*/ 68 h 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6" h="68">
                    <a:moveTo>
                      <a:pt x="7" y="0"/>
                    </a:moveTo>
                    <a:lnTo>
                      <a:pt x="0" y="3"/>
                    </a:lnTo>
                    <a:lnTo>
                      <a:pt x="18" y="68"/>
                    </a:lnTo>
                    <a:lnTo>
                      <a:pt x="26" y="68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D7D7D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163" name="Freeform 3029"/>
              <p:cNvSpPr>
                <a:spLocks/>
              </p:cNvSpPr>
              <p:nvPr/>
            </p:nvSpPr>
            <p:spPr bwMode="auto">
              <a:xfrm>
                <a:off x="717" y="2709"/>
                <a:ext cx="11" cy="8"/>
              </a:xfrm>
              <a:custGeom>
                <a:avLst/>
                <a:gdLst>
                  <a:gd name="T0" fmla="*/ 11 w 11"/>
                  <a:gd name="T1" fmla="*/ 5 h 8"/>
                  <a:gd name="T2" fmla="*/ 6 w 11"/>
                  <a:gd name="T3" fmla="*/ 0 h 8"/>
                  <a:gd name="T4" fmla="*/ 0 w 11"/>
                  <a:gd name="T5" fmla="*/ 3 h 8"/>
                  <a:gd name="T6" fmla="*/ 5 w 11"/>
                  <a:gd name="T7" fmla="*/ 8 h 8"/>
                  <a:gd name="T8" fmla="*/ 11 w 11"/>
                  <a:gd name="T9" fmla="*/ 5 h 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1"/>
                  <a:gd name="T16" fmla="*/ 0 h 8"/>
                  <a:gd name="T17" fmla="*/ 11 w 11"/>
                  <a:gd name="T18" fmla="*/ 8 h 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1" h="8">
                    <a:moveTo>
                      <a:pt x="11" y="5"/>
                    </a:moveTo>
                    <a:lnTo>
                      <a:pt x="6" y="0"/>
                    </a:lnTo>
                    <a:lnTo>
                      <a:pt x="0" y="3"/>
                    </a:lnTo>
                    <a:lnTo>
                      <a:pt x="5" y="8"/>
                    </a:lnTo>
                    <a:lnTo>
                      <a:pt x="11" y="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164" name="Freeform 3030"/>
              <p:cNvSpPr>
                <a:spLocks/>
              </p:cNvSpPr>
              <p:nvPr/>
            </p:nvSpPr>
            <p:spPr bwMode="auto">
              <a:xfrm>
                <a:off x="717" y="2714"/>
                <a:ext cx="24" cy="67"/>
              </a:xfrm>
              <a:custGeom>
                <a:avLst/>
                <a:gdLst>
                  <a:gd name="T0" fmla="*/ 6 w 24"/>
                  <a:gd name="T1" fmla="*/ 0 h 67"/>
                  <a:gd name="T2" fmla="*/ 0 w 24"/>
                  <a:gd name="T3" fmla="*/ 1 h 67"/>
                  <a:gd name="T4" fmla="*/ 18 w 24"/>
                  <a:gd name="T5" fmla="*/ 67 h 67"/>
                  <a:gd name="T6" fmla="*/ 24 w 24"/>
                  <a:gd name="T7" fmla="*/ 65 h 67"/>
                  <a:gd name="T8" fmla="*/ 6 w 24"/>
                  <a:gd name="T9" fmla="*/ 0 h 6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4"/>
                  <a:gd name="T16" fmla="*/ 0 h 67"/>
                  <a:gd name="T17" fmla="*/ 24 w 24"/>
                  <a:gd name="T18" fmla="*/ 67 h 6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4" h="67">
                    <a:moveTo>
                      <a:pt x="6" y="0"/>
                    </a:moveTo>
                    <a:lnTo>
                      <a:pt x="0" y="1"/>
                    </a:lnTo>
                    <a:lnTo>
                      <a:pt x="18" y="67"/>
                    </a:lnTo>
                    <a:lnTo>
                      <a:pt x="24" y="65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165" name="Freeform 3031"/>
              <p:cNvSpPr>
                <a:spLocks/>
              </p:cNvSpPr>
              <p:nvPr/>
            </p:nvSpPr>
            <p:spPr bwMode="auto">
              <a:xfrm>
                <a:off x="717" y="2712"/>
                <a:ext cx="6" cy="5"/>
              </a:xfrm>
              <a:custGeom>
                <a:avLst/>
                <a:gdLst>
                  <a:gd name="T0" fmla="*/ 0 w 6"/>
                  <a:gd name="T1" fmla="*/ 0 h 5"/>
                  <a:gd name="T2" fmla="*/ 0 w 6"/>
                  <a:gd name="T3" fmla="*/ 3 h 5"/>
                  <a:gd name="T4" fmla="*/ 6 w 6"/>
                  <a:gd name="T5" fmla="*/ 2 h 5"/>
                  <a:gd name="T6" fmla="*/ 5 w 6"/>
                  <a:gd name="T7" fmla="*/ 5 h 5"/>
                  <a:gd name="T8" fmla="*/ 0 w 6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5"/>
                  <a:gd name="T17" fmla="*/ 6 w 6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5">
                    <a:moveTo>
                      <a:pt x="0" y="0"/>
                    </a:moveTo>
                    <a:lnTo>
                      <a:pt x="0" y="3"/>
                    </a:lnTo>
                    <a:lnTo>
                      <a:pt x="6" y="2"/>
                    </a:lnTo>
                    <a:lnTo>
                      <a:pt x="5" y="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166" name="Rectangle 3032"/>
              <p:cNvSpPr>
                <a:spLocks noChangeArrowheads="1"/>
              </p:cNvSpPr>
              <p:nvPr/>
            </p:nvSpPr>
            <p:spPr bwMode="auto">
              <a:xfrm>
                <a:off x="738" y="2776"/>
                <a:ext cx="8" cy="6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167" name="Freeform 3033"/>
              <p:cNvSpPr>
                <a:spLocks/>
              </p:cNvSpPr>
              <p:nvPr/>
            </p:nvSpPr>
            <p:spPr bwMode="auto">
              <a:xfrm>
                <a:off x="735" y="2776"/>
                <a:ext cx="6" cy="6"/>
              </a:xfrm>
              <a:custGeom>
                <a:avLst/>
                <a:gdLst>
                  <a:gd name="T0" fmla="*/ 0 w 6"/>
                  <a:gd name="T1" fmla="*/ 5 h 6"/>
                  <a:gd name="T2" fmla="*/ 0 w 6"/>
                  <a:gd name="T3" fmla="*/ 6 h 6"/>
                  <a:gd name="T4" fmla="*/ 3 w 6"/>
                  <a:gd name="T5" fmla="*/ 6 h 6"/>
                  <a:gd name="T6" fmla="*/ 3 w 6"/>
                  <a:gd name="T7" fmla="*/ 0 h 6"/>
                  <a:gd name="T8" fmla="*/ 6 w 6"/>
                  <a:gd name="T9" fmla="*/ 3 h 6"/>
                  <a:gd name="T10" fmla="*/ 0 w 6"/>
                  <a:gd name="T11" fmla="*/ 5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6"/>
                  <a:gd name="T20" fmla="*/ 6 w 6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6">
                    <a:moveTo>
                      <a:pt x="0" y="5"/>
                    </a:moveTo>
                    <a:lnTo>
                      <a:pt x="0" y="6"/>
                    </a:lnTo>
                    <a:lnTo>
                      <a:pt x="3" y="6"/>
                    </a:lnTo>
                    <a:lnTo>
                      <a:pt x="3" y="0"/>
                    </a:lnTo>
                    <a:lnTo>
                      <a:pt x="6" y="3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168" name="Freeform 3034"/>
              <p:cNvSpPr>
                <a:spLocks/>
              </p:cNvSpPr>
              <p:nvPr/>
            </p:nvSpPr>
            <p:spPr bwMode="auto">
              <a:xfrm>
                <a:off x="723" y="2709"/>
                <a:ext cx="24" cy="72"/>
              </a:xfrm>
              <a:custGeom>
                <a:avLst/>
                <a:gdLst>
                  <a:gd name="T0" fmla="*/ 19 w 24"/>
                  <a:gd name="T1" fmla="*/ 72 h 72"/>
                  <a:gd name="T2" fmla="*/ 24 w 24"/>
                  <a:gd name="T3" fmla="*/ 68 h 72"/>
                  <a:gd name="T4" fmla="*/ 5 w 24"/>
                  <a:gd name="T5" fmla="*/ 0 h 72"/>
                  <a:gd name="T6" fmla="*/ 0 w 24"/>
                  <a:gd name="T7" fmla="*/ 3 h 72"/>
                  <a:gd name="T8" fmla="*/ 19 w 24"/>
                  <a:gd name="T9" fmla="*/ 72 h 7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4"/>
                  <a:gd name="T16" fmla="*/ 0 h 72"/>
                  <a:gd name="T17" fmla="*/ 24 w 24"/>
                  <a:gd name="T18" fmla="*/ 72 h 7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4" h="72">
                    <a:moveTo>
                      <a:pt x="19" y="72"/>
                    </a:moveTo>
                    <a:lnTo>
                      <a:pt x="24" y="68"/>
                    </a:lnTo>
                    <a:lnTo>
                      <a:pt x="5" y="0"/>
                    </a:lnTo>
                    <a:lnTo>
                      <a:pt x="0" y="3"/>
                    </a:lnTo>
                    <a:lnTo>
                      <a:pt x="19" y="7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169" name="Freeform 3035"/>
              <p:cNvSpPr>
                <a:spLocks/>
              </p:cNvSpPr>
              <p:nvPr/>
            </p:nvSpPr>
            <p:spPr bwMode="auto">
              <a:xfrm>
                <a:off x="742" y="2776"/>
                <a:ext cx="7" cy="6"/>
              </a:xfrm>
              <a:custGeom>
                <a:avLst/>
                <a:gdLst>
                  <a:gd name="T0" fmla="*/ 4 w 7"/>
                  <a:gd name="T1" fmla="*/ 6 h 6"/>
                  <a:gd name="T2" fmla="*/ 7 w 7"/>
                  <a:gd name="T3" fmla="*/ 6 h 6"/>
                  <a:gd name="T4" fmla="*/ 5 w 7"/>
                  <a:gd name="T5" fmla="*/ 1 h 6"/>
                  <a:gd name="T6" fmla="*/ 0 w 7"/>
                  <a:gd name="T7" fmla="*/ 5 h 6"/>
                  <a:gd name="T8" fmla="*/ 4 w 7"/>
                  <a:gd name="T9" fmla="*/ 0 h 6"/>
                  <a:gd name="T10" fmla="*/ 4 w 7"/>
                  <a:gd name="T11" fmla="*/ 6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"/>
                  <a:gd name="T19" fmla="*/ 0 h 6"/>
                  <a:gd name="T20" fmla="*/ 7 w 7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" h="6">
                    <a:moveTo>
                      <a:pt x="4" y="6"/>
                    </a:moveTo>
                    <a:lnTo>
                      <a:pt x="7" y="6"/>
                    </a:lnTo>
                    <a:lnTo>
                      <a:pt x="5" y="1"/>
                    </a:lnTo>
                    <a:lnTo>
                      <a:pt x="0" y="5"/>
                    </a:lnTo>
                    <a:lnTo>
                      <a:pt x="4" y="0"/>
                    </a:lnTo>
                    <a:lnTo>
                      <a:pt x="4" y="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170" name="Freeform 3036"/>
              <p:cNvSpPr>
                <a:spLocks/>
              </p:cNvSpPr>
              <p:nvPr/>
            </p:nvSpPr>
            <p:spPr bwMode="auto">
              <a:xfrm>
                <a:off x="723" y="2706"/>
                <a:ext cx="5" cy="8"/>
              </a:xfrm>
              <a:custGeom>
                <a:avLst/>
                <a:gdLst>
                  <a:gd name="T0" fmla="*/ 5 w 5"/>
                  <a:gd name="T1" fmla="*/ 3 h 8"/>
                  <a:gd name="T2" fmla="*/ 5 w 5"/>
                  <a:gd name="T3" fmla="*/ 0 h 8"/>
                  <a:gd name="T4" fmla="*/ 0 w 5"/>
                  <a:gd name="T5" fmla="*/ 3 h 8"/>
                  <a:gd name="T6" fmla="*/ 5 w 5"/>
                  <a:gd name="T7" fmla="*/ 8 h 8"/>
                  <a:gd name="T8" fmla="*/ 0 w 5"/>
                  <a:gd name="T9" fmla="*/ 6 h 8"/>
                  <a:gd name="T10" fmla="*/ 5 w 5"/>
                  <a:gd name="T11" fmla="*/ 3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8"/>
                  <a:gd name="T20" fmla="*/ 5 w 5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8">
                    <a:moveTo>
                      <a:pt x="5" y="3"/>
                    </a:moveTo>
                    <a:lnTo>
                      <a:pt x="5" y="0"/>
                    </a:lnTo>
                    <a:lnTo>
                      <a:pt x="0" y="3"/>
                    </a:lnTo>
                    <a:lnTo>
                      <a:pt x="5" y="8"/>
                    </a:lnTo>
                    <a:lnTo>
                      <a:pt x="0" y="6"/>
                    </a:lnTo>
                    <a:lnTo>
                      <a:pt x="5" y="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171" name="Freeform 3037"/>
              <p:cNvSpPr>
                <a:spLocks/>
              </p:cNvSpPr>
              <p:nvPr/>
            </p:nvSpPr>
            <p:spPr bwMode="auto">
              <a:xfrm>
                <a:off x="836" y="2680"/>
                <a:ext cx="26" cy="69"/>
              </a:xfrm>
              <a:custGeom>
                <a:avLst/>
                <a:gdLst>
                  <a:gd name="T0" fmla="*/ 0 w 26"/>
                  <a:gd name="T1" fmla="*/ 0 h 69"/>
                  <a:gd name="T2" fmla="*/ 8 w 26"/>
                  <a:gd name="T3" fmla="*/ 2 h 69"/>
                  <a:gd name="T4" fmla="*/ 26 w 26"/>
                  <a:gd name="T5" fmla="*/ 66 h 69"/>
                  <a:gd name="T6" fmla="*/ 19 w 26"/>
                  <a:gd name="T7" fmla="*/ 69 h 69"/>
                  <a:gd name="T8" fmla="*/ 0 w 26"/>
                  <a:gd name="T9" fmla="*/ 0 h 6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6"/>
                  <a:gd name="T16" fmla="*/ 0 h 69"/>
                  <a:gd name="T17" fmla="*/ 26 w 26"/>
                  <a:gd name="T18" fmla="*/ 69 h 6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6" h="69">
                    <a:moveTo>
                      <a:pt x="0" y="0"/>
                    </a:moveTo>
                    <a:lnTo>
                      <a:pt x="8" y="2"/>
                    </a:lnTo>
                    <a:lnTo>
                      <a:pt x="26" y="66"/>
                    </a:lnTo>
                    <a:lnTo>
                      <a:pt x="19" y="6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7D7D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172" name="Freeform 3038"/>
              <p:cNvSpPr>
                <a:spLocks/>
              </p:cNvSpPr>
              <p:nvPr/>
            </p:nvSpPr>
            <p:spPr bwMode="auto">
              <a:xfrm>
                <a:off x="836" y="2677"/>
                <a:ext cx="8" cy="8"/>
              </a:xfrm>
              <a:custGeom>
                <a:avLst/>
                <a:gdLst>
                  <a:gd name="T0" fmla="*/ 0 w 8"/>
                  <a:gd name="T1" fmla="*/ 0 h 8"/>
                  <a:gd name="T2" fmla="*/ 0 w 8"/>
                  <a:gd name="T3" fmla="*/ 7 h 8"/>
                  <a:gd name="T4" fmla="*/ 8 w 8"/>
                  <a:gd name="T5" fmla="*/ 8 h 8"/>
                  <a:gd name="T6" fmla="*/ 8 w 8"/>
                  <a:gd name="T7" fmla="*/ 2 h 8"/>
                  <a:gd name="T8" fmla="*/ 0 w 8"/>
                  <a:gd name="T9" fmla="*/ 0 h 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"/>
                  <a:gd name="T16" fmla="*/ 0 h 8"/>
                  <a:gd name="T17" fmla="*/ 8 w 8"/>
                  <a:gd name="T18" fmla="*/ 8 h 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" h="8">
                    <a:moveTo>
                      <a:pt x="0" y="0"/>
                    </a:moveTo>
                    <a:lnTo>
                      <a:pt x="0" y="7"/>
                    </a:lnTo>
                    <a:lnTo>
                      <a:pt x="8" y="8"/>
                    </a:lnTo>
                    <a:lnTo>
                      <a:pt x="8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173" name="Freeform 3039"/>
              <p:cNvSpPr>
                <a:spLocks/>
              </p:cNvSpPr>
              <p:nvPr/>
            </p:nvSpPr>
            <p:spPr bwMode="auto">
              <a:xfrm>
                <a:off x="841" y="2682"/>
                <a:ext cx="24" cy="65"/>
              </a:xfrm>
              <a:custGeom>
                <a:avLst/>
                <a:gdLst>
                  <a:gd name="T0" fmla="*/ 6 w 24"/>
                  <a:gd name="T1" fmla="*/ 0 h 65"/>
                  <a:gd name="T2" fmla="*/ 0 w 24"/>
                  <a:gd name="T3" fmla="*/ 2 h 65"/>
                  <a:gd name="T4" fmla="*/ 18 w 24"/>
                  <a:gd name="T5" fmla="*/ 65 h 65"/>
                  <a:gd name="T6" fmla="*/ 24 w 24"/>
                  <a:gd name="T7" fmla="*/ 64 h 65"/>
                  <a:gd name="T8" fmla="*/ 6 w 24"/>
                  <a:gd name="T9" fmla="*/ 0 h 6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4"/>
                  <a:gd name="T16" fmla="*/ 0 h 65"/>
                  <a:gd name="T17" fmla="*/ 24 w 24"/>
                  <a:gd name="T18" fmla="*/ 65 h 6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4" h="65">
                    <a:moveTo>
                      <a:pt x="6" y="0"/>
                    </a:moveTo>
                    <a:lnTo>
                      <a:pt x="0" y="2"/>
                    </a:lnTo>
                    <a:lnTo>
                      <a:pt x="18" y="65"/>
                    </a:lnTo>
                    <a:lnTo>
                      <a:pt x="24" y="64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174" name="Freeform 3040"/>
              <p:cNvSpPr>
                <a:spLocks/>
              </p:cNvSpPr>
              <p:nvPr/>
            </p:nvSpPr>
            <p:spPr bwMode="auto">
              <a:xfrm>
                <a:off x="841" y="2679"/>
                <a:ext cx="6" cy="6"/>
              </a:xfrm>
              <a:custGeom>
                <a:avLst/>
                <a:gdLst>
                  <a:gd name="T0" fmla="*/ 3 w 6"/>
                  <a:gd name="T1" fmla="*/ 0 h 6"/>
                  <a:gd name="T2" fmla="*/ 6 w 6"/>
                  <a:gd name="T3" fmla="*/ 0 h 6"/>
                  <a:gd name="T4" fmla="*/ 6 w 6"/>
                  <a:gd name="T5" fmla="*/ 3 h 6"/>
                  <a:gd name="T6" fmla="*/ 0 w 6"/>
                  <a:gd name="T7" fmla="*/ 5 h 6"/>
                  <a:gd name="T8" fmla="*/ 3 w 6"/>
                  <a:gd name="T9" fmla="*/ 6 h 6"/>
                  <a:gd name="T10" fmla="*/ 3 w 6"/>
                  <a:gd name="T11" fmla="*/ 0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6"/>
                  <a:gd name="T20" fmla="*/ 6 w 6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6">
                    <a:moveTo>
                      <a:pt x="3" y="0"/>
                    </a:moveTo>
                    <a:lnTo>
                      <a:pt x="6" y="0"/>
                    </a:lnTo>
                    <a:lnTo>
                      <a:pt x="6" y="3"/>
                    </a:lnTo>
                    <a:lnTo>
                      <a:pt x="0" y="5"/>
                    </a:lnTo>
                    <a:lnTo>
                      <a:pt x="3" y="6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175" name="Freeform 3041"/>
              <p:cNvSpPr>
                <a:spLocks/>
              </p:cNvSpPr>
              <p:nvPr/>
            </p:nvSpPr>
            <p:spPr bwMode="auto">
              <a:xfrm>
                <a:off x="852" y="2744"/>
                <a:ext cx="11" cy="8"/>
              </a:xfrm>
              <a:custGeom>
                <a:avLst/>
                <a:gdLst>
                  <a:gd name="T0" fmla="*/ 11 w 11"/>
                  <a:gd name="T1" fmla="*/ 5 h 8"/>
                  <a:gd name="T2" fmla="*/ 7 w 11"/>
                  <a:gd name="T3" fmla="*/ 0 h 8"/>
                  <a:gd name="T4" fmla="*/ 0 w 11"/>
                  <a:gd name="T5" fmla="*/ 3 h 8"/>
                  <a:gd name="T6" fmla="*/ 5 w 11"/>
                  <a:gd name="T7" fmla="*/ 8 h 8"/>
                  <a:gd name="T8" fmla="*/ 11 w 11"/>
                  <a:gd name="T9" fmla="*/ 5 h 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1"/>
                  <a:gd name="T16" fmla="*/ 0 h 8"/>
                  <a:gd name="T17" fmla="*/ 11 w 11"/>
                  <a:gd name="T18" fmla="*/ 8 h 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1" h="8">
                    <a:moveTo>
                      <a:pt x="11" y="5"/>
                    </a:moveTo>
                    <a:lnTo>
                      <a:pt x="7" y="0"/>
                    </a:lnTo>
                    <a:lnTo>
                      <a:pt x="0" y="3"/>
                    </a:lnTo>
                    <a:lnTo>
                      <a:pt x="5" y="8"/>
                    </a:lnTo>
                    <a:lnTo>
                      <a:pt x="11" y="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176" name="Freeform 3042"/>
              <p:cNvSpPr>
                <a:spLocks/>
              </p:cNvSpPr>
              <p:nvPr/>
            </p:nvSpPr>
            <p:spPr bwMode="auto">
              <a:xfrm>
                <a:off x="859" y="2744"/>
                <a:ext cx="6" cy="5"/>
              </a:xfrm>
              <a:custGeom>
                <a:avLst/>
                <a:gdLst>
                  <a:gd name="T0" fmla="*/ 6 w 6"/>
                  <a:gd name="T1" fmla="*/ 2 h 5"/>
                  <a:gd name="T2" fmla="*/ 6 w 6"/>
                  <a:gd name="T3" fmla="*/ 3 h 5"/>
                  <a:gd name="T4" fmla="*/ 4 w 6"/>
                  <a:gd name="T5" fmla="*/ 5 h 5"/>
                  <a:gd name="T6" fmla="*/ 0 w 6"/>
                  <a:gd name="T7" fmla="*/ 0 h 5"/>
                  <a:gd name="T8" fmla="*/ 0 w 6"/>
                  <a:gd name="T9" fmla="*/ 3 h 5"/>
                  <a:gd name="T10" fmla="*/ 6 w 6"/>
                  <a:gd name="T11" fmla="*/ 2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5"/>
                  <a:gd name="T20" fmla="*/ 6 w 6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5">
                    <a:moveTo>
                      <a:pt x="6" y="2"/>
                    </a:moveTo>
                    <a:lnTo>
                      <a:pt x="6" y="3"/>
                    </a:lnTo>
                    <a:lnTo>
                      <a:pt x="4" y="5"/>
                    </a:lnTo>
                    <a:lnTo>
                      <a:pt x="0" y="0"/>
                    </a:lnTo>
                    <a:lnTo>
                      <a:pt x="0" y="3"/>
                    </a:lnTo>
                    <a:lnTo>
                      <a:pt x="6" y="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177" name="Freeform 3043"/>
              <p:cNvSpPr>
                <a:spLocks/>
              </p:cNvSpPr>
              <p:nvPr/>
            </p:nvSpPr>
            <p:spPr bwMode="auto">
              <a:xfrm>
                <a:off x="833" y="2679"/>
                <a:ext cx="24" cy="71"/>
              </a:xfrm>
              <a:custGeom>
                <a:avLst/>
                <a:gdLst>
                  <a:gd name="T0" fmla="*/ 19 w 24"/>
                  <a:gd name="T1" fmla="*/ 71 h 71"/>
                  <a:gd name="T2" fmla="*/ 24 w 24"/>
                  <a:gd name="T3" fmla="*/ 68 h 71"/>
                  <a:gd name="T4" fmla="*/ 5 w 24"/>
                  <a:gd name="T5" fmla="*/ 0 h 71"/>
                  <a:gd name="T6" fmla="*/ 0 w 24"/>
                  <a:gd name="T7" fmla="*/ 3 h 71"/>
                  <a:gd name="T8" fmla="*/ 19 w 24"/>
                  <a:gd name="T9" fmla="*/ 71 h 7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4"/>
                  <a:gd name="T16" fmla="*/ 0 h 71"/>
                  <a:gd name="T17" fmla="*/ 24 w 24"/>
                  <a:gd name="T18" fmla="*/ 71 h 7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4" h="71">
                    <a:moveTo>
                      <a:pt x="19" y="71"/>
                    </a:moveTo>
                    <a:lnTo>
                      <a:pt x="24" y="68"/>
                    </a:lnTo>
                    <a:lnTo>
                      <a:pt x="5" y="0"/>
                    </a:lnTo>
                    <a:lnTo>
                      <a:pt x="0" y="3"/>
                    </a:lnTo>
                    <a:lnTo>
                      <a:pt x="19" y="7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178" name="Freeform 3044"/>
              <p:cNvSpPr>
                <a:spLocks/>
              </p:cNvSpPr>
              <p:nvPr/>
            </p:nvSpPr>
            <p:spPr bwMode="auto">
              <a:xfrm>
                <a:off x="852" y="2747"/>
                <a:ext cx="5" cy="7"/>
              </a:xfrm>
              <a:custGeom>
                <a:avLst/>
                <a:gdLst>
                  <a:gd name="T0" fmla="*/ 5 w 5"/>
                  <a:gd name="T1" fmla="*/ 5 h 7"/>
                  <a:gd name="T2" fmla="*/ 2 w 5"/>
                  <a:gd name="T3" fmla="*/ 7 h 7"/>
                  <a:gd name="T4" fmla="*/ 0 w 5"/>
                  <a:gd name="T5" fmla="*/ 3 h 7"/>
                  <a:gd name="T6" fmla="*/ 5 w 5"/>
                  <a:gd name="T7" fmla="*/ 0 h 7"/>
                  <a:gd name="T8" fmla="*/ 0 w 5"/>
                  <a:gd name="T9" fmla="*/ 0 h 7"/>
                  <a:gd name="T10" fmla="*/ 5 w 5"/>
                  <a:gd name="T11" fmla="*/ 5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7"/>
                  <a:gd name="T20" fmla="*/ 5 w 5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7">
                    <a:moveTo>
                      <a:pt x="5" y="5"/>
                    </a:moveTo>
                    <a:lnTo>
                      <a:pt x="2" y="7"/>
                    </a:lnTo>
                    <a:lnTo>
                      <a:pt x="0" y="3"/>
                    </a:lnTo>
                    <a:lnTo>
                      <a:pt x="5" y="0"/>
                    </a:lnTo>
                    <a:lnTo>
                      <a:pt x="0" y="0"/>
                    </a:lnTo>
                    <a:lnTo>
                      <a:pt x="5" y="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179" name="Freeform 3045"/>
              <p:cNvSpPr>
                <a:spLocks/>
              </p:cNvSpPr>
              <p:nvPr/>
            </p:nvSpPr>
            <p:spPr bwMode="auto">
              <a:xfrm>
                <a:off x="831" y="2677"/>
                <a:ext cx="7" cy="7"/>
              </a:xfrm>
              <a:custGeom>
                <a:avLst/>
                <a:gdLst>
                  <a:gd name="T0" fmla="*/ 2 w 7"/>
                  <a:gd name="T1" fmla="*/ 5 h 7"/>
                  <a:gd name="T2" fmla="*/ 0 w 7"/>
                  <a:gd name="T3" fmla="*/ 0 h 7"/>
                  <a:gd name="T4" fmla="*/ 5 w 7"/>
                  <a:gd name="T5" fmla="*/ 0 h 7"/>
                  <a:gd name="T6" fmla="*/ 5 w 7"/>
                  <a:gd name="T7" fmla="*/ 7 h 7"/>
                  <a:gd name="T8" fmla="*/ 7 w 7"/>
                  <a:gd name="T9" fmla="*/ 2 h 7"/>
                  <a:gd name="T10" fmla="*/ 2 w 7"/>
                  <a:gd name="T11" fmla="*/ 5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"/>
                  <a:gd name="T19" fmla="*/ 0 h 7"/>
                  <a:gd name="T20" fmla="*/ 7 w 7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" h="7">
                    <a:moveTo>
                      <a:pt x="2" y="5"/>
                    </a:moveTo>
                    <a:lnTo>
                      <a:pt x="0" y="0"/>
                    </a:lnTo>
                    <a:lnTo>
                      <a:pt x="5" y="0"/>
                    </a:lnTo>
                    <a:lnTo>
                      <a:pt x="5" y="7"/>
                    </a:lnTo>
                    <a:lnTo>
                      <a:pt x="7" y="2"/>
                    </a:lnTo>
                    <a:lnTo>
                      <a:pt x="2" y="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180" name="Freeform 3046"/>
              <p:cNvSpPr>
                <a:spLocks/>
              </p:cNvSpPr>
              <p:nvPr/>
            </p:nvSpPr>
            <p:spPr bwMode="auto">
              <a:xfrm>
                <a:off x="742" y="2682"/>
                <a:ext cx="105" cy="113"/>
              </a:xfrm>
              <a:custGeom>
                <a:avLst/>
                <a:gdLst>
                  <a:gd name="T0" fmla="*/ 8 w 105"/>
                  <a:gd name="T1" fmla="*/ 21 h 113"/>
                  <a:gd name="T2" fmla="*/ 72 w 105"/>
                  <a:gd name="T3" fmla="*/ 5 h 113"/>
                  <a:gd name="T4" fmla="*/ 70 w 105"/>
                  <a:gd name="T5" fmla="*/ 2 h 113"/>
                  <a:gd name="T6" fmla="*/ 77 w 105"/>
                  <a:gd name="T7" fmla="*/ 0 h 113"/>
                  <a:gd name="T8" fmla="*/ 83 w 105"/>
                  <a:gd name="T9" fmla="*/ 6 h 113"/>
                  <a:gd name="T10" fmla="*/ 105 w 105"/>
                  <a:gd name="T11" fmla="*/ 92 h 113"/>
                  <a:gd name="T12" fmla="*/ 23 w 105"/>
                  <a:gd name="T13" fmla="*/ 113 h 113"/>
                  <a:gd name="T14" fmla="*/ 0 w 105"/>
                  <a:gd name="T15" fmla="*/ 29 h 113"/>
                  <a:gd name="T16" fmla="*/ 2 w 105"/>
                  <a:gd name="T17" fmla="*/ 21 h 113"/>
                  <a:gd name="T18" fmla="*/ 7 w 105"/>
                  <a:gd name="T19" fmla="*/ 19 h 113"/>
                  <a:gd name="T20" fmla="*/ 8 w 105"/>
                  <a:gd name="T21" fmla="*/ 21 h 113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05"/>
                  <a:gd name="T34" fmla="*/ 0 h 113"/>
                  <a:gd name="T35" fmla="*/ 105 w 105"/>
                  <a:gd name="T36" fmla="*/ 113 h 113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05" h="113">
                    <a:moveTo>
                      <a:pt x="8" y="21"/>
                    </a:moveTo>
                    <a:lnTo>
                      <a:pt x="72" y="5"/>
                    </a:lnTo>
                    <a:lnTo>
                      <a:pt x="70" y="2"/>
                    </a:lnTo>
                    <a:lnTo>
                      <a:pt x="77" y="0"/>
                    </a:lnTo>
                    <a:lnTo>
                      <a:pt x="83" y="6"/>
                    </a:lnTo>
                    <a:lnTo>
                      <a:pt x="105" y="92"/>
                    </a:lnTo>
                    <a:lnTo>
                      <a:pt x="23" y="113"/>
                    </a:lnTo>
                    <a:lnTo>
                      <a:pt x="0" y="29"/>
                    </a:lnTo>
                    <a:lnTo>
                      <a:pt x="2" y="21"/>
                    </a:lnTo>
                    <a:lnTo>
                      <a:pt x="7" y="19"/>
                    </a:lnTo>
                    <a:lnTo>
                      <a:pt x="8" y="21"/>
                    </a:lnTo>
                    <a:close/>
                  </a:path>
                </a:pathLst>
              </a:custGeom>
              <a:solidFill>
                <a:srgbClr val="D7D7D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181" name="Freeform 3047"/>
              <p:cNvSpPr>
                <a:spLocks/>
              </p:cNvSpPr>
              <p:nvPr/>
            </p:nvSpPr>
            <p:spPr bwMode="auto">
              <a:xfrm>
                <a:off x="750" y="2684"/>
                <a:ext cx="66" cy="22"/>
              </a:xfrm>
              <a:custGeom>
                <a:avLst/>
                <a:gdLst>
                  <a:gd name="T0" fmla="*/ 0 w 66"/>
                  <a:gd name="T1" fmla="*/ 16 h 22"/>
                  <a:gd name="T2" fmla="*/ 2 w 66"/>
                  <a:gd name="T3" fmla="*/ 22 h 22"/>
                  <a:gd name="T4" fmla="*/ 66 w 66"/>
                  <a:gd name="T5" fmla="*/ 6 h 22"/>
                  <a:gd name="T6" fmla="*/ 64 w 66"/>
                  <a:gd name="T7" fmla="*/ 0 h 22"/>
                  <a:gd name="T8" fmla="*/ 0 w 66"/>
                  <a:gd name="T9" fmla="*/ 16 h 2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6"/>
                  <a:gd name="T16" fmla="*/ 0 h 22"/>
                  <a:gd name="T17" fmla="*/ 66 w 66"/>
                  <a:gd name="T18" fmla="*/ 22 h 2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6" h="22">
                    <a:moveTo>
                      <a:pt x="0" y="16"/>
                    </a:moveTo>
                    <a:lnTo>
                      <a:pt x="2" y="22"/>
                    </a:lnTo>
                    <a:lnTo>
                      <a:pt x="66" y="6"/>
                    </a:lnTo>
                    <a:lnTo>
                      <a:pt x="64" y="0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182" name="Freeform 3048"/>
              <p:cNvSpPr>
                <a:spLocks/>
              </p:cNvSpPr>
              <p:nvPr/>
            </p:nvSpPr>
            <p:spPr bwMode="auto">
              <a:xfrm>
                <a:off x="809" y="2684"/>
                <a:ext cx="7" cy="3"/>
              </a:xfrm>
              <a:custGeom>
                <a:avLst/>
                <a:gdLst>
                  <a:gd name="T0" fmla="*/ 2 w 7"/>
                  <a:gd name="T1" fmla="*/ 3 h 3"/>
                  <a:gd name="T2" fmla="*/ 7 w 7"/>
                  <a:gd name="T3" fmla="*/ 3 h 3"/>
                  <a:gd name="T4" fmla="*/ 5 w 7"/>
                  <a:gd name="T5" fmla="*/ 0 h 3"/>
                  <a:gd name="T6" fmla="*/ 0 w 7"/>
                  <a:gd name="T7" fmla="*/ 0 h 3"/>
                  <a:gd name="T8" fmla="*/ 2 w 7"/>
                  <a:gd name="T9" fmla="*/ 3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3"/>
                  <a:gd name="T17" fmla="*/ 7 w 7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3">
                    <a:moveTo>
                      <a:pt x="2" y="3"/>
                    </a:moveTo>
                    <a:lnTo>
                      <a:pt x="7" y="3"/>
                    </a:lnTo>
                    <a:lnTo>
                      <a:pt x="5" y="0"/>
                    </a:lnTo>
                    <a:lnTo>
                      <a:pt x="0" y="0"/>
                    </a:lnTo>
                    <a:lnTo>
                      <a:pt x="2" y="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183" name="Freeform 3049"/>
              <p:cNvSpPr>
                <a:spLocks/>
              </p:cNvSpPr>
              <p:nvPr/>
            </p:nvSpPr>
            <p:spPr bwMode="auto">
              <a:xfrm>
                <a:off x="811" y="2684"/>
                <a:ext cx="5" cy="6"/>
              </a:xfrm>
              <a:custGeom>
                <a:avLst/>
                <a:gdLst>
                  <a:gd name="T0" fmla="*/ 5 w 5"/>
                  <a:gd name="T1" fmla="*/ 6 h 6"/>
                  <a:gd name="T2" fmla="*/ 5 w 5"/>
                  <a:gd name="T3" fmla="*/ 3 h 6"/>
                  <a:gd name="T4" fmla="*/ 0 w 5"/>
                  <a:gd name="T5" fmla="*/ 3 h 6"/>
                  <a:gd name="T6" fmla="*/ 3 w 5"/>
                  <a:gd name="T7" fmla="*/ 0 h 6"/>
                  <a:gd name="T8" fmla="*/ 5 w 5"/>
                  <a:gd name="T9" fmla="*/ 6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6"/>
                  <a:gd name="T17" fmla="*/ 5 w 5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6">
                    <a:moveTo>
                      <a:pt x="5" y="6"/>
                    </a:moveTo>
                    <a:lnTo>
                      <a:pt x="5" y="3"/>
                    </a:lnTo>
                    <a:lnTo>
                      <a:pt x="0" y="3"/>
                    </a:lnTo>
                    <a:lnTo>
                      <a:pt x="3" y="0"/>
                    </a:lnTo>
                    <a:lnTo>
                      <a:pt x="5" y="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184" name="Freeform 3050"/>
              <p:cNvSpPr>
                <a:spLocks/>
              </p:cNvSpPr>
              <p:nvPr/>
            </p:nvSpPr>
            <p:spPr bwMode="auto">
              <a:xfrm>
                <a:off x="812" y="2679"/>
                <a:ext cx="8" cy="8"/>
              </a:xfrm>
              <a:custGeom>
                <a:avLst/>
                <a:gdLst>
                  <a:gd name="T0" fmla="*/ 0 w 8"/>
                  <a:gd name="T1" fmla="*/ 1 h 8"/>
                  <a:gd name="T2" fmla="*/ 2 w 8"/>
                  <a:gd name="T3" fmla="*/ 8 h 8"/>
                  <a:gd name="T4" fmla="*/ 8 w 8"/>
                  <a:gd name="T5" fmla="*/ 6 h 8"/>
                  <a:gd name="T6" fmla="*/ 7 w 8"/>
                  <a:gd name="T7" fmla="*/ 0 h 8"/>
                  <a:gd name="T8" fmla="*/ 0 w 8"/>
                  <a:gd name="T9" fmla="*/ 1 h 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"/>
                  <a:gd name="T16" fmla="*/ 0 h 8"/>
                  <a:gd name="T17" fmla="*/ 8 w 8"/>
                  <a:gd name="T18" fmla="*/ 8 h 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" h="8">
                    <a:moveTo>
                      <a:pt x="0" y="1"/>
                    </a:moveTo>
                    <a:lnTo>
                      <a:pt x="2" y="8"/>
                    </a:lnTo>
                    <a:lnTo>
                      <a:pt x="8" y="6"/>
                    </a:lnTo>
                    <a:lnTo>
                      <a:pt x="7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185" name="Freeform 3051"/>
              <p:cNvSpPr>
                <a:spLocks/>
              </p:cNvSpPr>
              <p:nvPr/>
            </p:nvSpPr>
            <p:spPr bwMode="auto">
              <a:xfrm>
                <a:off x="809" y="2680"/>
                <a:ext cx="5" cy="7"/>
              </a:xfrm>
              <a:custGeom>
                <a:avLst/>
                <a:gdLst>
                  <a:gd name="T0" fmla="*/ 0 w 5"/>
                  <a:gd name="T1" fmla="*/ 4 h 7"/>
                  <a:gd name="T2" fmla="*/ 0 w 5"/>
                  <a:gd name="T3" fmla="*/ 2 h 7"/>
                  <a:gd name="T4" fmla="*/ 3 w 5"/>
                  <a:gd name="T5" fmla="*/ 0 h 7"/>
                  <a:gd name="T6" fmla="*/ 5 w 5"/>
                  <a:gd name="T7" fmla="*/ 7 h 7"/>
                  <a:gd name="T8" fmla="*/ 5 w 5"/>
                  <a:gd name="T9" fmla="*/ 4 h 7"/>
                  <a:gd name="T10" fmla="*/ 0 w 5"/>
                  <a:gd name="T11" fmla="*/ 4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7"/>
                  <a:gd name="T20" fmla="*/ 5 w 5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7">
                    <a:moveTo>
                      <a:pt x="0" y="4"/>
                    </a:moveTo>
                    <a:lnTo>
                      <a:pt x="0" y="2"/>
                    </a:lnTo>
                    <a:lnTo>
                      <a:pt x="3" y="0"/>
                    </a:lnTo>
                    <a:lnTo>
                      <a:pt x="5" y="7"/>
                    </a:lnTo>
                    <a:lnTo>
                      <a:pt x="5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186" name="Freeform 3052"/>
              <p:cNvSpPr>
                <a:spLocks/>
              </p:cNvSpPr>
              <p:nvPr/>
            </p:nvSpPr>
            <p:spPr bwMode="auto">
              <a:xfrm>
                <a:off x="816" y="2680"/>
                <a:ext cx="11" cy="12"/>
              </a:xfrm>
              <a:custGeom>
                <a:avLst/>
                <a:gdLst>
                  <a:gd name="T0" fmla="*/ 4 w 11"/>
                  <a:gd name="T1" fmla="*/ 0 h 12"/>
                  <a:gd name="T2" fmla="*/ 0 w 11"/>
                  <a:gd name="T3" fmla="*/ 5 h 12"/>
                  <a:gd name="T4" fmla="*/ 6 w 11"/>
                  <a:gd name="T5" fmla="*/ 12 h 12"/>
                  <a:gd name="T6" fmla="*/ 11 w 11"/>
                  <a:gd name="T7" fmla="*/ 7 h 12"/>
                  <a:gd name="T8" fmla="*/ 4 w 11"/>
                  <a:gd name="T9" fmla="*/ 0 h 1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1"/>
                  <a:gd name="T16" fmla="*/ 0 h 12"/>
                  <a:gd name="T17" fmla="*/ 11 w 11"/>
                  <a:gd name="T18" fmla="*/ 12 h 1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1" h="12">
                    <a:moveTo>
                      <a:pt x="4" y="0"/>
                    </a:moveTo>
                    <a:lnTo>
                      <a:pt x="0" y="5"/>
                    </a:lnTo>
                    <a:lnTo>
                      <a:pt x="6" y="12"/>
                    </a:lnTo>
                    <a:lnTo>
                      <a:pt x="11" y="7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187" name="Freeform 3053"/>
              <p:cNvSpPr>
                <a:spLocks/>
              </p:cNvSpPr>
              <p:nvPr/>
            </p:nvSpPr>
            <p:spPr bwMode="auto">
              <a:xfrm>
                <a:off x="816" y="2679"/>
                <a:ext cx="4" cy="6"/>
              </a:xfrm>
              <a:custGeom>
                <a:avLst/>
                <a:gdLst>
                  <a:gd name="T0" fmla="*/ 3 w 4"/>
                  <a:gd name="T1" fmla="*/ 0 h 6"/>
                  <a:gd name="T2" fmla="*/ 4 w 4"/>
                  <a:gd name="T3" fmla="*/ 1 h 6"/>
                  <a:gd name="T4" fmla="*/ 0 w 4"/>
                  <a:gd name="T5" fmla="*/ 6 h 6"/>
                  <a:gd name="T6" fmla="*/ 4 w 4"/>
                  <a:gd name="T7" fmla="*/ 6 h 6"/>
                  <a:gd name="T8" fmla="*/ 3 w 4"/>
                  <a:gd name="T9" fmla="*/ 0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6"/>
                  <a:gd name="T17" fmla="*/ 4 w 4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6">
                    <a:moveTo>
                      <a:pt x="3" y="0"/>
                    </a:moveTo>
                    <a:lnTo>
                      <a:pt x="4" y="1"/>
                    </a:lnTo>
                    <a:lnTo>
                      <a:pt x="0" y="6"/>
                    </a:lnTo>
                    <a:lnTo>
                      <a:pt x="4" y="6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188" name="Freeform 3054"/>
              <p:cNvSpPr>
                <a:spLocks/>
              </p:cNvSpPr>
              <p:nvPr/>
            </p:nvSpPr>
            <p:spPr bwMode="auto">
              <a:xfrm>
                <a:off x="822" y="2688"/>
                <a:ext cx="29" cy="88"/>
              </a:xfrm>
              <a:custGeom>
                <a:avLst/>
                <a:gdLst>
                  <a:gd name="T0" fmla="*/ 6 w 29"/>
                  <a:gd name="T1" fmla="*/ 0 h 88"/>
                  <a:gd name="T2" fmla="*/ 0 w 29"/>
                  <a:gd name="T3" fmla="*/ 2 h 88"/>
                  <a:gd name="T4" fmla="*/ 22 w 29"/>
                  <a:gd name="T5" fmla="*/ 88 h 88"/>
                  <a:gd name="T6" fmla="*/ 29 w 29"/>
                  <a:gd name="T7" fmla="*/ 86 h 88"/>
                  <a:gd name="T8" fmla="*/ 6 w 29"/>
                  <a:gd name="T9" fmla="*/ 0 h 8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88"/>
                  <a:gd name="T17" fmla="*/ 29 w 29"/>
                  <a:gd name="T18" fmla="*/ 88 h 8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88">
                    <a:moveTo>
                      <a:pt x="6" y="0"/>
                    </a:moveTo>
                    <a:lnTo>
                      <a:pt x="0" y="2"/>
                    </a:lnTo>
                    <a:lnTo>
                      <a:pt x="22" y="88"/>
                    </a:lnTo>
                    <a:lnTo>
                      <a:pt x="29" y="86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37945" name="Freeform 3055"/>
            <p:cNvSpPr>
              <a:spLocks/>
            </p:cNvSpPr>
            <p:nvPr/>
          </p:nvSpPr>
          <p:spPr bwMode="auto">
            <a:xfrm>
              <a:off x="822" y="2687"/>
              <a:ext cx="6" cy="5"/>
            </a:xfrm>
            <a:custGeom>
              <a:avLst/>
              <a:gdLst>
                <a:gd name="T0" fmla="*/ 5 w 6"/>
                <a:gd name="T1" fmla="*/ 0 h 5"/>
                <a:gd name="T2" fmla="*/ 6 w 6"/>
                <a:gd name="T3" fmla="*/ 1 h 5"/>
                <a:gd name="T4" fmla="*/ 0 w 6"/>
                <a:gd name="T5" fmla="*/ 3 h 5"/>
                <a:gd name="T6" fmla="*/ 0 w 6"/>
                <a:gd name="T7" fmla="*/ 5 h 5"/>
                <a:gd name="T8" fmla="*/ 5 w 6"/>
                <a:gd name="T9" fmla="*/ 0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5"/>
                <a:gd name="T17" fmla="*/ 6 w 6"/>
                <a:gd name="T18" fmla="*/ 5 h 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5">
                  <a:moveTo>
                    <a:pt x="5" y="0"/>
                  </a:moveTo>
                  <a:lnTo>
                    <a:pt x="6" y="1"/>
                  </a:lnTo>
                  <a:lnTo>
                    <a:pt x="0" y="3"/>
                  </a:lnTo>
                  <a:lnTo>
                    <a:pt x="0" y="5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7946" name="Freeform 3056"/>
            <p:cNvSpPr>
              <a:spLocks/>
            </p:cNvSpPr>
            <p:nvPr/>
          </p:nvSpPr>
          <p:spPr bwMode="auto">
            <a:xfrm>
              <a:off x="763" y="2773"/>
              <a:ext cx="86" cy="25"/>
            </a:xfrm>
            <a:custGeom>
              <a:avLst/>
              <a:gdLst>
                <a:gd name="T0" fmla="*/ 86 w 86"/>
                <a:gd name="T1" fmla="*/ 4 h 25"/>
                <a:gd name="T2" fmla="*/ 83 w 86"/>
                <a:gd name="T3" fmla="*/ 0 h 25"/>
                <a:gd name="T4" fmla="*/ 0 w 86"/>
                <a:gd name="T5" fmla="*/ 20 h 25"/>
                <a:gd name="T6" fmla="*/ 3 w 86"/>
                <a:gd name="T7" fmla="*/ 25 h 25"/>
                <a:gd name="T8" fmla="*/ 86 w 86"/>
                <a:gd name="T9" fmla="*/ 4 h 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6"/>
                <a:gd name="T16" fmla="*/ 0 h 25"/>
                <a:gd name="T17" fmla="*/ 86 w 86"/>
                <a:gd name="T18" fmla="*/ 25 h 2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6" h="25">
                  <a:moveTo>
                    <a:pt x="86" y="4"/>
                  </a:moveTo>
                  <a:lnTo>
                    <a:pt x="83" y="0"/>
                  </a:lnTo>
                  <a:lnTo>
                    <a:pt x="0" y="20"/>
                  </a:lnTo>
                  <a:lnTo>
                    <a:pt x="3" y="25"/>
                  </a:lnTo>
                  <a:lnTo>
                    <a:pt x="86" y="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7947" name="Freeform 3057"/>
            <p:cNvSpPr>
              <a:spLocks/>
            </p:cNvSpPr>
            <p:nvPr/>
          </p:nvSpPr>
          <p:spPr bwMode="auto">
            <a:xfrm>
              <a:off x="844" y="2773"/>
              <a:ext cx="7" cy="4"/>
            </a:xfrm>
            <a:custGeom>
              <a:avLst/>
              <a:gdLst>
                <a:gd name="T0" fmla="*/ 7 w 7"/>
                <a:gd name="T1" fmla="*/ 1 h 4"/>
                <a:gd name="T2" fmla="*/ 7 w 7"/>
                <a:gd name="T3" fmla="*/ 4 h 4"/>
                <a:gd name="T4" fmla="*/ 5 w 7"/>
                <a:gd name="T5" fmla="*/ 4 h 4"/>
                <a:gd name="T6" fmla="*/ 2 w 7"/>
                <a:gd name="T7" fmla="*/ 0 h 4"/>
                <a:gd name="T8" fmla="*/ 0 w 7"/>
                <a:gd name="T9" fmla="*/ 3 h 4"/>
                <a:gd name="T10" fmla="*/ 7 w 7"/>
                <a:gd name="T11" fmla="*/ 1 h 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7"/>
                <a:gd name="T19" fmla="*/ 0 h 4"/>
                <a:gd name="T20" fmla="*/ 7 w 7"/>
                <a:gd name="T21" fmla="*/ 4 h 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7" h="4">
                  <a:moveTo>
                    <a:pt x="7" y="1"/>
                  </a:moveTo>
                  <a:lnTo>
                    <a:pt x="7" y="4"/>
                  </a:lnTo>
                  <a:lnTo>
                    <a:pt x="5" y="4"/>
                  </a:lnTo>
                  <a:lnTo>
                    <a:pt x="2" y="0"/>
                  </a:lnTo>
                  <a:lnTo>
                    <a:pt x="0" y="3"/>
                  </a:lnTo>
                  <a:lnTo>
                    <a:pt x="7" y="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7948" name="Freeform 3058"/>
            <p:cNvSpPr>
              <a:spLocks/>
            </p:cNvSpPr>
            <p:nvPr/>
          </p:nvSpPr>
          <p:spPr bwMode="auto">
            <a:xfrm>
              <a:off x="739" y="2709"/>
              <a:ext cx="27" cy="88"/>
            </a:xfrm>
            <a:custGeom>
              <a:avLst/>
              <a:gdLst>
                <a:gd name="T0" fmla="*/ 23 w 27"/>
                <a:gd name="T1" fmla="*/ 88 h 88"/>
                <a:gd name="T2" fmla="*/ 27 w 27"/>
                <a:gd name="T3" fmla="*/ 84 h 88"/>
                <a:gd name="T4" fmla="*/ 5 w 27"/>
                <a:gd name="T5" fmla="*/ 0 h 88"/>
                <a:gd name="T6" fmla="*/ 0 w 27"/>
                <a:gd name="T7" fmla="*/ 3 h 88"/>
                <a:gd name="T8" fmla="*/ 23 w 27"/>
                <a:gd name="T9" fmla="*/ 88 h 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7"/>
                <a:gd name="T16" fmla="*/ 0 h 88"/>
                <a:gd name="T17" fmla="*/ 27 w 27"/>
                <a:gd name="T18" fmla="*/ 88 h 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7" h="88">
                  <a:moveTo>
                    <a:pt x="23" y="88"/>
                  </a:moveTo>
                  <a:lnTo>
                    <a:pt x="27" y="84"/>
                  </a:lnTo>
                  <a:lnTo>
                    <a:pt x="5" y="0"/>
                  </a:lnTo>
                  <a:lnTo>
                    <a:pt x="0" y="3"/>
                  </a:lnTo>
                  <a:lnTo>
                    <a:pt x="23" y="8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7949" name="Freeform 3059"/>
            <p:cNvSpPr>
              <a:spLocks/>
            </p:cNvSpPr>
            <p:nvPr/>
          </p:nvSpPr>
          <p:spPr bwMode="auto">
            <a:xfrm>
              <a:off x="762" y="2793"/>
              <a:ext cx="4" cy="7"/>
            </a:xfrm>
            <a:custGeom>
              <a:avLst/>
              <a:gdLst>
                <a:gd name="T0" fmla="*/ 4 w 4"/>
                <a:gd name="T1" fmla="*/ 5 h 7"/>
                <a:gd name="T2" fmla="*/ 0 w 4"/>
                <a:gd name="T3" fmla="*/ 7 h 7"/>
                <a:gd name="T4" fmla="*/ 0 w 4"/>
                <a:gd name="T5" fmla="*/ 4 h 7"/>
                <a:gd name="T6" fmla="*/ 4 w 4"/>
                <a:gd name="T7" fmla="*/ 0 h 7"/>
                <a:gd name="T8" fmla="*/ 1 w 4"/>
                <a:gd name="T9" fmla="*/ 0 h 7"/>
                <a:gd name="T10" fmla="*/ 4 w 4"/>
                <a:gd name="T11" fmla="*/ 5 h 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"/>
                <a:gd name="T19" fmla="*/ 0 h 7"/>
                <a:gd name="T20" fmla="*/ 4 w 4"/>
                <a:gd name="T21" fmla="*/ 7 h 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" h="7">
                  <a:moveTo>
                    <a:pt x="4" y="5"/>
                  </a:moveTo>
                  <a:lnTo>
                    <a:pt x="0" y="7"/>
                  </a:lnTo>
                  <a:lnTo>
                    <a:pt x="0" y="4"/>
                  </a:lnTo>
                  <a:lnTo>
                    <a:pt x="4" y="0"/>
                  </a:lnTo>
                  <a:lnTo>
                    <a:pt x="1" y="0"/>
                  </a:lnTo>
                  <a:lnTo>
                    <a:pt x="4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7950" name="Freeform 3060"/>
            <p:cNvSpPr>
              <a:spLocks/>
            </p:cNvSpPr>
            <p:nvPr/>
          </p:nvSpPr>
          <p:spPr bwMode="auto">
            <a:xfrm>
              <a:off x="739" y="2701"/>
              <a:ext cx="7" cy="11"/>
            </a:xfrm>
            <a:custGeom>
              <a:avLst/>
              <a:gdLst>
                <a:gd name="T0" fmla="*/ 0 w 7"/>
                <a:gd name="T1" fmla="*/ 8 h 11"/>
                <a:gd name="T2" fmla="*/ 5 w 7"/>
                <a:gd name="T3" fmla="*/ 11 h 11"/>
                <a:gd name="T4" fmla="*/ 7 w 7"/>
                <a:gd name="T5" fmla="*/ 3 h 11"/>
                <a:gd name="T6" fmla="*/ 2 w 7"/>
                <a:gd name="T7" fmla="*/ 0 h 11"/>
                <a:gd name="T8" fmla="*/ 0 w 7"/>
                <a:gd name="T9" fmla="*/ 8 h 1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"/>
                <a:gd name="T16" fmla="*/ 0 h 11"/>
                <a:gd name="T17" fmla="*/ 7 w 7"/>
                <a:gd name="T18" fmla="*/ 11 h 1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" h="11">
                  <a:moveTo>
                    <a:pt x="0" y="8"/>
                  </a:moveTo>
                  <a:lnTo>
                    <a:pt x="5" y="11"/>
                  </a:lnTo>
                  <a:lnTo>
                    <a:pt x="7" y="3"/>
                  </a:lnTo>
                  <a:lnTo>
                    <a:pt x="2" y="0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7951" name="Freeform 3061"/>
            <p:cNvSpPr>
              <a:spLocks/>
            </p:cNvSpPr>
            <p:nvPr/>
          </p:nvSpPr>
          <p:spPr bwMode="auto">
            <a:xfrm>
              <a:off x="739" y="2709"/>
              <a:ext cx="5" cy="3"/>
            </a:xfrm>
            <a:custGeom>
              <a:avLst/>
              <a:gdLst>
                <a:gd name="T0" fmla="*/ 0 w 5"/>
                <a:gd name="T1" fmla="*/ 3 h 3"/>
                <a:gd name="T2" fmla="*/ 0 w 5"/>
                <a:gd name="T3" fmla="*/ 2 h 3"/>
                <a:gd name="T4" fmla="*/ 0 w 5"/>
                <a:gd name="T5" fmla="*/ 0 h 3"/>
                <a:gd name="T6" fmla="*/ 5 w 5"/>
                <a:gd name="T7" fmla="*/ 3 h 3"/>
                <a:gd name="T8" fmla="*/ 5 w 5"/>
                <a:gd name="T9" fmla="*/ 0 h 3"/>
                <a:gd name="T10" fmla="*/ 0 w 5"/>
                <a:gd name="T11" fmla="*/ 3 h 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"/>
                <a:gd name="T19" fmla="*/ 0 h 3"/>
                <a:gd name="T20" fmla="*/ 5 w 5"/>
                <a:gd name="T21" fmla="*/ 3 h 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" h="3">
                  <a:moveTo>
                    <a:pt x="0" y="3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5" y="3"/>
                  </a:lnTo>
                  <a:lnTo>
                    <a:pt x="5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7952" name="Freeform 3062"/>
            <p:cNvSpPr>
              <a:spLocks/>
            </p:cNvSpPr>
            <p:nvPr/>
          </p:nvSpPr>
          <p:spPr bwMode="auto">
            <a:xfrm>
              <a:off x="744" y="2698"/>
              <a:ext cx="6" cy="8"/>
            </a:xfrm>
            <a:custGeom>
              <a:avLst/>
              <a:gdLst>
                <a:gd name="T0" fmla="*/ 0 w 6"/>
                <a:gd name="T1" fmla="*/ 2 h 8"/>
                <a:gd name="T2" fmla="*/ 2 w 6"/>
                <a:gd name="T3" fmla="*/ 8 h 8"/>
                <a:gd name="T4" fmla="*/ 6 w 6"/>
                <a:gd name="T5" fmla="*/ 6 h 8"/>
                <a:gd name="T6" fmla="*/ 5 w 6"/>
                <a:gd name="T7" fmla="*/ 0 h 8"/>
                <a:gd name="T8" fmla="*/ 0 w 6"/>
                <a:gd name="T9" fmla="*/ 2 h 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8"/>
                <a:gd name="T17" fmla="*/ 6 w 6"/>
                <a:gd name="T18" fmla="*/ 8 h 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8">
                  <a:moveTo>
                    <a:pt x="0" y="2"/>
                  </a:moveTo>
                  <a:lnTo>
                    <a:pt x="2" y="8"/>
                  </a:lnTo>
                  <a:lnTo>
                    <a:pt x="6" y="6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7953" name="Freeform 3063"/>
            <p:cNvSpPr>
              <a:spLocks/>
            </p:cNvSpPr>
            <p:nvPr/>
          </p:nvSpPr>
          <p:spPr bwMode="auto">
            <a:xfrm>
              <a:off x="741" y="2700"/>
              <a:ext cx="5" cy="6"/>
            </a:xfrm>
            <a:custGeom>
              <a:avLst/>
              <a:gdLst>
                <a:gd name="T0" fmla="*/ 0 w 5"/>
                <a:gd name="T1" fmla="*/ 1 h 6"/>
                <a:gd name="T2" fmla="*/ 3 w 5"/>
                <a:gd name="T3" fmla="*/ 0 h 6"/>
                <a:gd name="T4" fmla="*/ 5 w 5"/>
                <a:gd name="T5" fmla="*/ 6 h 6"/>
                <a:gd name="T6" fmla="*/ 5 w 5"/>
                <a:gd name="T7" fmla="*/ 4 h 6"/>
                <a:gd name="T8" fmla="*/ 0 w 5"/>
                <a:gd name="T9" fmla="*/ 1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"/>
                <a:gd name="T16" fmla="*/ 0 h 6"/>
                <a:gd name="T17" fmla="*/ 5 w 5"/>
                <a:gd name="T18" fmla="*/ 6 h 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" h="6">
                  <a:moveTo>
                    <a:pt x="0" y="1"/>
                  </a:moveTo>
                  <a:lnTo>
                    <a:pt x="3" y="0"/>
                  </a:lnTo>
                  <a:lnTo>
                    <a:pt x="5" y="6"/>
                  </a:lnTo>
                  <a:lnTo>
                    <a:pt x="5" y="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7954" name="Freeform 3064"/>
            <p:cNvSpPr>
              <a:spLocks/>
            </p:cNvSpPr>
            <p:nvPr/>
          </p:nvSpPr>
          <p:spPr bwMode="auto">
            <a:xfrm>
              <a:off x="746" y="2700"/>
              <a:ext cx="6" cy="6"/>
            </a:xfrm>
            <a:custGeom>
              <a:avLst/>
              <a:gdLst>
                <a:gd name="T0" fmla="*/ 4 w 6"/>
                <a:gd name="T1" fmla="*/ 0 h 6"/>
                <a:gd name="T2" fmla="*/ 0 w 6"/>
                <a:gd name="T3" fmla="*/ 4 h 6"/>
                <a:gd name="T4" fmla="*/ 1 w 6"/>
                <a:gd name="T5" fmla="*/ 6 h 6"/>
                <a:gd name="T6" fmla="*/ 6 w 6"/>
                <a:gd name="T7" fmla="*/ 1 h 6"/>
                <a:gd name="T8" fmla="*/ 4 w 6"/>
                <a:gd name="T9" fmla="*/ 0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6"/>
                <a:gd name="T17" fmla="*/ 6 w 6"/>
                <a:gd name="T18" fmla="*/ 6 h 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6">
                  <a:moveTo>
                    <a:pt x="4" y="0"/>
                  </a:moveTo>
                  <a:lnTo>
                    <a:pt x="0" y="4"/>
                  </a:lnTo>
                  <a:lnTo>
                    <a:pt x="1" y="6"/>
                  </a:lnTo>
                  <a:lnTo>
                    <a:pt x="6" y="1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7955" name="Freeform 3065"/>
            <p:cNvSpPr>
              <a:spLocks/>
            </p:cNvSpPr>
            <p:nvPr/>
          </p:nvSpPr>
          <p:spPr bwMode="auto">
            <a:xfrm>
              <a:off x="746" y="2698"/>
              <a:ext cx="4" cy="6"/>
            </a:xfrm>
            <a:custGeom>
              <a:avLst/>
              <a:gdLst>
                <a:gd name="T0" fmla="*/ 3 w 4"/>
                <a:gd name="T1" fmla="*/ 0 h 6"/>
                <a:gd name="T2" fmla="*/ 4 w 4"/>
                <a:gd name="T3" fmla="*/ 2 h 6"/>
                <a:gd name="T4" fmla="*/ 0 w 4"/>
                <a:gd name="T5" fmla="*/ 6 h 6"/>
                <a:gd name="T6" fmla="*/ 4 w 4"/>
                <a:gd name="T7" fmla="*/ 6 h 6"/>
                <a:gd name="T8" fmla="*/ 3 w 4"/>
                <a:gd name="T9" fmla="*/ 0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6"/>
                <a:gd name="T17" fmla="*/ 4 w 4"/>
                <a:gd name="T18" fmla="*/ 6 h 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6">
                  <a:moveTo>
                    <a:pt x="3" y="0"/>
                  </a:moveTo>
                  <a:lnTo>
                    <a:pt x="4" y="2"/>
                  </a:lnTo>
                  <a:lnTo>
                    <a:pt x="0" y="6"/>
                  </a:lnTo>
                  <a:lnTo>
                    <a:pt x="4" y="6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7956" name="Freeform 3066"/>
            <p:cNvSpPr>
              <a:spLocks/>
            </p:cNvSpPr>
            <p:nvPr/>
          </p:nvSpPr>
          <p:spPr bwMode="auto">
            <a:xfrm>
              <a:off x="747" y="2700"/>
              <a:ext cx="5" cy="8"/>
            </a:xfrm>
            <a:custGeom>
              <a:avLst/>
              <a:gdLst>
                <a:gd name="T0" fmla="*/ 0 w 5"/>
                <a:gd name="T1" fmla="*/ 6 h 8"/>
                <a:gd name="T2" fmla="*/ 2 w 5"/>
                <a:gd name="T3" fmla="*/ 8 h 8"/>
                <a:gd name="T4" fmla="*/ 5 w 5"/>
                <a:gd name="T5" fmla="*/ 6 h 8"/>
                <a:gd name="T6" fmla="*/ 3 w 5"/>
                <a:gd name="T7" fmla="*/ 0 h 8"/>
                <a:gd name="T8" fmla="*/ 5 w 5"/>
                <a:gd name="T9" fmla="*/ 1 h 8"/>
                <a:gd name="T10" fmla="*/ 0 w 5"/>
                <a:gd name="T11" fmla="*/ 6 h 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"/>
                <a:gd name="T19" fmla="*/ 0 h 8"/>
                <a:gd name="T20" fmla="*/ 5 w 5"/>
                <a:gd name="T21" fmla="*/ 8 h 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" h="8">
                  <a:moveTo>
                    <a:pt x="0" y="6"/>
                  </a:moveTo>
                  <a:lnTo>
                    <a:pt x="2" y="8"/>
                  </a:lnTo>
                  <a:lnTo>
                    <a:pt x="5" y="6"/>
                  </a:lnTo>
                  <a:lnTo>
                    <a:pt x="3" y="0"/>
                  </a:lnTo>
                  <a:lnTo>
                    <a:pt x="5" y="1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7957" name="Freeform 3067"/>
            <p:cNvSpPr>
              <a:spLocks/>
            </p:cNvSpPr>
            <p:nvPr/>
          </p:nvSpPr>
          <p:spPr bwMode="auto">
            <a:xfrm>
              <a:off x="774" y="2717"/>
              <a:ext cx="38" cy="41"/>
            </a:xfrm>
            <a:custGeom>
              <a:avLst/>
              <a:gdLst>
                <a:gd name="T0" fmla="*/ 0 w 38"/>
                <a:gd name="T1" fmla="*/ 8 h 41"/>
                <a:gd name="T2" fmla="*/ 29 w 38"/>
                <a:gd name="T3" fmla="*/ 0 h 41"/>
                <a:gd name="T4" fmla="*/ 38 w 38"/>
                <a:gd name="T5" fmla="*/ 33 h 41"/>
                <a:gd name="T6" fmla="*/ 8 w 38"/>
                <a:gd name="T7" fmla="*/ 41 h 41"/>
                <a:gd name="T8" fmla="*/ 0 w 38"/>
                <a:gd name="T9" fmla="*/ 8 h 4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8"/>
                <a:gd name="T16" fmla="*/ 0 h 41"/>
                <a:gd name="T17" fmla="*/ 38 w 38"/>
                <a:gd name="T18" fmla="*/ 41 h 4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8" h="41">
                  <a:moveTo>
                    <a:pt x="0" y="8"/>
                  </a:moveTo>
                  <a:lnTo>
                    <a:pt x="29" y="0"/>
                  </a:lnTo>
                  <a:lnTo>
                    <a:pt x="38" y="33"/>
                  </a:lnTo>
                  <a:lnTo>
                    <a:pt x="8" y="41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D7D7D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7958" name="Freeform 3068"/>
            <p:cNvSpPr>
              <a:spLocks/>
            </p:cNvSpPr>
            <p:nvPr/>
          </p:nvSpPr>
          <p:spPr bwMode="auto">
            <a:xfrm>
              <a:off x="774" y="2714"/>
              <a:ext cx="30" cy="14"/>
            </a:xfrm>
            <a:custGeom>
              <a:avLst/>
              <a:gdLst>
                <a:gd name="T0" fmla="*/ 0 w 30"/>
                <a:gd name="T1" fmla="*/ 8 h 14"/>
                <a:gd name="T2" fmla="*/ 2 w 30"/>
                <a:gd name="T3" fmla="*/ 14 h 14"/>
                <a:gd name="T4" fmla="*/ 30 w 30"/>
                <a:gd name="T5" fmla="*/ 6 h 14"/>
                <a:gd name="T6" fmla="*/ 29 w 30"/>
                <a:gd name="T7" fmla="*/ 0 h 14"/>
                <a:gd name="T8" fmla="*/ 0 w 30"/>
                <a:gd name="T9" fmla="*/ 8 h 1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"/>
                <a:gd name="T16" fmla="*/ 0 h 14"/>
                <a:gd name="T17" fmla="*/ 30 w 30"/>
                <a:gd name="T18" fmla="*/ 14 h 1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" h="14">
                  <a:moveTo>
                    <a:pt x="0" y="8"/>
                  </a:moveTo>
                  <a:lnTo>
                    <a:pt x="2" y="14"/>
                  </a:lnTo>
                  <a:lnTo>
                    <a:pt x="30" y="6"/>
                  </a:lnTo>
                  <a:lnTo>
                    <a:pt x="29" y="0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7959" name="Freeform 3069"/>
            <p:cNvSpPr>
              <a:spLocks/>
            </p:cNvSpPr>
            <p:nvPr/>
          </p:nvSpPr>
          <p:spPr bwMode="auto">
            <a:xfrm>
              <a:off x="800" y="2717"/>
              <a:ext cx="16" cy="35"/>
            </a:xfrm>
            <a:custGeom>
              <a:avLst/>
              <a:gdLst>
                <a:gd name="T0" fmla="*/ 6 w 16"/>
                <a:gd name="T1" fmla="*/ 0 h 35"/>
                <a:gd name="T2" fmla="*/ 0 w 16"/>
                <a:gd name="T3" fmla="*/ 2 h 35"/>
                <a:gd name="T4" fmla="*/ 9 w 16"/>
                <a:gd name="T5" fmla="*/ 35 h 35"/>
                <a:gd name="T6" fmla="*/ 16 w 16"/>
                <a:gd name="T7" fmla="*/ 33 h 35"/>
                <a:gd name="T8" fmla="*/ 6 w 16"/>
                <a:gd name="T9" fmla="*/ 0 h 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"/>
                <a:gd name="T16" fmla="*/ 0 h 35"/>
                <a:gd name="T17" fmla="*/ 16 w 16"/>
                <a:gd name="T18" fmla="*/ 35 h 3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" h="35">
                  <a:moveTo>
                    <a:pt x="6" y="0"/>
                  </a:moveTo>
                  <a:lnTo>
                    <a:pt x="0" y="2"/>
                  </a:lnTo>
                  <a:lnTo>
                    <a:pt x="9" y="35"/>
                  </a:lnTo>
                  <a:lnTo>
                    <a:pt x="16" y="33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7960" name="Freeform 3070"/>
            <p:cNvSpPr>
              <a:spLocks/>
            </p:cNvSpPr>
            <p:nvPr/>
          </p:nvSpPr>
          <p:spPr bwMode="auto">
            <a:xfrm>
              <a:off x="800" y="2714"/>
              <a:ext cx="6" cy="6"/>
            </a:xfrm>
            <a:custGeom>
              <a:avLst/>
              <a:gdLst>
                <a:gd name="T0" fmla="*/ 3 w 6"/>
                <a:gd name="T1" fmla="*/ 0 h 6"/>
                <a:gd name="T2" fmla="*/ 4 w 6"/>
                <a:gd name="T3" fmla="*/ 0 h 6"/>
                <a:gd name="T4" fmla="*/ 6 w 6"/>
                <a:gd name="T5" fmla="*/ 3 h 6"/>
                <a:gd name="T6" fmla="*/ 0 w 6"/>
                <a:gd name="T7" fmla="*/ 5 h 6"/>
                <a:gd name="T8" fmla="*/ 4 w 6"/>
                <a:gd name="T9" fmla="*/ 6 h 6"/>
                <a:gd name="T10" fmla="*/ 3 w 6"/>
                <a:gd name="T11" fmla="*/ 0 h 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"/>
                <a:gd name="T19" fmla="*/ 0 h 6"/>
                <a:gd name="T20" fmla="*/ 6 w 6"/>
                <a:gd name="T21" fmla="*/ 6 h 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" h="6">
                  <a:moveTo>
                    <a:pt x="3" y="0"/>
                  </a:moveTo>
                  <a:lnTo>
                    <a:pt x="4" y="0"/>
                  </a:lnTo>
                  <a:lnTo>
                    <a:pt x="6" y="3"/>
                  </a:lnTo>
                  <a:lnTo>
                    <a:pt x="0" y="5"/>
                  </a:lnTo>
                  <a:lnTo>
                    <a:pt x="4" y="6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7961" name="Freeform 3071"/>
            <p:cNvSpPr>
              <a:spLocks/>
            </p:cNvSpPr>
            <p:nvPr/>
          </p:nvSpPr>
          <p:spPr bwMode="auto">
            <a:xfrm>
              <a:off x="781" y="2749"/>
              <a:ext cx="33" cy="13"/>
            </a:xfrm>
            <a:custGeom>
              <a:avLst/>
              <a:gdLst>
                <a:gd name="T0" fmla="*/ 33 w 33"/>
                <a:gd name="T1" fmla="*/ 5 h 13"/>
                <a:gd name="T2" fmla="*/ 30 w 33"/>
                <a:gd name="T3" fmla="*/ 0 h 13"/>
                <a:gd name="T4" fmla="*/ 0 w 33"/>
                <a:gd name="T5" fmla="*/ 8 h 13"/>
                <a:gd name="T6" fmla="*/ 3 w 33"/>
                <a:gd name="T7" fmla="*/ 13 h 13"/>
                <a:gd name="T8" fmla="*/ 33 w 33"/>
                <a:gd name="T9" fmla="*/ 5 h 1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3"/>
                <a:gd name="T16" fmla="*/ 0 h 13"/>
                <a:gd name="T17" fmla="*/ 33 w 33"/>
                <a:gd name="T18" fmla="*/ 13 h 1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3" h="13">
                  <a:moveTo>
                    <a:pt x="33" y="5"/>
                  </a:moveTo>
                  <a:lnTo>
                    <a:pt x="30" y="0"/>
                  </a:lnTo>
                  <a:lnTo>
                    <a:pt x="0" y="8"/>
                  </a:lnTo>
                  <a:lnTo>
                    <a:pt x="3" y="13"/>
                  </a:lnTo>
                  <a:lnTo>
                    <a:pt x="33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7962" name="Freeform 2048"/>
            <p:cNvSpPr>
              <a:spLocks/>
            </p:cNvSpPr>
            <p:nvPr/>
          </p:nvSpPr>
          <p:spPr bwMode="auto">
            <a:xfrm>
              <a:off x="809" y="2749"/>
              <a:ext cx="7" cy="5"/>
            </a:xfrm>
            <a:custGeom>
              <a:avLst/>
              <a:gdLst>
                <a:gd name="T0" fmla="*/ 7 w 7"/>
                <a:gd name="T1" fmla="*/ 1 h 5"/>
                <a:gd name="T2" fmla="*/ 7 w 7"/>
                <a:gd name="T3" fmla="*/ 5 h 5"/>
                <a:gd name="T4" fmla="*/ 5 w 7"/>
                <a:gd name="T5" fmla="*/ 5 h 5"/>
                <a:gd name="T6" fmla="*/ 2 w 7"/>
                <a:gd name="T7" fmla="*/ 0 h 5"/>
                <a:gd name="T8" fmla="*/ 0 w 7"/>
                <a:gd name="T9" fmla="*/ 3 h 5"/>
                <a:gd name="T10" fmla="*/ 7 w 7"/>
                <a:gd name="T11" fmla="*/ 1 h 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7"/>
                <a:gd name="T19" fmla="*/ 0 h 5"/>
                <a:gd name="T20" fmla="*/ 7 w 7"/>
                <a:gd name="T21" fmla="*/ 5 h 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7" h="5">
                  <a:moveTo>
                    <a:pt x="7" y="1"/>
                  </a:moveTo>
                  <a:lnTo>
                    <a:pt x="7" y="5"/>
                  </a:lnTo>
                  <a:lnTo>
                    <a:pt x="5" y="5"/>
                  </a:lnTo>
                  <a:lnTo>
                    <a:pt x="2" y="0"/>
                  </a:lnTo>
                  <a:lnTo>
                    <a:pt x="0" y="3"/>
                  </a:lnTo>
                  <a:lnTo>
                    <a:pt x="7" y="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7963" name="Freeform 2049"/>
            <p:cNvSpPr>
              <a:spLocks/>
            </p:cNvSpPr>
            <p:nvPr/>
          </p:nvSpPr>
          <p:spPr bwMode="auto">
            <a:xfrm>
              <a:off x="771" y="2723"/>
              <a:ext cx="13" cy="37"/>
            </a:xfrm>
            <a:custGeom>
              <a:avLst/>
              <a:gdLst>
                <a:gd name="T0" fmla="*/ 8 w 13"/>
                <a:gd name="T1" fmla="*/ 37 h 37"/>
                <a:gd name="T2" fmla="*/ 13 w 13"/>
                <a:gd name="T3" fmla="*/ 34 h 37"/>
                <a:gd name="T4" fmla="*/ 5 w 13"/>
                <a:gd name="T5" fmla="*/ 0 h 37"/>
                <a:gd name="T6" fmla="*/ 0 w 13"/>
                <a:gd name="T7" fmla="*/ 4 h 37"/>
                <a:gd name="T8" fmla="*/ 8 w 13"/>
                <a:gd name="T9" fmla="*/ 37 h 3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"/>
                <a:gd name="T16" fmla="*/ 0 h 37"/>
                <a:gd name="T17" fmla="*/ 13 w 13"/>
                <a:gd name="T18" fmla="*/ 37 h 3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" h="37">
                  <a:moveTo>
                    <a:pt x="8" y="37"/>
                  </a:moveTo>
                  <a:lnTo>
                    <a:pt x="13" y="34"/>
                  </a:lnTo>
                  <a:lnTo>
                    <a:pt x="5" y="0"/>
                  </a:lnTo>
                  <a:lnTo>
                    <a:pt x="0" y="4"/>
                  </a:lnTo>
                  <a:lnTo>
                    <a:pt x="8" y="3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7964" name="Freeform 2050"/>
            <p:cNvSpPr>
              <a:spLocks/>
            </p:cNvSpPr>
            <p:nvPr/>
          </p:nvSpPr>
          <p:spPr bwMode="auto">
            <a:xfrm>
              <a:off x="779" y="2757"/>
              <a:ext cx="5" cy="6"/>
            </a:xfrm>
            <a:custGeom>
              <a:avLst/>
              <a:gdLst>
                <a:gd name="T0" fmla="*/ 5 w 5"/>
                <a:gd name="T1" fmla="*/ 5 h 6"/>
                <a:gd name="T2" fmla="*/ 0 w 5"/>
                <a:gd name="T3" fmla="*/ 6 h 6"/>
                <a:gd name="T4" fmla="*/ 0 w 5"/>
                <a:gd name="T5" fmla="*/ 3 h 6"/>
                <a:gd name="T6" fmla="*/ 5 w 5"/>
                <a:gd name="T7" fmla="*/ 0 h 6"/>
                <a:gd name="T8" fmla="*/ 2 w 5"/>
                <a:gd name="T9" fmla="*/ 0 h 6"/>
                <a:gd name="T10" fmla="*/ 5 w 5"/>
                <a:gd name="T11" fmla="*/ 5 h 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"/>
                <a:gd name="T19" fmla="*/ 0 h 6"/>
                <a:gd name="T20" fmla="*/ 5 w 5"/>
                <a:gd name="T21" fmla="*/ 6 h 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" h="6">
                  <a:moveTo>
                    <a:pt x="5" y="5"/>
                  </a:moveTo>
                  <a:lnTo>
                    <a:pt x="0" y="6"/>
                  </a:lnTo>
                  <a:lnTo>
                    <a:pt x="0" y="3"/>
                  </a:lnTo>
                  <a:lnTo>
                    <a:pt x="5" y="0"/>
                  </a:lnTo>
                  <a:lnTo>
                    <a:pt x="2" y="0"/>
                  </a:lnTo>
                  <a:lnTo>
                    <a:pt x="5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7965" name="Freeform 2051"/>
            <p:cNvSpPr>
              <a:spLocks/>
            </p:cNvSpPr>
            <p:nvPr/>
          </p:nvSpPr>
          <p:spPr bwMode="auto">
            <a:xfrm>
              <a:off x="770" y="2722"/>
              <a:ext cx="6" cy="6"/>
            </a:xfrm>
            <a:custGeom>
              <a:avLst/>
              <a:gdLst>
                <a:gd name="T0" fmla="*/ 1 w 6"/>
                <a:gd name="T1" fmla="*/ 5 h 6"/>
                <a:gd name="T2" fmla="*/ 0 w 6"/>
                <a:gd name="T3" fmla="*/ 1 h 6"/>
                <a:gd name="T4" fmla="*/ 4 w 6"/>
                <a:gd name="T5" fmla="*/ 0 h 6"/>
                <a:gd name="T6" fmla="*/ 6 w 6"/>
                <a:gd name="T7" fmla="*/ 6 h 6"/>
                <a:gd name="T8" fmla="*/ 6 w 6"/>
                <a:gd name="T9" fmla="*/ 1 h 6"/>
                <a:gd name="T10" fmla="*/ 1 w 6"/>
                <a:gd name="T11" fmla="*/ 5 h 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"/>
                <a:gd name="T19" fmla="*/ 0 h 6"/>
                <a:gd name="T20" fmla="*/ 6 w 6"/>
                <a:gd name="T21" fmla="*/ 6 h 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" h="6">
                  <a:moveTo>
                    <a:pt x="1" y="5"/>
                  </a:moveTo>
                  <a:lnTo>
                    <a:pt x="0" y="1"/>
                  </a:lnTo>
                  <a:lnTo>
                    <a:pt x="4" y="0"/>
                  </a:lnTo>
                  <a:lnTo>
                    <a:pt x="6" y="6"/>
                  </a:lnTo>
                  <a:lnTo>
                    <a:pt x="6" y="1"/>
                  </a:lnTo>
                  <a:lnTo>
                    <a:pt x="1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7966" name="Freeform 2052"/>
            <p:cNvSpPr>
              <a:spLocks/>
            </p:cNvSpPr>
            <p:nvPr/>
          </p:nvSpPr>
          <p:spPr bwMode="auto">
            <a:xfrm>
              <a:off x="781" y="2739"/>
              <a:ext cx="31" cy="15"/>
            </a:xfrm>
            <a:custGeom>
              <a:avLst/>
              <a:gdLst>
                <a:gd name="T0" fmla="*/ 0 w 31"/>
                <a:gd name="T1" fmla="*/ 8 h 15"/>
                <a:gd name="T2" fmla="*/ 1 w 31"/>
                <a:gd name="T3" fmla="*/ 15 h 15"/>
                <a:gd name="T4" fmla="*/ 31 w 31"/>
                <a:gd name="T5" fmla="*/ 7 h 15"/>
                <a:gd name="T6" fmla="*/ 30 w 31"/>
                <a:gd name="T7" fmla="*/ 0 h 15"/>
                <a:gd name="T8" fmla="*/ 0 w 31"/>
                <a:gd name="T9" fmla="*/ 8 h 1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1"/>
                <a:gd name="T16" fmla="*/ 0 h 15"/>
                <a:gd name="T17" fmla="*/ 31 w 31"/>
                <a:gd name="T18" fmla="*/ 15 h 1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1" h="15">
                  <a:moveTo>
                    <a:pt x="0" y="8"/>
                  </a:moveTo>
                  <a:lnTo>
                    <a:pt x="1" y="15"/>
                  </a:lnTo>
                  <a:lnTo>
                    <a:pt x="31" y="7"/>
                  </a:lnTo>
                  <a:lnTo>
                    <a:pt x="30" y="0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7967" name="Freeform 2053"/>
            <p:cNvSpPr>
              <a:spLocks/>
            </p:cNvSpPr>
            <p:nvPr/>
          </p:nvSpPr>
          <p:spPr bwMode="auto">
            <a:xfrm>
              <a:off x="833" y="2723"/>
              <a:ext cx="11" cy="13"/>
            </a:xfrm>
            <a:custGeom>
              <a:avLst/>
              <a:gdLst>
                <a:gd name="T0" fmla="*/ 3 w 11"/>
                <a:gd name="T1" fmla="*/ 0 h 13"/>
                <a:gd name="T2" fmla="*/ 5 w 11"/>
                <a:gd name="T3" fmla="*/ 0 h 13"/>
                <a:gd name="T4" fmla="*/ 8 w 11"/>
                <a:gd name="T5" fmla="*/ 2 h 13"/>
                <a:gd name="T6" fmla="*/ 11 w 11"/>
                <a:gd name="T7" fmla="*/ 5 h 13"/>
                <a:gd name="T8" fmla="*/ 11 w 11"/>
                <a:gd name="T9" fmla="*/ 8 h 13"/>
                <a:gd name="T10" fmla="*/ 10 w 11"/>
                <a:gd name="T11" fmla="*/ 12 h 13"/>
                <a:gd name="T12" fmla="*/ 5 w 11"/>
                <a:gd name="T13" fmla="*/ 13 h 13"/>
                <a:gd name="T14" fmla="*/ 2 w 11"/>
                <a:gd name="T15" fmla="*/ 8 h 13"/>
                <a:gd name="T16" fmla="*/ 5 w 11"/>
                <a:gd name="T17" fmla="*/ 7 h 13"/>
                <a:gd name="T18" fmla="*/ 5 w 11"/>
                <a:gd name="T19" fmla="*/ 7 h 13"/>
                <a:gd name="T20" fmla="*/ 5 w 11"/>
                <a:gd name="T21" fmla="*/ 7 h 13"/>
                <a:gd name="T22" fmla="*/ 5 w 11"/>
                <a:gd name="T23" fmla="*/ 8 h 13"/>
                <a:gd name="T24" fmla="*/ 3 w 11"/>
                <a:gd name="T25" fmla="*/ 7 h 13"/>
                <a:gd name="T26" fmla="*/ 0 w 11"/>
                <a:gd name="T27" fmla="*/ 5 h 13"/>
                <a:gd name="T28" fmla="*/ 3 w 11"/>
                <a:gd name="T29" fmla="*/ 0 h 13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1"/>
                <a:gd name="T46" fmla="*/ 0 h 13"/>
                <a:gd name="T47" fmla="*/ 11 w 11"/>
                <a:gd name="T48" fmla="*/ 13 h 13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1" h="13">
                  <a:moveTo>
                    <a:pt x="3" y="0"/>
                  </a:moveTo>
                  <a:lnTo>
                    <a:pt x="5" y="0"/>
                  </a:lnTo>
                  <a:lnTo>
                    <a:pt x="8" y="2"/>
                  </a:lnTo>
                  <a:lnTo>
                    <a:pt x="11" y="5"/>
                  </a:lnTo>
                  <a:lnTo>
                    <a:pt x="11" y="8"/>
                  </a:lnTo>
                  <a:lnTo>
                    <a:pt x="10" y="12"/>
                  </a:lnTo>
                  <a:lnTo>
                    <a:pt x="5" y="13"/>
                  </a:lnTo>
                  <a:lnTo>
                    <a:pt x="2" y="8"/>
                  </a:lnTo>
                  <a:lnTo>
                    <a:pt x="5" y="7"/>
                  </a:lnTo>
                  <a:lnTo>
                    <a:pt x="5" y="8"/>
                  </a:lnTo>
                  <a:lnTo>
                    <a:pt x="3" y="7"/>
                  </a:lnTo>
                  <a:lnTo>
                    <a:pt x="0" y="5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7968" name="Freeform 2054"/>
            <p:cNvSpPr>
              <a:spLocks/>
            </p:cNvSpPr>
            <p:nvPr/>
          </p:nvSpPr>
          <p:spPr bwMode="auto">
            <a:xfrm>
              <a:off x="746" y="2746"/>
              <a:ext cx="8" cy="12"/>
            </a:xfrm>
            <a:custGeom>
              <a:avLst/>
              <a:gdLst>
                <a:gd name="T0" fmla="*/ 8 w 8"/>
                <a:gd name="T1" fmla="*/ 4 h 12"/>
                <a:gd name="T2" fmla="*/ 8 w 8"/>
                <a:gd name="T3" fmla="*/ 6 h 12"/>
                <a:gd name="T4" fmla="*/ 4 w 8"/>
                <a:gd name="T5" fmla="*/ 9 h 12"/>
                <a:gd name="T6" fmla="*/ 6 w 8"/>
                <a:gd name="T7" fmla="*/ 8 h 12"/>
                <a:gd name="T8" fmla="*/ 4 w 8"/>
                <a:gd name="T9" fmla="*/ 6 h 12"/>
                <a:gd name="T10" fmla="*/ 4 w 8"/>
                <a:gd name="T11" fmla="*/ 6 h 12"/>
                <a:gd name="T12" fmla="*/ 8 w 8"/>
                <a:gd name="T13" fmla="*/ 6 h 12"/>
                <a:gd name="T14" fmla="*/ 8 w 8"/>
                <a:gd name="T15" fmla="*/ 12 h 12"/>
                <a:gd name="T16" fmla="*/ 4 w 8"/>
                <a:gd name="T17" fmla="*/ 12 h 12"/>
                <a:gd name="T18" fmla="*/ 0 w 8"/>
                <a:gd name="T19" fmla="*/ 11 h 12"/>
                <a:gd name="T20" fmla="*/ 0 w 8"/>
                <a:gd name="T21" fmla="*/ 8 h 12"/>
                <a:gd name="T22" fmla="*/ 0 w 8"/>
                <a:gd name="T23" fmla="*/ 4 h 12"/>
                <a:gd name="T24" fmla="*/ 3 w 8"/>
                <a:gd name="T25" fmla="*/ 1 h 12"/>
                <a:gd name="T26" fmla="*/ 4 w 8"/>
                <a:gd name="T27" fmla="*/ 0 h 12"/>
                <a:gd name="T28" fmla="*/ 8 w 8"/>
                <a:gd name="T29" fmla="*/ 4 h 12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8"/>
                <a:gd name="T46" fmla="*/ 0 h 12"/>
                <a:gd name="T47" fmla="*/ 8 w 8"/>
                <a:gd name="T48" fmla="*/ 12 h 12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8" h="12">
                  <a:moveTo>
                    <a:pt x="8" y="4"/>
                  </a:moveTo>
                  <a:lnTo>
                    <a:pt x="8" y="6"/>
                  </a:lnTo>
                  <a:lnTo>
                    <a:pt x="4" y="9"/>
                  </a:lnTo>
                  <a:lnTo>
                    <a:pt x="6" y="8"/>
                  </a:lnTo>
                  <a:lnTo>
                    <a:pt x="4" y="6"/>
                  </a:lnTo>
                  <a:lnTo>
                    <a:pt x="8" y="6"/>
                  </a:lnTo>
                  <a:lnTo>
                    <a:pt x="8" y="12"/>
                  </a:lnTo>
                  <a:lnTo>
                    <a:pt x="4" y="12"/>
                  </a:lnTo>
                  <a:lnTo>
                    <a:pt x="0" y="11"/>
                  </a:lnTo>
                  <a:lnTo>
                    <a:pt x="0" y="8"/>
                  </a:lnTo>
                  <a:lnTo>
                    <a:pt x="0" y="4"/>
                  </a:lnTo>
                  <a:lnTo>
                    <a:pt x="3" y="1"/>
                  </a:lnTo>
                  <a:lnTo>
                    <a:pt x="4" y="0"/>
                  </a:lnTo>
                  <a:lnTo>
                    <a:pt x="8" y="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7969" name="Freeform 2055"/>
            <p:cNvSpPr>
              <a:spLocks/>
            </p:cNvSpPr>
            <p:nvPr/>
          </p:nvSpPr>
          <p:spPr bwMode="auto">
            <a:xfrm>
              <a:off x="752" y="2766"/>
              <a:ext cx="110" cy="37"/>
            </a:xfrm>
            <a:custGeom>
              <a:avLst/>
              <a:gdLst>
                <a:gd name="T0" fmla="*/ 0 w 110"/>
                <a:gd name="T1" fmla="*/ 31 h 37"/>
                <a:gd name="T2" fmla="*/ 2 w 110"/>
                <a:gd name="T3" fmla="*/ 37 h 37"/>
                <a:gd name="T4" fmla="*/ 110 w 110"/>
                <a:gd name="T5" fmla="*/ 7 h 37"/>
                <a:gd name="T6" fmla="*/ 108 w 110"/>
                <a:gd name="T7" fmla="*/ 0 h 37"/>
                <a:gd name="T8" fmla="*/ 0 w 110"/>
                <a:gd name="T9" fmla="*/ 31 h 3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0"/>
                <a:gd name="T16" fmla="*/ 0 h 37"/>
                <a:gd name="T17" fmla="*/ 110 w 110"/>
                <a:gd name="T18" fmla="*/ 37 h 3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0" h="37">
                  <a:moveTo>
                    <a:pt x="0" y="31"/>
                  </a:moveTo>
                  <a:lnTo>
                    <a:pt x="2" y="37"/>
                  </a:lnTo>
                  <a:lnTo>
                    <a:pt x="110" y="7"/>
                  </a:lnTo>
                  <a:lnTo>
                    <a:pt x="108" y="0"/>
                  </a:lnTo>
                  <a:lnTo>
                    <a:pt x="0" y="3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7970" name="Freeform 2056"/>
            <p:cNvSpPr>
              <a:spLocks/>
            </p:cNvSpPr>
            <p:nvPr/>
          </p:nvSpPr>
          <p:spPr bwMode="auto">
            <a:xfrm>
              <a:off x="846" y="2763"/>
              <a:ext cx="14" cy="10"/>
            </a:xfrm>
            <a:custGeom>
              <a:avLst/>
              <a:gdLst>
                <a:gd name="T0" fmla="*/ 0 w 14"/>
                <a:gd name="T1" fmla="*/ 3 h 10"/>
                <a:gd name="T2" fmla="*/ 1 w 14"/>
                <a:gd name="T3" fmla="*/ 10 h 10"/>
                <a:gd name="T4" fmla="*/ 14 w 14"/>
                <a:gd name="T5" fmla="*/ 7 h 10"/>
                <a:gd name="T6" fmla="*/ 13 w 14"/>
                <a:gd name="T7" fmla="*/ 0 h 10"/>
                <a:gd name="T8" fmla="*/ 0 w 14"/>
                <a:gd name="T9" fmla="*/ 3 h 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"/>
                <a:gd name="T16" fmla="*/ 0 h 10"/>
                <a:gd name="T17" fmla="*/ 14 w 14"/>
                <a:gd name="T18" fmla="*/ 10 h 1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" h="10">
                  <a:moveTo>
                    <a:pt x="0" y="3"/>
                  </a:moveTo>
                  <a:lnTo>
                    <a:pt x="1" y="10"/>
                  </a:lnTo>
                  <a:lnTo>
                    <a:pt x="14" y="7"/>
                  </a:lnTo>
                  <a:lnTo>
                    <a:pt x="13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7971" name="Freeform 2057"/>
            <p:cNvSpPr>
              <a:spLocks/>
            </p:cNvSpPr>
            <p:nvPr/>
          </p:nvSpPr>
          <p:spPr bwMode="auto">
            <a:xfrm>
              <a:off x="750" y="2789"/>
              <a:ext cx="15" cy="9"/>
            </a:xfrm>
            <a:custGeom>
              <a:avLst/>
              <a:gdLst>
                <a:gd name="T0" fmla="*/ 0 w 15"/>
                <a:gd name="T1" fmla="*/ 3 h 9"/>
                <a:gd name="T2" fmla="*/ 2 w 15"/>
                <a:gd name="T3" fmla="*/ 9 h 9"/>
                <a:gd name="T4" fmla="*/ 15 w 15"/>
                <a:gd name="T5" fmla="*/ 6 h 9"/>
                <a:gd name="T6" fmla="*/ 13 w 15"/>
                <a:gd name="T7" fmla="*/ 0 h 9"/>
                <a:gd name="T8" fmla="*/ 0 w 15"/>
                <a:gd name="T9" fmla="*/ 3 h 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5"/>
                <a:gd name="T16" fmla="*/ 0 h 9"/>
                <a:gd name="T17" fmla="*/ 15 w 15"/>
                <a:gd name="T18" fmla="*/ 9 h 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5" h="9">
                  <a:moveTo>
                    <a:pt x="0" y="3"/>
                  </a:moveTo>
                  <a:lnTo>
                    <a:pt x="2" y="9"/>
                  </a:lnTo>
                  <a:lnTo>
                    <a:pt x="15" y="6"/>
                  </a:lnTo>
                  <a:lnTo>
                    <a:pt x="13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7972" name="Freeform 2058"/>
            <p:cNvSpPr>
              <a:spLocks/>
            </p:cNvSpPr>
            <p:nvPr/>
          </p:nvSpPr>
          <p:spPr bwMode="auto">
            <a:xfrm>
              <a:off x="752" y="2770"/>
              <a:ext cx="111" cy="35"/>
            </a:xfrm>
            <a:custGeom>
              <a:avLst/>
              <a:gdLst>
                <a:gd name="T0" fmla="*/ 0 w 111"/>
                <a:gd name="T1" fmla="*/ 28 h 35"/>
                <a:gd name="T2" fmla="*/ 2 w 111"/>
                <a:gd name="T3" fmla="*/ 35 h 35"/>
                <a:gd name="T4" fmla="*/ 111 w 111"/>
                <a:gd name="T5" fmla="*/ 6 h 35"/>
                <a:gd name="T6" fmla="*/ 110 w 111"/>
                <a:gd name="T7" fmla="*/ 0 h 35"/>
                <a:gd name="T8" fmla="*/ 0 w 111"/>
                <a:gd name="T9" fmla="*/ 28 h 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1"/>
                <a:gd name="T16" fmla="*/ 0 h 35"/>
                <a:gd name="T17" fmla="*/ 111 w 111"/>
                <a:gd name="T18" fmla="*/ 35 h 3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1" h="35">
                  <a:moveTo>
                    <a:pt x="0" y="28"/>
                  </a:moveTo>
                  <a:lnTo>
                    <a:pt x="2" y="35"/>
                  </a:lnTo>
                  <a:lnTo>
                    <a:pt x="111" y="6"/>
                  </a:lnTo>
                  <a:lnTo>
                    <a:pt x="110" y="0"/>
                  </a:lnTo>
                  <a:lnTo>
                    <a:pt x="0" y="2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7973" name="Freeform 2059"/>
            <p:cNvSpPr>
              <a:spLocks/>
            </p:cNvSpPr>
            <p:nvPr/>
          </p:nvSpPr>
          <p:spPr bwMode="auto">
            <a:xfrm>
              <a:off x="243" y="2666"/>
              <a:ext cx="2105" cy="1285"/>
            </a:xfrm>
            <a:custGeom>
              <a:avLst/>
              <a:gdLst>
                <a:gd name="T0" fmla="*/ 0 w 2105"/>
                <a:gd name="T1" fmla="*/ 1282 h 1285"/>
                <a:gd name="T2" fmla="*/ 1053 w 2105"/>
                <a:gd name="T3" fmla="*/ 854 h 1285"/>
                <a:gd name="T4" fmla="*/ 2105 w 2105"/>
                <a:gd name="T5" fmla="*/ 428 h 1285"/>
                <a:gd name="T6" fmla="*/ 2086 w 2105"/>
                <a:gd name="T7" fmla="*/ 0 h 1285"/>
                <a:gd name="T8" fmla="*/ 1043 w 2105"/>
                <a:gd name="T9" fmla="*/ 420 h 1285"/>
                <a:gd name="T10" fmla="*/ 0 w 2105"/>
                <a:gd name="T11" fmla="*/ 840 h 1285"/>
                <a:gd name="T12" fmla="*/ 4 w 2105"/>
                <a:gd name="T13" fmla="*/ 1285 h 1285"/>
                <a:gd name="T14" fmla="*/ 0 w 2105"/>
                <a:gd name="T15" fmla="*/ 1282 h 128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105"/>
                <a:gd name="T25" fmla="*/ 0 h 1285"/>
                <a:gd name="T26" fmla="*/ 2105 w 2105"/>
                <a:gd name="T27" fmla="*/ 1285 h 128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05" h="1285">
                  <a:moveTo>
                    <a:pt x="0" y="1282"/>
                  </a:moveTo>
                  <a:lnTo>
                    <a:pt x="1053" y="854"/>
                  </a:lnTo>
                  <a:lnTo>
                    <a:pt x="2105" y="428"/>
                  </a:lnTo>
                  <a:lnTo>
                    <a:pt x="2086" y="0"/>
                  </a:lnTo>
                  <a:lnTo>
                    <a:pt x="1043" y="420"/>
                  </a:lnTo>
                  <a:lnTo>
                    <a:pt x="0" y="840"/>
                  </a:lnTo>
                  <a:lnTo>
                    <a:pt x="4" y="1285"/>
                  </a:lnTo>
                  <a:lnTo>
                    <a:pt x="0" y="1282"/>
                  </a:lnTo>
                  <a:close/>
                </a:path>
              </a:pathLst>
            </a:custGeom>
            <a:solidFill>
              <a:srgbClr val="C4743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7974" name="Freeform 2060"/>
            <p:cNvSpPr>
              <a:spLocks/>
            </p:cNvSpPr>
            <p:nvPr/>
          </p:nvSpPr>
          <p:spPr bwMode="auto">
            <a:xfrm>
              <a:off x="240" y="2882"/>
              <a:ext cx="1704" cy="1059"/>
            </a:xfrm>
            <a:custGeom>
              <a:avLst/>
              <a:gdLst>
                <a:gd name="T0" fmla="*/ 56 w 1704"/>
                <a:gd name="T1" fmla="*/ 988 h 1059"/>
                <a:gd name="T2" fmla="*/ 91 w 1704"/>
                <a:gd name="T3" fmla="*/ 951 h 1059"/>
                <a:gd name="T4" fmla="*/ 150 w 1704"/>
                <a:gd name="T5" fmla="*/ 862 h 1059"/>
                <a:gd name="T6" fmla="*/ 218 w 1704"/>
                <a:gd name="T7" fmla="*/ 681 h 1059"/>
                <a:gd name="T8" fmla="*/ 248 w 1704"/>
                <a:gd name="T9" fmla="*/ 624 h 1059"/>
                <a:gd name="T10" fmla="*/ 283 w 1704"/>
                <a:gd name="T11" fmla="*/ 602 h 1059"/>
                <a:gd name="T12" fmla="*/ 348 w 1704"/>
                <a:gd name="T13" fmla="*/ 592 h 1059"/>
                <a:gd name="T14" fmla="*/ 391 w 1704"/>
                <a:gd name="T15" fmla="*/ 562 h 1059"/>
                <a:gd name="T16" fmla="*/ 428 w 1704"/>
                <a:gd name="T17" fmla="*/ 546 h 1059"/>
                <a:gd name="T18" fmla="*/ 576 w 1704"/>
                <a:gd name="T19" fmla="*/ 525 h 1059"/>
                <a:gd name="T20" fmla="*/ 628 w 1704"/>
                <a:gd name="T21" fmla="*/ 489 h 1059"/>
                <a:gd name="T22" fmla="*/ 773 w 1704"/>
                <a:gd name="T23" fmla="*/ 476 h 1059"/>
                <a:gd name="T24" fmla="*/ 832 w 1704"/>
                <a:gd name="T25" fmla="*/ 455 h 1059"/>
                <a:gd name="T26" fmla="*/ 941 w 1704"/>
                <a:gd name="T27" fmla="*/ 430 h 1059"/>
                <a:gd name="T28" fmla="*/ 1019 w 1704"/>
                <a:gd name="T29" fmla="*/ 398 h 1059"/>
                <a:gd name="T30" fmla="*/ 1100 w 1704"/>
                <a:gd name="T31" fmla="*/ 384 h 1059"/>
                <a:gd name="T32" fmla="*/ 1162 w 1704"/>
                <a:gd name="T33" fmla="*/ 361 h 1059"/>
                <a:gd name="T34" fmla="*/ 1218 w 1704"/>
                <a:gd name="T35" fmla="*/ 326 h 1059"/>
                <a:gd name="T36" fmla="*/ 1315 w 1704"/>
                <a:gd name="T37" fmla="*/ 293 h 1059"/>
                <a:gd name="T38" fmla="*/ 1394 w 1704"/>
                <a:gd name="T39" fmla="*/ 245 h 1059"/>
                <a:gd name="T40" fmla="*/ 1432 w 1704"/>
                <a:gd name="T41" fmla="*/ 210 h 1059"/>
                <a:gd name="T42" fmla="*/ 1469 w 1704"/>
                <a:gd name="T43" fmla="*/ 196 h 1059"/>
                <a:gd name="T44" fmla="*/ 1520 w 1704"/>
                <a:gd name="T45" fmla="*/ 145 h 1059"/>
                <a:gd name="T46" fmla="*/ 1569 w 1704"/>
                <a:gd name="T47" fmla="*/ 107 h 1059"/>
                <a:gd name="T48" fmla="*/ 1615 w 1704"/>
                <a:gd name="T49" fmla="*/ 75 h 1059"/>
                <a:gd name="T50" fmla="*/ 1636 w 1704"/>
                <a:gd name="T51" fmla="*/ 37 h 1059"/>
                <a:gd name="T52" fmla="*/ 1668 w 1704"/>
                <a:gd name="T53" fmla="*/ 7 h 1059"/>
                <a:gd name="T54" fmla="*/ 1690 w 1704"/>
                <a:gd name="T55" fmla="*/ 10 h 1059"/>
                <a:gd name="T56" fmla="*/ 1657 w 1704"/>
                <a:gd name="T57" fmla="*/ 16 h 1059"/>
                <a:gd name="T58" fmla="*/ 1628 w 1704"/>
                <a:gd name="T59" fmla="*/ 69 h 1059"/>
                <a:gd name="T60" fmla="*/ 1577 w 1704"/>
                <a:gd name="T61" fmla="*/ 104 h 1059"/>
                <a:gd name="T62" fmla="*/ 1525 w 1704"/>
                <a:gd name="T63" fmla="*/ 148 h 1059"/>
                <a:gd name="T64" fmla="*/ 1474 w 1704"/>
                <a:gd name="T65" fmla="*/ 196 h 1059"/>
                <a:gd name="T66" fmla="*/ 1423 w 1704"/>
                <a:gd name="T67" fmla="*/ 220 h 1059"/>
                <a:gd name="T68" fmla="*/ 1369 w 1704"/>
                <a:gd name="T69" fmla="*/ 269 h 1059"/>
                <a:gd name="T70" fmla="*/ 1285 w 1704"/>
                <a:gd name="T71" fmla="*/ 307 h 1059"/>
                <a:gd name="T72" fmla="*/ 1189 w 1704"/>
                <a:gd name="T73" fmla="*/ 342 h 1059"/>
                <a:gd name="T74" fmla="*/ 1138 w 1704"/>
                <a:gd name="T75" fmla="*/ 376 h 1059"/>
                <a:gd name="T76" fmla="*/ 1073 w 1704"/>
                <a:gd name="T77" fmla="*/ 393 h 1059"/>
                <a:gd name="T78" fmla="*/ 994 w 1704"/>
                <a:gd name="T79" fmla="*/ 412 h 1059"/>
                <a:gd name="T80" fmla="*/ 913 w 1704"/>
                <a:gd name="T81" fmla="*/ 442 h 1059"/>
                <a:gd name="T82" fmla="*/ 800 w 1704"/>
                <a:gd name="T83" fmla="*/ 471 h 1059"/>
                <a:gd name="T84" fmla="*/ 650 w 1704"/>
                <a:gd name="T85" fmla="*/ 489 h 1059"/>
                <a:gd name="T86" fmla="*/ 611 w 1704"/>
                <a:gd name="T87" fmla="*/ 500 h 1059"/>
                <a:gd name="T88" fmla="*/ 568 w 1704"/>
                <a:gd name="T89" fmla="*/ 535 h 1059"/>
                <a:gd name="T90" fmla="*/ 534 w 1704"/>
                <a:gd name="T91" fmla="*/ 549 h 1059"/>
                <a:gd name="T92" fmla="*/ 396 w 1704"/>
                <a:gd name="T93" fmla="*/ 560 h 1059"/>
                <a:gd name="T94" fmla="*/ 355 w 1704"/>
                <a:gd name="T95" fmla="*/ 592 h 1059"/>
                <a:gd name="T96" fmla="*/ 304 w 1704"/>
                <a:gd name="T97" fmla="*/ 605 h 1059"/>
                <a:gd name="T98" fmla="*/ 256 w 1704"/>
                <a:gd name="T99" fmla="*/ 621 h 1059"/>
                <a:gd name="T100" fmla="*/ 223 w 1704"/>
                <a:gd name="T101" fmla="*/ 700 h 1059"/>
                <a:gd name="T102" fmla="*/ 164 w 1704"/>
                <a:gd name="T103" fmla="*/ 854 h 1059"/>
                <a:gd name="T104" fmla="*/ 129 w 1704"/>
                <a:gd name="T105" fmla="*/ 920 h 1059"/>
                <a:gd name="T106" fmla="*/ 78 w 1704"/>
                <a:gd name="T107" fmla="*/ 970 h 1059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1704"/>
                <a:gd name="T163" fmla="*/ 0 h 1059"/>
                <a:gd name="T164" fmla="*/ 1704 w 1704"/>
                <a:gd name="T165" fmla="*/ 1059 h 1059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1704" h="1059">
                  <a:moveTo>
                    <a:pt x="70" y="1029"/>
                  </a:moveTo>
                  <a:lnTo>
                    <a:pt x="0" y="1059"/>
                  </a:lnTo>
                  <a:lnTo>
                    <a:pt x="54" y="1001"/>
                  </a:lnTo>
                  <a:lnTo>
                    <a:pt x="54" y="994"/>
                  </a:lnTo>
                  <a:lnTo>
                    <a:pt x="56" y="988"/>
                  </a:lnTo>
                  <a:lnTo>
                    <a:pt x="59" y="983"/>
                  </a:lnTo>
                  <a:lnTo>
                    <a:pt x="62" y="978"/>
                  </a:lnTo>
                  <a:lnTo>
                    <a:pt x="72" y="970"/>
                  </a:lnTo>
                  <a:lnTo>
                    <a:pt x="81" y="961"/>
                  </a:lnTo>
                  <a:lnTo>
                    <a:pt x="91" y="951"/>
                  </a:lnTo>
                  <a:lnTo>
                    <a:pt x="100" y="939"/>
                  </a:lnTo>
                  <a:lnTo>
                    <a:pt x="119" y="915"/>
                  </a:lnTo>
                  <a:lnTo>
                    <a:pt x="137" y="889"/>
                  </a:lnTo>
                  <a:lnTo>
                    <a:pt x="143" y="877"/>
                  </a:lnTo>
                  <a:lnTo>
                    <a:pt x="150" y="862"/>
                  </a:lnTo>
                  <a:lnTo>
                    <a:pt x="167" y="823"/>
                  </a:lnTo>
                  <a:lnTo>
                    <a:pt x="181" y="786"/>
                  </a:lnTo>
                  <a:lnTo>
                    <a:pt x="196" y="751"/>
                  </a:lnTo>
                  <a:lnTo>
                    <a:pt x="208" y="708"/>
                  </a:lnTo>
                  <a:lnTo>
                    <a:pt x="218" y="681"/>
                  </a:lnTo>
                  <a:lnTo>
                    <a:pt x="223" y="668"/>
                  </a:lnTo>
                  <a:lnTo>
                    <a:pt x="227" y="656"/>
                  </a:lnTo>
                  <a:lnTo>
                    <a:pt x="234" y="643"/>
                  </a:lnTo>
                  <a:lnTo>
                    <a:pt x="240" y="633"/>
                  </a:lnTo>
                  <a:lnTo>
                    <a:pt x="248" y="624"/>
                  </a:lnTo>
                  <a:lnTo>
                    <a:pt x="253" y="621"/>
                  </a:lnTo>
                  <a:lnTo>
                    <a:pt x="258" y="616"/>
                  </a:lnTo>
                  <a:lnTo>
                    <a:pt x="270" y="608"/>
                  </a:lnTo>
                  <a:lnTo>
                    <a:pt x="277" y="605"/>
                  </a:lnTo>
                  <a:lnTo>
                    <a:pt x="283" y="602"/>
                  </a:lnTo>
                  <a:lnTo>
                    <a:pt x="291" y="600"/>
                  </a:lnTo>
                  <a:lnTo>
                    <a:pt x="299" y="598"/>
                  </a:lnTo>
                  <a:lnTo>
                    <a:pt x="332" y="595"/>
                  </a:lnTo>
                  <a:lnTo>
                    <a:pt x="340" y="594"/>
                  </a:lnTo>
                  <a:lnTo>
                    <a:pt x="348" y="592"/>
                  </a:lnTo>
                  <a:lnTo>
                    <a:pt x="355" y="589"/>
                  </a:lnTo>
                  <a:lnTo>
                    <a:pt x="363" y="586"/>
                  </a:lnTo>
                  <a:lnTo>
                    <a:pt x="374" y="576"/>
                  </a:lnTo>
                  <a:lnTo>
                    <a:pt x="382" y="568"/>
                  </a:lnTo>
                  <a:lnTo>
                    <a:pt x="391" y="562"/>
                  </a:lnTo>
                  <a:lnTo>
                    <a:pt x="404" y="554"/>
                  </a:lnTo>
                  <a:lnTo>
                    <a:pt x="409" y="551"/>
                  </a:lnTo>
                  <a:lnTo>
                    <a:pt x="415" y="549"/>
                  </a:lnTo>
                  <a:lnTo>
                    <a:pt x="420" y="547"/>
                  </a:lnTo>
                  <a:lnTo>
                    <a:pt x="428" y="546"/>
                  </a:lnTo>
                  <a:lnTo>
                    <a:pt x="547" y="541"/>
                  </a:lnTo>
                  <a:lnTo>
                    <a:pt x="555" y="539"/>
                  </a:lnTo>
                  <a:lnTo>
                    <a:pt x="561" y="538"/>
                  </a:lnTo>
                  <a:lnTo>
                    <a:pt x="571" y="530"/>
                  </a:lnTo>
                  <a:lnTo>
                    <a:pt x="576" y="525"/>
                  </a:lnTo>
                  <a:lnTo>
                    <a:pt x="582" y="520"/>
                  </a:lnTo>
                  <a:lnTo>
                    <a:pt x="593" y="511"/>
                  </a:lnTo>
                  <a:lnTo>
                    <a:pt x="604" y="505"/>
                  </a:lnTo>
                  <a:lnTo>
                    <a:pt x="619" y="495"/>
                  </a:lnTo>
                  <a:lnTo>
                    <a:pt x="628" y="489"/>
                  </a:lnTo>
                  <a:lnTo>
                    <a:pt x="639" y="485"/>
                  </a:lnTo>
                  <a:lnTo>
                    <a:pt x="650" y="482"/>
                  </a:lnTo>
                  <a:lnTo>
                    <a:pt x="663" y="481"/>
                  </a:lnTo>
                  <a:lnTo>
                    <a:pt x="763" y="476"/>
                  </a:lnTo>
                  <a:lnTo>
                    <a:pt x="773" y="476"/>
                  </a:lnTo>
                  <a:lnTo>
                    <a:pt x="782" y="474"/>
                  </a:lnTo>
                  <a:lnTo>
                    <a:pt x="790" y="471"/>
                  </a:lnTo>
                  <a:lnTo>
                    <a:pt x="798" y="468"/>
                  </a:lnTo>
                  <a:lnTo>
                    <a:pt x="814" y="462"/>
                  </a:lnTo>
                  <a:lnTo>
                    <a:pt x="832" y="455"/>
                  </a:lnTo>
                  <a:lnTo>
                    <a:pt x="849" y="450"/>
                  </a:lnTo>
                  <a:lnTo>
                    <a:pt x="865" y="446"/>
                  </a:lnTo>
                  <a:lnTo>
                    <a:pt x="895" y="439"/>
                  </a:lnTo>
                  <a:lnTo>
                    <a:pt x="925" y="435"/>
                  </a:lnTo>
                  <a:lnTo>
                    <a:pt x="941" y="430"/>
                  </a:lnTo>
                  <a:lnTo>
                    <a:pt x="959" y="425"/>
                  </a:lnTo>
                  <a:lnTo>
                    <a:pt x="973" y="420"/>
                  </a:lnTo>
                  <a:lnTo>
                    <a:pt x="986" y="414"/>
                  </a:lnTo>
                  <a:lnTo>
                    <a:pt x="1008" y="403"/>
                  </a:lnTo>
                  <a:lnTo>
                    <a:pt x="1019" y="398"/>
                  </a:lnTo>
                  <a:lnTo>
                    <a:pt x="1030" y="393"/>
                  </a:lnTo>
                  <a:lnTo>
                    <a:pt x="1043" y="390"/>
                  </a:lnTo>
                  <a:lnTo>
                    <a:pt x="1057" y="388"/>
                  </a:lnTo>
                  <a:lnTo>
                    <a:pt x="1087" y="385"/>
                  </a:lnTo>
                  <a:lnTo>
                    <a:pt x="1100" y="384"/>
                  </a:lnTo>
                  <a:lnTo>
                    <a:pt x="1113" y="380"/>
                  </a:lnTo>
                  <a:lnTo>
                    <a:pt x="1124" y="377"/>
                  </a:lnTo>
                  <a:lnTo>
                    <a:pt x="1137" y="374"/>
                  </a:lnTo>
                  <a:lnTo>
                    <a:pt x="1149" y="368"/>
                  </a:lnTo>
                  <a:lnTo>
                    <a:pt x="1162" y="361"/>
                  </a:lnTo>
                  <a:lnTo>
                    <a:pt x="1169" y="357"/>
                  </a:lnTo>
                  <a:lnTo>
                    <a:pt x="1181" y="347"/>
                  </a:lnTo>
                  <a:lnTo>
                    <a:pt x="1196" y="338"/>
                  </a:lnTo>
                  <a:lnTo>
                    <a:pt x="1200" y="336"/>
                  </a:lnTo>
                  <a:lnTo>
                    <a:pt x="1218" y="326"/>
                  </a:lnTo>
                  <a:lnTo>
                    <a:pt x="1234" y="320"/>
                  </a:lnTo>
                  <a:lnTo>
                    <a:pt x="1250" y="314"/>
                  </a:lnTo>
                  <a:lnTo>
                    <a:pt x="1266" y="309"/>
                  </a:lnTo>
                  <a:lnTo>
                    <a:pt x="1297" y="299"/>
                  </a:lnTo>
                  <a:lnTo>
                    <a:pt x="1315" y="293"/>
                  </a:lnTo>
                  <a:lnTo>
                    <a:pt x="1334" y="287"/>
                  </a:lnTo>
                  <a:lnTo>
                    <a:pt x="1350" y="280"/>
                  </a:lnTo>
                  <a:lnTo>
                    <a:pt x="1362" y="272"/>
                  </a:lnTo>
                  <a:lnTo>
                    <a:pt x="1378" y="261"/>
                  </a:lnTo>
                  <a:lnTo>
                    <a:pt x="1394" y="245"/>
                  </a:lnTo>
                  <a:lnTo>
                    <a:pt x="1401" y="239"/>
                  </a:lnTo>
                  <a:lnTo>
                    <a:pt x="1407" y="231"/>
                  </a:lnTo>
                  <a:lnTo>
                    <a:pt x="1412" y="225"/>
                  </a:lnTo>
                  <a:lnTo>
                    <a:pt x="1420" y="220"/>
                  </a:lnTo>
                  <a:lnTo>
                    <a:pt x="1432" y="210"/>
                  </a:lnTo>
                  <a:lnTo>
                    <a:pt x="1436" y="209"/>
                  </a:lnTo>
                  <a:lnTo>
                    <a:pt x="1442" y="206"/>
                  </a:lnTo>
                  <a:lnTo>
                    <a:pt x="1448" y="204"/>
                  </a:lnTo>
                  <a:lnTo>
                    <a:pt x="1459" y="199"/>
                  </a:lnTo>
                  <a:lnTo>
                    <a:pt x="1469" y="196"/>
                  </a:lnTo>
                  <a:lnTo>
                    <a:pt x="1480" y="191"/>
                  </a:lnTo>
                  <a:lnTo>
                    <a:pt x="1490" y="183"/>
                  </a:lnTo>
                  <a:lnTo>
                    <a:pt x="1496" y="175"/>
                  </a:lnTo>
                  <a:lnTo>
                    <a:pt x="1510" y="156"/>
                  </a:lnTo>
                  <a:lnTo>
                    <a:pt x="1520" y="145"/>
                  </a:lnTo>
                  <a:lnTo>
                    <a:pt x="1529" y="136"/>
                  </a:lnTo>
                  <a:lnTo>
                    <a:pt x="1539" y="126"/>
                  </a:lnTo>
                  <a:lnTo>
                    <a:pt x="1552" y="118"/>
                  </a:lnTo>
                  <a:lnTo>
                    <a:pt x="1564" y="109"/>
                  </a:lnTo>
                  <a:lnTo>
                    <a:pt x="1569" y="107"/>
                  </a:lnTo>
                  <a:lnTo>
                    <a:pt x="1585" y="97"/>
                  </a:lnTo>
                  <a:lnTo>
                    <a:pt x="1601" y="89"/>
                  </a:lnTo>
                  <a:lnTo>
                    <a:pt x="1606" y="86"/>
                  </a:lnTo>
                  <a:lnTo>
                    <a:pt x="1610" y="82"/>
                  </a:lnTo>
                  <a:lnTo>
                    <a:pt x="1615" y="75"/>
                  </a:lnTo>
                  <a:lnTo>
                    <a:pt x="1620" y="70"/>
                  </a:lnTo>
                  <a:lnTo>
                    <a:pt x="1623" y="64"/>
                  </a:lnTo>
                  <a:lnTo>
                    <a:pt x="1626" y="58"/>
                  </a:lnTo>
                  <a:lnTo>
                    <a:pt x="1631" y="48"/>
                  </a:lnTo>
                  <a:lnTo>
                    <a:pt x="1636" y="37"/>
                  </a:lnTo>
                  <a:lnTo>
                    <a:pt x="1642" y="26"/>
                  </a:lnTo>
                  <a:lnTo>
                    <a:pt x="1645" y="21"/>
                  </a:lnTo>
                  <a:lnTo>
                    <a:pt x="1650" y="18"/>
                  </a:lnTo>
                  <a:lnTo>
                    <a:pt x="1663" y="10"/>
                  </a:lnTo>
                  <a:lnTo>
                    <a:pt x="1668" y="7"/>
                  </a:lnTo>
                  <a:lnTo>
                    <a:pt x="1672" y="7"/>
                  </a:lnTo>
                  <a:lnTo>
                    <a:pt x="1682" y="4"/>
                  </a:lnTo>
                  <a:lnTo>
                    <a:pt x="1693" y="4"/>
                  </a:lnTo>
                  <a:lnTo>
                    <a:pt x="1704" y="0"/>
                  </a:lnTo>
                  <a:lnTo>
                    <a:pt x="1690" y="10"/>
                  </a:lnTo>
                  <a:lnTo>
                    <a:pt x="1682" y="12"/>
                  </a:lnTo>
                  <a:lnTo>
                    <a:pt x="1672" y="13"/>
                  </a:lnTo>
                  <a:lnTo>
                    <a:pt x="1665" y="13"/>
                  </a:lnTo>
                  <a:lnTo>
                    <a:pt x="1658" y="15"/>
                  </a:lnTo>
                  <a:lnTo>
                    <a:pt x="1657" y="16"/>
                  </a:lnTo>
                  <a:lnTo>
                    <a:pt x="1649" y="27"/>
                  </a:lnTo>
                  <a:lnTo>
                    <a:pt x="1644" y="39"/>
                  </a:lnTo>
                  <a:lnTo>
                    <a:pt x="1639" y="50"/>
                  </a:lnTo>
                  <a:lnTo>
                    <a:pt x="1633" y="61"/>
                  </a:lnTo>
                  <a:lnTo>
                    <a:pt x="1628" y="69"/>
                  </a:lnTo>
                  <a:lnTo>
                    <a:pt x="1622" y="75"/>
                  </a:lnTo>
                  <a:lnTo>
                    <a:pt x="1615" y="82"/>
                  </a:lnTo>
                  <a:lnTo>
                    <a:pt x="1607" y="85"/>
                  </a:lnTo>
                  <a:lnTo>
                    <a:pt x="1595" y="94"/>
                  </a:lnTo>
                  <a:lnTo>
                    <a:pt x="1577" y="104"/>
                  </a:lnTo>
                  <a:lnTo>
                    <a:pt x="1558" y="113"/>
                  </a:lnTo>
                  <a:lnTo>
                    <a:pt x="1548" y="121"/>
                  </a:lnTo>
                  <a:lnTo>
                    <a:pt x="1541" y="129"/>
                  </a:lnTo>
                  <a:lnTo>
                    <a:pt x="1533" y="137"/>
                  </a:lnTo>
                  <a:lnTo>
                    <a:pt x="1525" y="148"/>
                  </a:lnTo>
                  <a:lnTo>
                    <a:pt x="1509" y="167"/>
                  </a:lnTo>
                  <a:lnTo>
                    <a:pt x="1501" y="177"/>
                  </a:lnTo>
                  <a:lnTo>
                    <a:pt x="1490" y="185"/>
                  </a:lnTo>
                  <a:lnTo>
                    <a:pt x="1488" y="186"/>
                  </a:lnTo>
                  <a:lnTo>
                    <a:pt x="1474" y="196"/>
                  </a:lnTo>
                  <a:lnTo>
                    <a:pt x="1463" y="202"/>
                  </a:lnTo>
                  <a:lnTo>
                    <a:pt x="1452" y="206"/>
                  </a:lnTo>
                  <a:lnTo>
                    <a:pt x="1439" y="210"/>
                  </a:lnTo>
                  <a:lnTo>
                    <a:pt x="1428" y="215"/>
                  </a:lnTo>
                  <a:lnTo>
                    <a:pt x="1423" y="220"/>
                  </a:lnTo>
                  <a:lnTo>
                    <a:pt x="1418" y="226"/>
                  </a:lnTo>
                  <a:lnTo>
                    <a:pt x="1409" y="237"/>
                  </a:lnTo>
                  <a:lnTo>
                    <a:pt x="1388" y="255"/>
                  </a:lnTo>
                  <a:lnTo>
                    <a:pt x="1380" y="263"/>
                  </a:lnTo>
                  <a:lnTo>
                    <a:pt x="1369" y="269"/>
                  </a:lnTo>
                  <a:lnTo>
                    <a:pt x="1356" y="277"/>
                  </a:lnTo>
                  <a:lnTo>
                    <a:pt x="1339" y="287"/>
                  </a:lnTo>
                  <a:lnTo>
                    <a:pt x="1320" y="296"/>
                  </a:lnTo>
                  <a:lnTo>
                    <a:pt x="1302" y="303"/>
                  </a:lnTo>
                  <a:lnTo>
                    <a:pt x="1285" y="307"/>
                  </a:lnTo>
                  <a:lnTo>
                    <a:pt x="1253" y="317"/>
                  </a:lnTo>
                  <a:lnTo>
                    <a:pt x="1238" y="322"/>
                  </a:lnTo>
                  <a:lnTo>
                    <a:pt x="1223" y="328"/>
                  </a:lnTo>
                  <a:lnTo>
                    <a:pt x="1207" y="334"/>
                  </a:lnTo>
                  <a:lnTo>
                    <a:pt x="1189" y="342"/>
                  </a:lnTo>
                  <a:lnTo>
                    <a:pt x="1183" y="347"/>
                  </a:lnTo>
                  <a:lnTo>
                    <a:pt x="1170" y="358"/>
                  </a:lnTo>
                  <a:lnTo>
                    <a:pt x="1156" y="366"/>
                  </a:lnTo>
                  <a:lnTo>
                    <a:pt x="1151" y="369"/>
                  </a:lnTo>
                  <a:lnTo>
                    <a:pt x="1138" y="376"/>
                  </a:lnTo>
                  <a:lnTo>
                    <a:pt x="1126" y="382"/>
                  </a:lnTo>
                  <a:lnTo>
                    <a:pt x="1113" y="385"/>
                  </a:lnTo>
                  <a:lnTo>
                    <a:pt x="1100" y="390"/>
                  </a:lnTo>
                  <a:lnTo>
                    <a:pt x="1087" y="392"/>
                  </a:lnTo>
                  <a:lnTo>
                    <a:pt x="1073" y="393"/>
                  </a:lnTo>
                  <a:lnTo>
                    <a:pt x="1045" y="396"/>
                  </a:lnTo>
                  <a:lnTo>
                    <a:pt x="1030" y="400"/>
                  </a:lnTo>
                  <a:lnTo>
                    <a:pt x="1018" y="403"/>
                  </a:lnTo>
                  <a:lnTo>
                    <a:pt x="1005" y="406"/>
                  </a:lnTo>
                  <a:lnTo>
                    <a:pt x="994" y="412"/>
                  </a:lnTo>
                  <a:lnTo>
                    <a:pt x="971" y="423"/>
                  </a:lnTo>
                  <a:lnTo>
                    <a:pt x="959" y="428"/>
                  </a:lnTo>
                  <a:lnTo>
                    <a:pt x="946" y="433"/>
                  </a:lnTo>
                  <a:lnTo>
                    <a:pt x="929" y="439"/>
                  </a:lnTo>
                  <a:lnTo>
                    <a:pt x="913" y="442"/>
                  </a:lnTo>
                  <a:lnTo>
                    <a:pt x="882" y="449"/>
                  </a:lnTo>
                  <a:lnTo>
                    <a:pt x="852" y="455"/>
                  </a:lnTo>
                  <a:lnTo>
                    <a:pt x="836" y="458"/>
                  </a:lnTo>
                  <a:lnTo>
                    <a:pt x="819" y="463"/>
                  </a:lnTo>
                  <a:lnTo>
                    <a:pt x="800" y="471"/>
                  </a:lnTo>
                  <a:lnTo>
                    <a:pt x="784" y="477"/>
                  </a:lnTo>
                  <a:lnTo>
                    <a:pt x="768" y="482"/>
                  </a:lnTo>
                  <a:lnTo>
                    <a:pt x="758" y="484"/>
                  </a:lnTo>
                  <a:lnTo>
                    <a:pt x="749" y="485"/>
                  </a:lnTo>
                  <a:lnTo>
                    <a:pt x="650" y="489"/>
                  </a:lnTo>
                  <a:lnTo>
                    <a:pt x="639" y="490"/>
                  </a:lnTo>
                  <a:lnTo>
                    <a:pt x="634" y="492"/>
                  </a:lnTo>
                  <a:lnTo>
                    <a:pt x="628" y="492"/>
                  </a:lnTo>
                  <a:lnTo>
                    <a:pt x="620" y="495"/>
                  </a:lnTo>
                  <a:lnTo>
                    <a:pt x="611" y="500"/>
                  </a:lnTo>
                  <a:lnTo>
                    <a:pt x="595" y="512"/>
                  </a:lnTo>
                  <a:lnTo>
                    <a:pt x="588" y="519"/>
                  </a:lnTo>
                  <a:lnTo>
                    <a:pt x="582" y="524"/>
                  </a:lnTo>
                  <a:lnTo>
                    <a:pt x="576" y="530"/>
                  </a:lnTo>
                  <a:lnTo>
                    <a:pt x="568" y="535"/>
                  </a:lnTo>
                  <a:lnTo>
                    <a:pt x="555" y="543"/>
                  </a:lnTo>
                  <a:lnTo>
                    <a:pt x="550" y="546"/>
                  </a:lnTo>
                  <a:lnTo>
                    <a:pt x="545" y="547"/>
                  </a:lnTo>
                  <a:lnTo>
                    <a:pt x="541" y="549"/>
                  </a:lnTo>
                  <a:lnTo>
                    <a:pt x="534" y="549"/>
                  </a:lnTo>
                  <a:lnTo>
                    <a:pt x="413" y="555"/>
                  </a:lnTo>
                  <a:lnTo>
                    <a:pt x="409" y="555"/>
                  </a:lnTo>
                  <a:lnTo>
                    <a:pt x="406" y="555"/>
                  </a:lnTo>
                  <a:lnTo>
                    <a:pt x="398" y="559"/>
                  </a:lnTo>
                  <a:lnTo>
                    <a:pt x="396" y="560"/>
                  </a:lnTo>
                  <a:lnTo>
                    <a:pt x="385" y="570"/>
                  </a:lnTo>
                  <a:lnTo>
                    <a:pt x="378" y="576"/>
                  </a:lnTo>
                  <a:lnTo>
                    <a:pt x="371" y="581"/>
                  </a:lnTo>
                  <a:lnTo>
                    <a:pt x="356" y="590"/>
                  </a:lnTo>
                  <a:lnTo>
                    <a:pt x="355" y="592"/>
                  </a:lnTo>
                  <a:lnTo>
                    <a:pt x="345" y="597"/>
                  </a:lnTo>
                  <a:lnTo>
                    <a:pt x="337" y="600"/>
                  </a:lnTo>
                  <a:lnTo>
                    <a:pt x="329" y="602"/>
                  </a:lnTo>
                  <a:lnTo>
                    <a:pt x="321" y="603"/>
                  </a:lnTo>
                  <a:lnTo>
                    <a:pt x="304" y="605"/>
                  </a:lnTo>
                  <a:lnTo>
                    <a:pt x="285" y="606"/>
                  </a:lnTo>
                  <a:lnTo>
                    <a:pt x="274" y="609"/>
                  </a:lnTo>
                  <a:lnTo>
                    <a:pt x="269" y="611"/>
                  </a:lnTo>
                  <a:lnTo>
                    <a:pt x="264" y="613"/>
                  </a:lnTo>
                  <a:lnTo>
                    <a:pt x="256" y="621"/>
                  </a:lnTo>
                  <a:lnTo>
                    <a:pt x="250" y="630"/>
                  </a:lnTo>
                  <a:lnTo>
                    <a:pt x="243" y="640"/>
                  </a:lnTo>
                  <a:lnTo>
                    <a:pt x="239" y="651"/>
                  </a:lnTo>
                  <a:lnTo>
                    <a:pt x="231" y="675"/>
                  </a:lnTo>
                  <a:lnTo>
                    <a:pt x="223" y="700"/>
                  </a:lnTo>
                  <a:lnTo>
                    <a:pt x="216" y="722"/>
                  </a:lnTo>
                  <a:lnTo>
                    <a:pt x="208" y="741"/>
                  </a:lnTo>
                  <a:lnTo>
                    <a:pt x="202" y="761"/>
                  </a:lnTo>
                  <a:lnTo>
                    <a:pt x="196" y="778"/>
                  </a:lnTo>
                  <a:lnTo>
                    <a:pt x="164" y="854"/>
                  </a:lnTo>
                  <a:lnTo>
                    <a:pt x="153" y="878"/>
                  </a:lnTo>
                  <a:lnTo>
                    <a:pt x="146" y="889"/>
                  </a:lnTo>
                  <a:lnTo>
                    <a:pt x="142" y="899"/>
                  </a:lnTo>
                  <a:lnTo>
                    <a:pt x="135" y="908"/>
                  </a:lnTo>
                  <a:lnTo>
                    <a:pt x="129" y="920"/>
                  </a:lnTo>
                  <a:lnTo>
                    <a:pt x="121" y="929"/>
                  </a:lnTo>
                  <a:lnTo>
                    <a:pt x="111" y="939"/>
                  </a:lnTo>
                  <a:lnTo>
                    <a:pt x="99" y="950"/>
                  </a:lnTo>
                  <a:lnTo>
                    <a:pt x="84" y="964"/>
                  </a:lnTo>
                  <a:lnTo>
                    <a:pt x="78" y="970"/>
                  </a:lnTo>
                  <a:lnTo>
                    <a:pt x="73" y="978"/>
                  </a:lnTo>
                  <a:lnTo>
                    <a:pt x="69" y="985"/>
                  </a:lnTo>
                  <a:lnTo>
                    <a:pt x="69" y="991"/>
                  </a:lnTo>
                  <a:lnTo>
                    <a:pt x="70" y="1029"/>
                  </a:lnTo>
                  <a:close/>
                </a:path>
              </a:pathLst>
            </a:custGeom>
            <a:solidFill>
              <a:srgbClr val="9F491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7975" name="Freeform 2061"/>
            <p:cNvSpPr>
              <a:spLocks/>
            </p:cNvSpPr>
            <p:nvPr/>
          </p:nvSpPr>
          <p:spPr bwMode="auto">
            <a:xfrm>
              <a:off x="671" y="2738"/>
              <a:ext cx="1499" cy="768"/>
            </a:xfrm>
            <a:custGeom>
              <a:avLst/>
              <a:gdLst>
                <a:gd name="T0" fmla="*/ 1482 w 1499"/>
                <a:gd name="T1" fmla="*/ 30 h 768"/>
                <a:gd name="T2" fmla="*/ 1462 w 1499"/>
                <a:gd name="T3" fmla="*/ 89 h 768"/>
                <a:gd name="T4" fmla="*/ 1434 w 1499"/>
                <a:gd name="T5" fmla="*/ 136 h 768"/>
                <a:gd name="T6" fmla="*/ 1396 w 1499"/>
                <a:gd name="T7" fmla="*/ 175 h 768"/>
                <a:gd name="T8" fmla="*/ 1338 w 1499"/>
                <a:gd name="T9" fmla="*/ 245 h 768"/>
                <a:gd name="T10" fmla="*/ 1305 w 1499"/>
                <a:gd name="T11" fmla="*/ 265 h 768"/>
                <a:gd name="T12" fmla="*/ 1251 w 1499"/>
                <a:gd name="T13" fmla="*/ 286 h 768"/>
                <a:gd name="T14" fmla="*/ 1195 w 1499"/>
                <a:gd name="T15" fmla="*/ 330 h 768"/>
                <a:gd name="T16" fmla="*/ 1151 w 1499"/>
                <a:gd name="T17" fmla="*/ 359 h 768"/>
                <a:gd name="T18" fmla="*/ 1105 w 1499"/>
                <a:gd name="T19" fmla="*/ 378 h 768"/>
                <a:gd name="T20" fmla="*/ 1075 w 1499"/>
                <a:gd name="T21" fmla="*/ 400 h 768"/>
                <a:gd name="T22" fmla="*/ 1032 w 1499"/>
                <a:gd name="T23" fmla="*/ 429 h 768"/>
                <a:gd name="T24" fmla="*/ 979 w 1499"/>
                <a:gd name="T25" fmla="*/ 474 h 768"/>
                <a:gd name="T26" fmla="*/ 909 w 1499"/>
                <a:gd name="T27" fmla="*/ 518 h 768"/>
                <a:gd name="T28" fmla="*/ 865 w 1499"/>
                <a:gd name="T29" fmla="*/ 556 h 768"/>
                <a:gd name="T30" fmla="*/ 801 w 1499"/>
                <a:gd name="T31" fmla="*/ 599 h 768"/>
                <a:gd name="T32" fmla="*/ 691 w 1499"/>
                <a:gd name="T33" fmla="*/ 642 h 768"/>
                <a:gd name="T34" fmla="*/ 647 w 1499"/>
                <a:gd name="T35" fmla="*/ 653 h 768"/>
                <a:gd name="T36" fmla="*/ 601 w 1499"/>
                <a:gd name="T37" fmla="*/ 652 h 768"/>
                <a:gd name="T38" fmla="*/ 534 w 1499"/>
                <a:gd name="T39" fmla="*/ 637 h 768"/>
                <a:gd name="T40" fmla="*/ 421 w 1499"/>
                <a:gd name="T41" fmla="*/ 642 h 768"/>
                <a:gd name="T42" fmla="*/ 318 w 1499"/>
                <a:gd name="T43" fmla="*/ 649 h 768"/>
                <a:gd name="T44" fmla="*/ 261 w 1499"/>
                <a:gd name="T45" fmla="*/ 656 h 768"/>
                <a:gd name="T46" fmla="*/ 219 w 1499"/>
                <a:gd name="T47" fmla="*/ 661 h 768"/>
                <a:gd name="T48" fmla="*/ 186 w 1499"/>
                <a:gd name="T49" fmla="*/ 690 h 768"/>
                <a:gd name="T50" fmla="*/ 143 w 1499"/>
                <a:gd name="T51" fmla="*/ 720 h 768"/>
                <a:gd name="T52" fmla="*/ 78 w 1499"/>
                <a:gd name="T53" fmla="*/ 749 h 768"/>
                <a:gd name="T54" fmla="*/ 14 w 1499"/>
                <a:gd name="T55" fmla="*/ 766 h 768"/>
                <a:gd name="T56" fmla="*/ 43 w 1499"/>
                <a:gd name="T57" fmla="*/ 757 h 768"/>
                <a:gd name="T58" fmla="*/ 92 w 1499"/>
                <a:gd name="T59" fmla="*/ 741 h 768"/>
                <a:gd name="T60" fmla="*/ 160 w 1499"/>
                <a:gd name="T61" fmla="*/ 709 h 768"/>
                <a:gd name="T62" fmla="*/ 175 w 1499"/>
                <a:gd name="T63" fmla="*/ 698 h 768"/>
                <a:gd name="T64" fmla="*/ 205 w 1499"/>
                <a:gd name="T65" fmla="*/ 669 h 768"/>
                <a:gd name="T66" fmla="*/ 238 w 1499"/>
                <a:gd name="T67" fmla="*/ 652 h 768"/>
                <a:gd name="T68" fmla="*/ 292 w 1499"/>
                <a:gd name="T69" fmla="*/ 647 h 768"/>
                <a:gd name="T70" fmla="*/ 345 w 1499"/>
                <a:gd name="T71" fmla="*/ 637 h 768"/>
                <a:gd name="T72" fmla="*/ 448 w 1499"/>
                <a:gd name="T73" fmla="*/ 633 h 768"/>
                <a:gd name="T74" fmla="*/ 545 w 1499"/>
                <a:gd name="T75" fmla="*/ 629 h 768"/>
                <a:gd name="T76" fmla="*/ 615 w 1499"/>
                <a:gd name="T77" fmla="*/ 642 h 768"/>
                <a:gd name="T78" fmla="*/ 661 w 1499"/>
                <a:gd name="T79" fmla="*/ 645 h 768"/>
                <a:gd name="T80" fmla="*/ 738 w 1499"/>
                <a:gd name="T81" fmla="*/ 620 h 768"/>
                <a:gd name="T82" fmla="*/ 830 w 1499"/>
                <a:gd name="T83" fmla="*/ 582 h 768"/>
                <a:gd name="T84" fmla="*/ 876 w 1499"/>
                <a:gd name="T85" fmla="*/ 542 h 768"/>
                <a:gd name="T86" fmla="*/ 966 w 1499"/>
                <a:gd name="T87" fmla="*/ 483 h 768"/>
                <a:gd name="T88" fmla="*/ 1021 w 1499"/>
                <a:gd name="T89" fmla="*/ 435 h 768"/>
                <a:gd name="T90" fmla="*/ 1055 w 1499"/>
                <a:gd name="T91" fmla="*/ 410 h 768"/>
                <a:gd name="T92" fmla="*/ 1098 w 1499"/>
                <a:gd name="T93" fmla="*/ 383 h 768"/>
                <a:gd name="T94" fmla="*/ 1152 w 1499"/>
                <a:gd name="T95" fmla="*/ 356 h 768"/>
                <a:gd name="T96" fmla="*/ 1219 w 1499"/>
                <a:gd name="T97" fmla="*/ 308 h 768"/>
                <a:gd name="T98" fmla="*/ 1275 w 1499"/>
                <a:gd name="T99" fmla="*/ 273 h 768"/>
                <a:gd name="T100" fmla="*/ 1324 w 1499"/>
                <a:gd name="T101" fmla="*/ 254 h 768"/>
                <a:gd name="T102" fmla="*/ 1359 w 1499"/>
                <a:gd name="T103" fmla="*/ 216 h 768"/>
                <a:gd name="T104" fmla="*/ 1408 w 1499"/>
                <a:gd name="T105" fmla="*/ 157 h 768"/>
                <a:gd name="T106" fmla="*/ 1437 w 1499"/>
                <a:gd name="T107" fmla="*/ 122 h 768"/>
                <a:gd name="T108" fmla="*/ 1458 w 1499"/>
                <a:gd name="T109" fmla="*/ 68 h 768"/>
                <a:gd name="T110" fmla="*/ 1475 w 1499"/>
                <a:gd name="T111" fmla="*/ 24 h 768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499"/>
                <a:gd name="T169" fmla="*/ 0 h 768"/>
                <a:gd name="T170" fmla="*/ 1499 w 1499"/>
                <a:gd name="T171" fmla="*/ 768 h 768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499" h="768">
                  <a:moveTo>
                    <a:pt x="1499" y="0"/>
                  </a:moveTo>
                  <a:lnTo>
                    <a:pt x="1493" y="6"/>
                  </a:lnTo>
                  <a:lnTo>
                    <a:pt x="1488" y="14"/>
                  </a:lnTo>
                  <a:lnTo>
                    <a:pt x="1482" y="30"/>
                  </a:lnTo>
                  <a:lnTo>
                    <a:pt x="1475" y="44"/>
                  </a:lnTo>
                  <a:lnTo>
                    <a:pt x="1472" y="60"/>
                  </a:lnTo>
                  <a:lnTo>
                    <a:pt x="1467" y="74"/>
                  </a:lnTo>
                  <a:lnTo>
                    <a:pt x="1462" y="89"/>
                  </a:lnTo>
                  <a:lnTo>
                    <a:pt x="1456" y="105"/>
                  </a:lnTo>
                  <a:lnTo>
                    <a:pt x="1447" y="121"/>
                  </a:lnTo>
                  <a:lnTo>
                    <a:pt x="1440" y="130"/>
                  </a:lnTo>
                  <a:lnTo>
                    <a:pt x="1434" y="136"/>
                  </a:lnTo>
                  <a:lnTo>
                    <a:pt x="1421" y="149"/>
                  </a:lnTo>
                  <a:lnTo>
                    <a:pt x="1408" y="160"/>
                  </a:lnTo>
                  <a:lnTo>
                    <a:pt x="1402" y="167"/>
                  </a:lnTo>
                  <a:lnTo>
                    <a:pt x="1396" y="175"/>
                  </a:lnTo>
                  <a:lnTo>
                    <a:pt x="1372" y="208"/>
                  </a:lnTo>
                  <a:lnTo>
                    <a:pt x="1361" y="222"/>
                  </a:lnTo>
                  <a:lnTo>
                    <a:pt x="1346" y="238"/>
                  </a:lnTo>
                  <a:lnTo>
                    <a:pt x="1338" y="245"/>
                  </a:lnTo>
                  <a:lnTo>
                    <a:pt x="1332" y="249"/>
                  </a:lnTo>
                  <a:lnTo>
                    <a:pt x="1318" y="259"/>
                  </a:lnTo>
                  <a:lnTo>
                    <a:pt x="1311" y="262"/>
                  </a:lnTo>
                  <a:lnTo>
                    <a:pt x="1305" y="265"/>
                  </a:lnTo>
                  <a:lnTo>
                    <a:pt x="1291" y="270"/>
                  </a:lnTo>
                  <a:lnTo>
                    <a:pt x="1276" y="276"/>
                  </a:lnTo>
                  <a:lnTo>
                    <a:pt x="1261" y="283"/>
                  </a:lnTo>
                  <a:lnTo>
                    <a:pt x="1251" y="286"/>
                  </a:lnTo>
                  <a:lnTo>
                    <a:pt x="1243" y="291"/>
                  </a:lnTo>
                  <a:lnTo>
                    <a:pt x="1227" y="303"/>
                  </a:lnTo>
                  <a:lnTo>
                    <a:pt x="1211" y="316"/>
                  </a:lnTo>
                  <a:lnTo>
                    <a:pt x="1195" y="330"/>
                  </a:lnTo>
                  <a:lnTo>
                    <a:pt x="1176" y="343"/>
                  </a:lnTo>
                  <a:lnTo>
                    <a:pt x="1173" y="345"/>
                  </a:lnTo>
                  <a:lnTo>
                    <a:pt x="1160" y="354"/>
                  </a:lnTo>
                  <a:lnTo>
                    <a:pt x="1151" y="359"/>
                  </a:lnTo>
                  <a:lnTo>
                    <a:pt x="1141" y="364"/>
                  </a:lnTo>
                  <a:lnTo>
                    <a:pt x="1125" y="370"/>
                  </a:lnTo>
                  <a:lnTo>
                    <a:pt x="1114" y="373"/>
                  </a:lnTo>
                  <a:lnTo>
                    <a:pt x="1105" y="378"/>
                  </a:lnTo>
                  <a:lnTo>
                    <a:pt x="1103" y="381"/>
                  </a:lnTo>
                  <a:lnTo>
                    <a:pt x="1095" y="386"/>
                  </a:lnTo>
                  <a:lnTo>
                    <a:pt x="1087" y="391"/>
                  </a:lnTo>
                  <a:lnTo>
                    <a:pt x="1075" y="400"/>
                  </a:lnTo>
                  <a:lnTo>
                    <a:pt x="1065" y="405"/>
                  </a:lnTo>
                  <a:lnTo>
                    <a:pt x="1051" y="415"/>
                  </a:lnTo>
                  <a:lnTo>
                    <a:pt x="1040" y="421"/>
                  </a:lnTo>
                  <a:lnTo>
                    <a:pt x="1032" y="429"/>
                  </a:lnTo>
                  <a:lnTo>
                    <a:pt x="1016" y="443"/>
                  </a:lnTo>
                  <a:lnTo>
                    <a:pt x="1000" y="459"/>
                  </a:lnTo>
                  <a:lnTo>
                    <a:pt x="990" y="466"/>
                  </a:lnTo>
                  <a:lnTo>
                    <a:pt x="979" y="474"/>
                  </a:lnTo>
                  <a:lnTo>
                    <a:pt x="966" y="483"/>
                  </a:lnTo>
                  <a:lnTo>
                    <a:pt x="943" y="497"/>
                  </a:lnTo>
                  <a:lnTo>
                    <a:pt x="922" y="510"/>
                  </a:lnTo>
                  <a:lnTo>
                    <a:pt x="909" y="518"/>
                  </a:lnTo>
                  <a:lnTo>
                    <a:pt x="898" y="528"/>
                  </a:lnTo>
                  <a:lnTo>
                    <a:pt x="887" y="537"/>
                  </a:lnTo>
                  <a:lnTo>
                    <a:pt x="874" y="548"/>
                  </a:lnTo>
                  <a:lnTo>
                    <a:pt x="865" y="556"/>
                  </a:lnTo>
                  <a:lnTo>
                    <a:pt x="855" y="564"/>
                  </a:lnTo>
                  <a:lnTo>
                    <a:pt x="838" y="577"/>
                  </a:lnTo>
                  <a:lnTo>
                    <a:pt x="823" y="586"/>
                  </a:lnTo>
                  <a:lnTo>
                    <a:pt x="801" y="599"/>
                  </a:lnTo>
                  <a:lnTo>
                    <a:pt x="777" y="609"/>
                  </a:lnTo>
                  <a:lnTo>
                    <a:pt x="723" y="629"/>
                  </a:lnTo>
                  <a:lnTo>
                    <a:pt x="701" y="637"/>
                  </a:lnTo>
                  <a:lnTo>
                    <a:pt x="691" y="642"/>
                  </a:lnTo>
                  <a:lnTo>
                    <a:pt x="680" y="645"/>
                  </a:lnTo>
                  <a:lnTo>
                    <a:pt x="671" y="649"/>
                  </a:lnTo>
                  <a:lnTo>
                    <a:pt x="660" y="652"/>
                  </a:lnTo>
                  <a:lnTo>
                    <a:pt x="647" y="653"/>
                  </a:lnTo>
                  <a:lnTo>
                    <a:pt x="634" y="655"/>
                  </a:lnTo>
                  <a:lnTo>
                    <a:pt x="625" y="655"/>
                  </a:lnTo>
                  <a:lnTo>
                    <a:pt x="617" y="653"/>
                  </a:lnTo>
                  <a:lnTo>
                    <a:pt x="601" y="652"/>
                  </a:lnTo>
                  <a:lnTo>
                    <a:pt x="585" y="647"/>
                  </a:lnTo>
                  <a:lnTo>
                    <a:pt x="567" y="642"/>
                  </a:lnTo>
                  <a:lnTo>
                    <a:pt x="550" y="641"/>
                  </a:lnTo>
                  <a:lnTo>
                    <a:pt x="534" y="637"/>
                  </a:lnTo>
                  <a:lnTo>
                    <a:pt x="505" y="637"/>
                  </a:lnTo>
                  <a:lnTo>
                    <a:pt x="477" y="639"/>
                  </a:lnTo>
                  <a:lnTo>
                    <a:pt x="447" y="641"/>
                  </a:lnTo>
                  <a:lnTo>
                    <a:pt x="421" y="642"/>
                  </a:lnTo>
                  <a:lnTo>
                    <a:pt x="378" y="642"/>
                  </a:lnTo>
                  <a:lnTo>
                    <a:pt x="356" y="644"/>
                  </a:lnTo>
                  <a:lnTo>
                    <a:pt x="332" y="645"/>
                  </a:lnTo>
                  <a:lnTo>
                    <a:pt x="318" y="649"/>
                  </a:lnTo>
                  <a:lnTo>
                    <a:pt x="305" y="652"/>
                  </a:lnTo>
                  <a:lnTo>
                    <a:pt x="292" y="653"/>
                  </a:lnTo>
                  <a:lnTo>
                    <a:pt x="278" y="655"/>
                  </a:lnTo>
                  <a:lnTo>
                    <a:pt x="261" y="656"/>
                  </a:lnTo>
                  <a:lnTo>
                    <a:pt x="243" y="658"/>
                  </a:lnTo>
                  <a:lnTo>
                    <a:pt x="235" y="658"/>
                  </a:lnTo>
                  <a:lnTo>
                    <a:pt x="227" y="660"/>
                  </a:lnTo>
                  <a:lnTo>
                    <a:pt x="219" y="661"/>
                  </a:lnTo>
                  <a:lnTo>
                    <a:pt x="211" y="666"/>
                  </a:lnTo>
                  <a:lnTo>
                    <a:pt x="202" y="674"/>
                  </a:lnTo>
                  <a:lnTo>
                    <a:pt x="195" y="682"/>
                  </a:lnTo>
                  <a:lnTo>
                    <a:pt x="186" y="690"/>
                  </a:lnTo>
                  <a:lnTo>
                    <a:pt x="176" y="698"/>
                  </a:lnTo>
                  <a:lnTo>
                    <a:pt x="168" y="704"/>
                  </a:lnTo>
                  <a:lnTo>
                    <a:pt x="154" y="714"/>
                  </a:lnTo>
                  <a:lnTo>
                    <a:pt x="143" y="720"/>
                  </a:lnTo>
                  <a:lnTo>
                    <a:pt x="130" y="725"/>
                  </a:lnTo>
                  <a:lnTo>
                    <a:pt x="119" y="730"/>
                  </a:lnTo>
                  <a:lnTo>
                    <a:pt x="105" y="736"/>
                  </a:lnTo>
                  <a:lnTo>
                    <a:pt x="78" y="749"/>
                  </a:lnTo>
                  <a:lnTo>
                    <a:pt x="54" y="758"/>
                  </a:lnTo>
                  <a:lnTo>
                    <a:pt x="41" y="763"/>
                  </a:lnTo>
                  <a:lnTo>
                    <a:pt x="29" y="765"/>
                  </a:lnTo>
                  <a:lnTo>
                    <a:pt x="14" y="766"/>
                  </a:lnTo>
                  <a:lnTo>
                    <a:pt x="0" y="768"/>
                  </a:lnTo>
                  <a:lnTo>
                    <a:pt x="13" y="760"/>
                  </a:lnTo>
                  <a:lnTo>
                    <a:pt x="29" y="758"/>
                  </a:lnTo>
                  <a:lnTo>
                    <a:pt x="43" y="757"/>
                  </a:lnTo>
                  <a:lnTo>
                    <a:pt x="56" y="753"/>
                  </a:lnTo>
                  <a:lnTo>
                    <a:pt x="68" y="750"/>
                  </a:lnTo>
                  <a:lnTo>
                    <a:pt x="79" y="746"/>
                  </a:lnTo>
                  <a:lnTo>
                    <a:pt x="92" y="741"/>
                  </a:lnTo>
                  <a:lnTo>
                    <a:pt x="119" y="728"/>
                  </a:lnTo>
                  <a:lnTo>
                    <a:pt x="141" y="718"/>
                  </a:lnTo>
                  <a:lnTo>
                    <a:pt x="151" y="714"/>
                  </a:lnTo>
                  <a:lnTo>
                    <a:pt x="160" y="709"/>
                  </a:lnTo>
                  <a:lnTo>
                    <a:pt x="162" y="707"/>
                  </a:lnTo>
                  <a:lnTo>
                    <a:pt x="165" y="704"/>
                  </a:lnTo>
                  <a:lnTo>
                    <a:pt x="168" y="703"/>
                  </a:lnTo>
                  <a:lnTo>
                    <a:pt x="175" y="698"/>
                  </a:lnTo>
                  <a:lnTo>
                    <a:pt x="184" y="688"/>
                  </a:lnTo>
                  <a:lnTo>
                    <a:pt x="192" y="679"/>
                  </a:lnTo>
                  <a:lnTo>
                    <a:pt x="199" y="674"/>
                  </a:lnTo>
                  <a:lnTo>
                    <a:pt x="205" y="669"/>
                  </a:lnTo>
                  <a:lnTo>
                    <a:pt x="218" y="661"/>
                  </a:lnTo>
                  <a:lnTo>
                    <a:pt x="221" y="660"/>
                  </a:lnTo>
                  <a:lnTo>
                    <a:pt x="230" y="655"/>
                  </a:lnTo>
                  <a:lnTo>
                    <a:pt x="238" y="652"/>
                  </a:lnTo>
                  <a:lnTo>
                    <a:pt x="246" y="650"/>
                  </a:lnTo>
                  <a:lnTo>
                    <a:pt x="256" y="649"/>
                  </a:lnTo>
                  <a:lnTo>
                    <a:pt x="273" y="649"/>
                  </a:lnTo>
                  <a:lnTo>
                    <a:pt x="292" y="647"/>
                  </a:lnTo>
                  <a:lnTo>
                    <a:pt x="307" y="645"/>
                  </a:lnTo>
                  <a:lnTo>
                    <a:pt x="319" y="642"/>
                  </a:lnTo>
                  <a:lnTo>
                    <a:pt x="331" y="639"/>
                  </a:lnTo>
                  <a:lnTo>
                    <a:pt x="345" y="637"/>
                  </a:lnTo>
                  <a:lnTo>
                    <a:pt x="359" y="636"/>
                  </a:lnTo>
                  <a:lnTo>
                    <a:pt x="374" y="634"/>
                  </a:lnTo>
                  <a:lnTo>
                    <a:pt x="397" y="633"/>
                  </a:lnTo>
                  <a:lnTo>
                    <a:pt x="448" y="633"/>
                  </a:lnTo>
                  <a:lnTo>
                    <a:pt x="482" y="631"/>
                  </a:lnTo>
                  <a:lnTo>
                    <a:pt x="513" y="628"/>
                  </a:lnTo>
                  <a:lnTo>
                    <a:pt x="529" y="628"/>
                  </a:lnTo>
                  <a:lnTo>
                    <a:pt x="545" y="629"/>
                  </a:lnTo>
                  <a:lnTo>
                    <a:pt x="563" y="631"/>
                  </a:lnTo>
                  <a:lnTo>
                    <a:pt x="582" y="634"/>
                  </a:lnTo>
                  <a:lnTo>
                    <a:pt x="599" y="639"/>
                  </a:lnTo>
                  <a:lnTo>
                    <a:pt x="615" y="642"/>
                  </a:lnTo>
                  <a:lnTo>
                    <a:pt x="631" y="645"/>
                  </a:lnTo>
                  <a:lnTo>
                    <a:pt x="639" y="645"/>
                  </a:lnTo>
                  <a:lnTo>
                    <a:pt x="649" y="645"/>
                  </a:lnTo>
                  <a:lnTo>
                    <a:pt x="661" y="645"/>
                  </a:lnTo>
                  <a:lnTo>
                    <a:pt x="672" y="642"/>
                  </a:lnTo>
                  <a:lnTo>
                    <a:pt x="695" y="637"/>
                  </a:lnTo>
                  <a:lnTo>
                    <a:pt x="715" y="629"/>
                  </a:lnTo>
                  <a:lnTo>
                    <a:pt x="738" y="620"/>
                  </a:lnTo>
                  <a:lnTo>
                    <a:pt x="787" y="602"/>
                  </a:lnTo>
                  <a:lnTo>
                    <a:pt x="809" y="593"/>
                  </a:lnTo>
                  <a:lnTo>
                    <a:pt x="820" y="586"/>
                  </a:lnTo>
                  <a:lnTo>
                    <a:pt x="830" y="582"/>
                  </a:lnTo>
                  <a:lnTo>
                    <a:pt x="846" y="571"/>
                  </a:lnTo>
                  <a:lnTo>
                    <a:pt x="852" y="564"/>
                  </a:lnTo>
                  <a:lnTo>
                    <a:pt x="860" y="556"/>
                  </a:lnTo>
                  <a:lnTo>
                    <a:pt x="876" y="542"/>
                  </a:lnTo>
                  <a:lnTo>
                    <a:pt x="892" y="531"/>
                  </a:lnTo>
                  <a:lnTo>
                    <a:pt x="906" y="520"/>
                  </a:lnTo>
                  <a:lnTo>
                    <a:pt x="922" y="510"/>
                  </a:lnTo>
                  <a:lnTo>
                    <a:pt x="966" y="483"/>
                  </a:lnTo>
                  <a:lnTo>
                    <a:pt x="978" y="475"/>
                  </a:lnTo>
                  <a:lnTo>
                    <a:pt x="987" y="467"/>
                  </a:lnTo>
                  <a:lnTo>
                    <a:pt x="1003" y="451"/>
                  </a:lnTo>
                  <a:lnTo>
                    <a:pt x="1021" y="435"/>
                  </a:lnTo>
                  <a:lnTo>
                    <a:pt x="1030" y="427"/>
                  </a:lnTo>
                  <a:lnTo>
                    <a:pt x="1040" y="420"/>
                  </a:lnTo>
                  <a:lnTo>
                    <a:pt x="1043" y="420"/>
                  </a:lnTo>
                  <a:lnTo>
                    <a:pt x="1055" y="410"/>
                  </a:lnTo>
                  <a:lnTo>
                    <a:pt x="1078" y="397"/>
                  </a:lnTo>
                  <a:lnTo>
                    <a:pt x="1081" y="396"/>
                  </a:lnTo>
                  <a:lnTo>
                    <a:pt x="1089" y="389"/>
                  </a:lnTo>
                  <a:lnTo>
                    <a:pt x="1098" y="383"/>
                  </a:lnTo>
                  <a:lnTo>
                    <a:pt x="1111" y="375"/>
                  </a:lnTo>
                  <a:lnTo>
                    <a:pt x="1125" y="367"/>
                  </a:lnTo>
                  <a:lnTo>
                    <a:pt x="1138" y="362"/>
                  </a:lnTo>
                  <a:lnTo>
                    <a:pt x="1152" y="356"/>
                  </a:lnTo>
                  <a:lnTo>
                    <a:pt x="1167" y="350"/>
                  </a:lnTo>
                  <a:lnTo>
                    <a:pt x="1186" y="335"/>
                  </a:lnTo>
                  <a:lnTo>
                    <a:pt x="1202" y="321"/>
                  </a:lnTo>
                  <a:lnTo>
                    <a:pt x="1219" y="308"/>
                  </a:lnTo>
                  <a:lnTo>
                    <a:pt x="1237" y="296"/>
                  </a:lnTo>
                  <a:lnTo>
                    <a:pt x="1249" y="286"/>
                  </a:lnTo>
                  <a:lnTo>
                    <a:pt x="1262" y="280"/>
                  </a:lnTo>
                  <a:lnTo>
                    <a:pt x="1275" y="273"/>
                  </a:lnTo>
                  <a:lnTo>
                    <a:pt x="1288" y="268"/>
                  </a:lnTo>
                  <a:lnTo>
                    <a:pt x="1302" y="264"/>
                  </a:lnTo>
                  <a:lnTo>
                    <a:pt x="1313" y="259"/>
                  </a:lnTo>
                  <a:lnTo>
                    <a:pt x="1324" y="254"/>
                  </a:lnTo>
                  <a:lnTo>
                    <a:pt x="1332" y="246"/>
                  </a:lnTo>
                  <a:lnTo>
                    <a:pt x="1346" y="232"/>
                  </a:lnTo>
                  <a:lnTo>
                    <a:pt x="1353" y="224"/>
                  </a:lnTo>
                  <a:lnTo>
                    <a:pt x="1359" y="216"/>
                  </a:lnTo>
                  <a:lnTo>
                    <a:pt x="1381" y="184"/>
                  </a:lnTo>
                  <a:lnTo>
                    <a:pt x="1388" y="176"/>
                  </a:lnTo>
                  <a:lnTo>
                    <a:pt x="1394" y="168"/>
                  </a:lnTo>
                  <a:lnTo>
                    <a:pt x="1408" y="157"/>
                  </a:lnTo>
                  <a:lnTo>
                    <a:pt x="1421" y="146"/>
                  </a:lnTo>
                  <a:lnTo>
                    <a:pt x="1427" y="138"/>
                  </a:lnTo>
                  <a:lnTo>
                    <a:pt x="1432" y="130"/>
                  </a:lnTo>
                  <a:lnTo>
                    <a:pt x="1437" y="122"/>
                  </a:lnTo>
                  <a:lnTo>
                    <a:pt x="1442" y="114"/>
                  </a:lnTo>
                  <a:lnTo>
                    <a:pt x="1445" y="106"/>
                  </a:lnTo>
                  <a:lnTo>
                    <a:pt x="1448" y="98"/>
                  </a:lnTo>
                  <a:lnTo>
                    <a:pt x="1458" y="68"/>
                  </a:lnTo>
                  <a:lnTo>
                    <a:pt x="1462" y="54"/>
                  </a:lnTo>
                  <a:lnTo>
                    <a:pt x="1464" y="46"/>
                  </a:lnTo>
                  <a:lnTo>
                    <a:pt x="1467" y="38"/>
                  </a:lnTo>
                  <a:lnTo>
                    <a:pt x="1475" y="24"/>
                  </a:lnTo>
                  <a:lnTo>
                    <a:pt x="1480" y="16"/>
                  </a:lnTo>
                  <a:lnTo>
                    <a:pt x="1485" y="8"/>
                  </a:lnTo>
                  <a:lnTo>
                    <a:pt x="1499" y="0"/>
                  </a:lnTo>
                  <a:close/>
                </a:path>
              </a:pathLst>
            </a:custGeom>
            <a:solidFill>
              <a:srgbClr val="9F491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7976" name="Freeform 2062"/>
            <p:cNvSpPr>
              <a:spLocks/>
            </p:cNvSpPr>
            <p:nvPr/>
          </p:nvSpPr>
          <p:spPr bwMode="auto">
            <a:xfrm>
              <a:off x="386" y="3501"/>
              <a:ext cx="290" cy="386"/>
            </a:xfrm>
            <a:custGeom>
              <a:avLst/>
              <a:gdLst>
                <a:gd name="T0" fmla="*/ 258 w 290"/>
                <a:gd name="T1" fmla="*/ 27 h 386"/>
                <a:gd name="T2" fmla="*/ 228 w 290"/>
                <a:gd name="T3" fmla="*/ 48 h 386"/>
                <a:gd name="T4" fmla="*/ 202 w 290"/>
                <a:gd name="T5" fmla="*/ 64 h 386"/>
                <a:gd name="T6" fmla="*/ 191 w 290"/>
                <a:gd name="T7" fmla="*/ 70 h 386"/>
                <a:gd name="T8" fmla="*/ 177 w 290"/>
                <a:gd name="T9" fmla="*/ 76 h 386"/>
                <a:gd name="T10" fmla="*/ 167 w 290"/>
                <a:gd name="T11" fmla="*/ 94 h 386"/>
                <a:gd name="T12" fmla="*/ 159 w 290"/>
                <a:gd name="T13" fmla="*/ 118 h 386"/>
                <a:gd name="T14" fmla="*/ 153 w 290"/>
                <a:gd name="T15" fmla="*/ 156 h 386"/>
                <a:gd name="T16" fmla="*/ 143 w 290"/>
                <a:gd name="T17" fmla="*/ 183 h 386"/>
                <a:gd name="T18" fmla="*/ 132 w 290"/>
                <a:gd name="T19" fmla="*/ 213 h 386"/>
                <a:gd name="T20" fmla="*/ 116 w 290"/>
                <a:gd name="T21" fmla="*/ 253 h 386"/>
                <a:gd name="T22" fmla="*/ 107 w 290"/>
                <a:gd name="T23" fmla="*/ 273 h 386"/>
                <a:gd name="T24" fmla="*/ 93 w 290"/>
                <a:gd name="T25" fmla="*/ 293 h 386"/>
                <a:gd name="T26" fmla="*/ 81 w 290"/>
                <a:gd name="T27" fmla="*/ 305 h 386"/>
                <a:gd name="T28" fmla="*/ 69 w 290"/>
                <a:gd name="T29" fmla="*/ 316 h 386"/>
                <a:gd name="T30" fmla="*/ 54 w 290"/>
                <a:gd name="T31" fmla="*/ 328 h 386"/>
                <a:gd name="T32" fmla="*/ 39 w 290"/>
                <a:gd name="T33" fmla="*/ 332 h 386"/>
                <a:gd name="T34" fmla="*/ 31 w 290"/>
                <a:gd name="T35" fmla="*/ 343 h 386"/>
                <a:gd name="T36" fmla="*/ 19 w 290"/>
                <a:gd name="T37" fmla="*/ 366 h 386"/>
                <a:gd name="T38" fmla="*/ 0 w 290"/>
                <a:gd name="T39" fmla="*/ 386 h 386"/>
                <a:gd name="T40" fmla="*/ 12 w 290"/>
                <a:gd name="T41" fmla="*/ 364 h 386"/>
                <a:gd name="T42" fmla="*/ 24 w 290"/>
                <a:gd name="T43" fmla="*/ 342 h 386"/>
                <a:gd name="T44" fmla="*/ 43 w 290"/>
                <a:gd name="T45" fmla="*/ 328 h 386"/>
                <a:gd name="T46" fmla="*/ 53 w 290"/>
                <a:gd name="T47" fmla="*/ 324 h 386"/>
                <a:gd name="T48" fmla="*/ 70 w 290"/>
                <a:gd name="T49" fmla="*/ 312 h 386"/>
                <a:gd name="T50" fmla="*/ 89 w 290"/>
                <a:gd name="T51" fmla="*/ 288 h 386"/>
                <a:gd name="T52" fmla="*/ 104 w 290"/>
                <a:gd name="T53" fmla="*/ 262 h 386"/>
                <a:gd name="T54" fmla="*/ 118 w 290"/>
                <a:gd name="T55" fmla="*/ 223 h 386"/>
                <a:gd name="T56" fmla="*/ 129 w 290"/>
                <a:gd name="T57" fmla="*/ 192 h 386"/>
                <a:gd name="T58" fmla="*/ 139 w 290"/>
                <a:gd name="T59" fmla="*/ 165 h 386"/>
                <a:gd name="T60" fmla="*/ 147 w 290"/>
                <a:gd name="T61" fmla="*/ 127 h 386"/>
                <a:gd name="T62" fmla="*/ 155 w 290"/>
                <a:gd name="T63" fmla="*/ 102 h 386"/>
                <a:gd name="T64" fmla="*/ 164 w 290"/>
                <a:gd name="T65" fmla="*/ 86 h 386"/>
                <a:gd name="T66" fmla="*/ 172 w 290"/>
                <a:gd name="T67" fmla="*/ 78 h 386"/>
                <a:gd name="T68" fmla="*/ 193 w 290"/>
                <a:gd name="T69" fmla="*/ 65 h 386"/>
                <a:gd name="T70" fmla="*/ 209 w 290"/>
                <a:gd name="T71" fmla="*/ 59 h 386"/>
                <a:gd name="T72" fmla="*/ 217 w 290"/>
                <a:gd name="T73" fmla="*/ 56 h 386"/>
                <a:gd name="T74" fmla="*/ 234 w 290"/>
                <a:gd name="T75" fmla="*/ 43 h 386"/>
                <a:gd name="T76" fmla="*/ 275 w 290"/>
                <a:gd name="T77" fmla="*/ 10 h 38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290"/>
                <a:gd name="T118" fmla="*/ 0 h 386"/>
                <a:gd name="T119" fmla="*/ 290 w 290"/>
                <a:gd name="T120" fmla="*/ 386 h 38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290" h="386">
                  <a:moveTo>
                    <a:pt x="290" y="0"/>
                  </a:moveTo>
                  <a:lnTo>
                    <a:pt x="258" y="27"/>
                  </a:lnTo>
                  <a:lnTo>
                    <a:pt x="244" y="38"/>
                  </a:lnTo>
                  <a:lnTo>
                    <a:pt x="228" y="48"/>
                  </a:lnTo>
                  <a:lnTo>
                    <a:pt x="213" y="57"/>
                  </a:lnTo>
                  <a:lnTo>
                    <a:pt x="202" y="64"/>
                  </a:lnTo>
                  <a:lnTo>
                    <a:pt x="198" y="67"/>
                  </a:lnTo>
                  <a:lnTo>
                    <a:pt x="191" y="70"/>
                  </a:lnTo>
                  <a:lnTo>
                    <a:pt x="180" y="73"/>
                  </a:lnTo>
                  <a:lnTo>
                    <a:pt x="177" y="76"/>
                  </a:lnTo>
                  <a:lnTo>
                    <a:pt x="175" y="80"/>
                  </a:lnTo>
                  <a:lnTo>
                    <a:pt x="167" y="94"/>
                  </a:lnTo>
                  <a:lnTo>
                    <a:pt x="163" y="107"/>
                  </a:lnTo>
                  <a:lnTo>
                    <a:pt x="159" y="118"/>
                  </a:lnTo>
                  <a:lnTo>
                    <a:pt x="158" y="130"/>
                  </a:lnTo>
                  <a:lnTo>
                    <a:pt x="153" y="156"/>
                  </a:lnTo>
                  <a:lnTo>
                    <a:pt x="148" y="170"/>
                  </a:lnTo>
                  <a:lnTo>
                    <a:pt x="143" y="183"/>
                  </a:lnTo>
                  <a:lnTo>
                    <a:pt x="137" y="199"/>
                  </a:lnTo>
                  <a:lnTo>
                    <a:pt x="132" y="213"/>
                  </a:lnTo>
                  <a:lnTo>
                    <a:pt x="123" y="240"/>
                  </a:lnTo>
                  <a:lnTo>
                    <a:pt x="116" y="253"/>
                  </a:lnTo>
                  <a:lnTo>
                    <a:pt x="110" y="267"/>
                  </a:lnTo>
                  <a:lnTo>
                    <a:pt x="107" y="273"/>
                  </a:lnTo>
                  <a:lnTo>
                    <a:pt x="102" y="280"/>
                  </a:lnTo>
                  <a:lnTo>
                    <a:pt x="93" y="293"/>
                  </a:lnTo>
                  <a:lnTo>
                    <a:pt x="88" y="301"/>
                  </a:lnTo>
                  <a:lnTo>
                    <a:pt x="81" y="305"/>
                  </a:lnTo>
                  <a:lnTo>
                    <a:pt x="77" y="312"/>
                  </a:lnTo>
                  <a:lnTo>
                    <a:pt x="69" y="316"/>
                  </a:lnTo>
                  <a:lnTo>
                    <a:pt x="67" y="318"/>
                  </a:lnTo>
                  <a:lnTo>
                    <a:pt x="54" y="328"/>
                  </a:lnTo>
                  <a:lnTo>
                    <a:pt x="46" y="331"/>
                  </a:lnTo>
                  <a:lnTo>
                    <a:pt x="39" y="332"/>
                  </a:lnTo>
                  <a:lnTo>
                    <a:pt x="37" y="332"/>
                  </a:lnTo>
                  <a:lnTo>
                    <a:pt x="31" y="343"/>
                  </a:lnTo>
                  <a:lnTo>
                    <a:pt x="24" y="355"/>
                  </a:lnTo>
                  <a:lnTo>
                    <a:pt x="19" y="366"/>
                  </a:lnTo>
                  <a:lnTo>
                    <a:pt x="15" y="378"/>
                  </a:lnTo>
                  <a:lnTo>
                    <a:pt x="0" y="386"/>
                  </a:lnTo>
                  <a:lnTo>
                    <a:pt x="7" y="375"/>
                  </a:lnTo>
                  <a:lnTo>
                    <a:pt x="12" y="364"/>
                  </a:lnTo>
                  <a:lnTo>
                    <a:pt x="16" y="353"/>
                  </a:lnTo>
                  <a:lnTo>
                    <a:pt x="24" y="342"/>
                  </a:lnTo>
                  <a:lnTo>
                    <a:pt x="29" y="337"/>
                  </a:lnTo>
                  <a:lnTo>
                    <a:pt x="43" y="328"/>
                  </a:lnTo>
                  <a:lnTo>
                    <a:pt x="48" y="326"/>
                  </a:lnTo>
                  <a:lnTo>
                    <a:pt x="53" y="324"/>
                  </a:lnTo>
                  <a:lnTo>
                    <a:pt x="61" y="321"/>
                  </a:lnTo>
                  <a:lnTo>
                    <a:pt x="70" y="312"/>
                  </a:lnTo>
                  <a:lnTo>
                    <a:pt x="80" y="302"/>
                  </a:lnTo>
                  <a:lnTo>
                    <a:pt x="89" y="288"/>
                  </a:lnTo>
                  <a:lnTo>
                    <a:pt x="97" y="275"/>
                  </a:lnTo>
                  <a:lnTo>
                    <a:pt x="104" y="262"/>
                  </a:lnTo>
                  <a:lnTo>
                    <a:pt x="108" y="250"/>
                  </a:lnTo>
                  <a:lnTo>
                    <a:pt x="118" y="223"/>
                  </a:lnTo>
                  <a:lnTo>
                    <a:pt x="123" y="208"/>
                  </a:lnTo>
                  <a:lnTo>
                    <a:pt x="129" y="192"/>
                  </a:lnTo>
                  <a:lnTo>
                    <a:pt x="136" y="178"/>
                  </a:lnTo>
                  <a:lnTo>
                    <a:pt x="139" y="165"/>
                  </a:lnTo>
                  <a:lnTo>
                    <a:pt x="143" y="140"/>
                  </a:lnTo>
                  <a:lnTo>
                    <a:pt x="147" y="127"/>
                  </a:lnTo>
                  <a:lnTo>
                    <a:pt x="150" y="114"/>
                  </a:lnTo>
                  <a:lnTo>
                    <a:pt x="155" y="102"/>
                  </a:lnTo>
                  <a:lnTo>
                    <a:pt x="161" y="89"/>
                  </a:lnTo>
                  <a:lnTo>
                    <a:pt x="164" y="86"/>
                  </a:lnTo>
                  <a:lnTo>
                    <a:pt x="166" y="83"/>
                  </a:lnTo>
                  <a:lnTo>
                    <a:pt x="172" y="78"/>
                  </a:lnTo>
                  <a:lnTo>
                    <a:pt x="185" y="70"/>
                  </a:lnTo>
                  <a:lnTo>
                    <a:pt x="193" y="65"/>
                  </a:lnTo>
                  <a:lnTo>
                    <a:pt x="201" y="62"/>
                  </a:lnTo>
                  <a:lnTo>
                    <a:pt x="209" y="59"/>
                  </a:lnTo>
                  <a:lnTo>
                    <a:pt x="212" y="57"/>
                  </a:lnTo>
                  <a:lnTo>
                    <a:pt x="217" y="56"/>
                  </a:lnTo>
                  <a:lnTo>
                    <a:pt x="220" y="52"/>
                  </a:lnTo>
                  <a:lnTo>
                    <a:pt x="234" y="43"/>
                  </a:lnTo>
                  <a:lnTo>
                    <a:pt x="247" y="33"/>
                  </a:lnTo>
                  <a:lnTo>
                    <a:pt x="275" y="10"/>
                  </a:lnTo>
                  <a:lnTo>
                    <a:pt x="290" y="0"/>
                  </a:lnTo>
                  <a:close/>
                </a:path>
              </a:pathLst>
            </a:custGeom>
            <a:solidFill>
              <a:srgbClr val="9F491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7977" name="Freeform 2063"/>
            <p:cNvSpPr>
              <a:spLocks/>
            </p:cNvSpPr>
            <p:nvPr/>
          </p:nvSpPr>
          <p:spPr bwMode="auto">
            <a:xfrm>
              <a:off x="439" y="3608"/>
              <a:ext cx="625" cy="262"/>
            </a:xfrm>
            <a:custGeom>
              <a:avLst/>
              <a:gdLst>
                <a:gd name="T0" fmla="*/ 0 w 625"/>
                <a:gd name="T1" fmla="*/ 262 h 262"/>
                <a:gd name="T2" fmla="*/ 5 w 625"/>
                <a:gd name="T3" fmla="*/ 249 h 262"/>
                <a:gd name="T4" fmla="*/ 11 w 625"/>
                <a:gd name="T5" fmla="*/ 238 h 262"/>
                <a:gd name="T6" fmla="*/ 19 w 625"/>
                <a:gd name="T7" fmla="*/ 230 h 262"/>
                <a:gd name="T8" fmla="*/ 43 w 625"/>
                <a:gd name="T9" fmla="*/ 214 h 262"/>
                <a:gd name="T10" fmla="*/ 79 w 625"/>
                <a:gd name="T11" fmla="*/ 195 h 262"/>
                <a:gd name="T12" fmla="*/ 97 w 625"/>
                <a:gd name="T13" fmla="*/ 178 h 262"/>
                <a:gd name="T14" fmla="*/ 108 w 625"/>
                <a:gd name="T15" fmla="*/ 157 h 262"/>
                <a:gd name="T16" fmla="*/ 122 w 625"/>
                <a:gd name="T17" fmla="*/ 124 h 262"/>
                <a:gd name="T18" fmla="*/ 133 w 625"/>
                <a:gd name="T19" fmla="*/ 101 h 262"/>
                <a:gd name="T20" fmla="*/ 154 w 625"/>
                <a:gd name="T21" fmla="*/ 77 h 262"/>
                <a:gd name="T22" fmla="*/ 167 w 625"/>
                <a:gd name="T23" fmla="*/ 65 h 262"/>
                <a:gd name="T24" fmla="*/ 183 w 625"/>
                <a:gd name="T25" fmla="*/ 54 h 262"/>
                <a:gd name="T26" fmla="*/ 213 w 625"/>
                <a:gd name="T27" fmla="*/ 36 h 262"/>
                <a:gd name="T28" fmla="*/ 238 w 625"/>
                <a:gd name="T29" fmla="*/ 25 h 262"/>
                <a:gd name="T30" fmla="*/ 269 w 625"/>
                <a:gd name="T31" fmla="*/ 17 h 262"/>
                <a:gd name="T32" fmla="*/ 292 w 625"/>
                <a:gd name="T33" fmla="*/ 11 h 262"/>
                <a:gd name="T34" fmla="*/ 316 w 625"/>
                <a:gd name="T35" fmla="*/ 6 h 262"/>
                <a:gd name="T36" fmla="*/ 434 w 625"/>
                <a:gd name="T37" fmla="*/ 3 h 262"/>
                <a:gd name="T38" fmla="*/ 445 w 625"/>
                <a:gd name="T39" fmla="*/ 4 h 262"/>
                <a:gd name="T40" fmla="*/ 456 w 625"/>
                <a:gd name="T41" fmla="*/ 4 h 262"/>
                <a:gd name="T42" fmla="*/ 540 w 625"/>
                <a:gd name="T43" fmla="*/ 3 h 262"/>
                <a:gd name="T44" fmla="*/ 612 w 625"/>
                <a:gd name="T45" fmla="*/ 7 h 262"/>
                <a:gd name="T46" fmla="*/ 442 w 625"/>
                <a:gd name="T47" fmla="*/ 14 h 262"/>
                <a:gd name="T48" fmla="*/ 431 w 625"/>
                <a:gd name="T49" fmla="*/ 12 h 262"/>
                <a:gd name="T50" fmla="*/ 420 w 625"/>
                <a:gd name="T51" fmla="*/ 11 h 262"/>
                <a:gd name="T52" fmla="*/ 303 w 625"/>
                <a:gd name="T53" fmla="*/ 14 h 262"/>
                <a:gd name="T54" fmla="*/ 278 w 625"/>
                <a:gd name="T55" fmla="*/ 19 h 262"/>
                <a:gd name="T56" fmla="*/ 254 w 625"/>
                <a:gd name="T57" fmla="*/ 25 h 262"/>
                <a:gd name="T58" fmla="*/ 219 w 625"/>
                <a:gd name="T59" fmla="*/ 35 h 262"/>
                <a:gd name="T60" fmla="*/ 189 w 625"/>
                <a:gd name="T61" fmla="*/ 49 h 262"/>
                <a:gd name="T62" fmla="*/ 176 w 625"/>
                <a:gd name="T63" fmla="*/ 60 h 262"/>
                <a:gd name="T64" fmla="*/ 159 w 625"/>
                <a:gd name="T65" fmla="*/ 79 h 262"/>
                <a:gd name="T66" fmla="*/ 148 w 625"/>
                <a:gd name="T67" fmla="*/ 95 h 262"/>
                <a:gd name="T68" fmla="*/ 135 w 625"/>
                <a:gd name="T69" fmla="*/ 116 h 262"/>
                <a:gd name="T70" fmla="*/ 121 w 625"/>
                <a:gd name="T71" fmla="*/ 151 h 262"/>
                <a:gd name="T72" fmla="*/ 111 w 625"/>
                <a:gd name="T73" fmla="*/ 166 h 262"/>
                <a:gd name="T74" fmla="*/ 100 w 625"/>
                <a:gd name="T75" fmla="*/ 181 h 262"/>
                <a:gd name="T76" fmla="*/ 89 w 625"/>
                <a:gd name="T77" fmla="*/ 189 h 262"/>
                <a:gd name="T78" fmla="*/ 54 w 625"/>
                <a:gd name="T79" fmla="*/ 209 h 262"/>
                <a:gd name="T80" fmla="*/ 28 w 625"/>
                <a:gd name="T81" fmla="*/ 225 h 262"/>
                <a:gd name="T82" fmla="*/ 21 w 625"/>
                <a:gd name="T83" fmla="*/ 236 h 262"/>
                <a:gd name="T84" fmla="*/ 14 w 625"/>
                <a:gd name="T85" fmla="*/ 252 h 262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625"/>
                <a:gd name="T130" fmla="*/ 0 h 262"/>
                <a:gd name="T131" fmla="*/ 625 w 625"/>
                <a:gd name="T132" fmla="*/ 262 h 262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625" h="262">
                  <a:moveTo>
                    <a:pt x="14" y="252"/>
                  </a:moveTo>
                  <a:lnTo>
                    <a:pt x="0" y="262"/>
                  </a:lnTo>
                  <a:lnTo>
                    <a:pt x="3" y="256"/>
                  </a:lnTo>
                  <a:lnTo>
                    <a:pt x="5" y="249"/>
                  </a:lnTo>
                  <a:lnTo>
                    <a:pt x="8" y="243"/>
                  </a:lnTo>
                  <a:lnTo>
                    <a:pt x="11" y="238"/>
                  </a:lnTo>
                  <a:lnTo>
                    <a:pt x="14" y="235"/>
                  </a:lnTo>
                  <a:lnTo>
                    <a:pt x="19" y="230"/>
                  </a:lnTo>
                  <a:lnTo>
                    <a:pt x="28" y="224"/>
                  </a:lnTo>
                  <a:lnTo>
                    <a:pt x="43" y="214"/>
                  </a:lnTo>
                  <a:lnTo>
                    <a:pt x="60" y="205"/>
                  </a:lnTo>
                  <a:lnTo>
                    <a:pt x="79" y="195"/>
                  </a:lnTo>
                  <a:lnTo>
                    <a:pt x="89" y="186"/>
                  </a:lnTo>
                  <a:lnTo>
                    <a:pt x="97" y="178"/>
                  </a:lnTo>
                  <a:lnTo>
                    <a:pt x="102" y="166"/>
                  </a:lnTo>
                  <a:lnTo>
                    <a:pt x="108" y="157"/>
                  </a:lnTo>
                  <a:lnTo>
                    <a:pt x="116" y="135"/>
                  </a:lnTo>
                  <a:lnTo>
                    <a:pt x="122" y="124"/>
                  </a:lnTo>
                  <a:lnTo>
                    <a:pt x="129" y="111"/>
                  </a:lnTo>
                  <a:lnTo>
                    <a:pt x="133" y="101"/>
                  </a:lnTo>
                  <a:lnTo>
                    <a:pt x="140" y="93"/>
                  </a:lnTo>
                  <a:lnTo>
                    <a:pt x="154" y="77"/>
                  </a:lnTo>
                  <a:lnTo>
                    <a:pt x="160" y="71"/>
                  </a:lnTo>
                  <a:lnTo>
                    <a:pt x="167" y="65"/>
                  </a:lnTo>
                  <a:lnTo>
                    <a:pt x="175" y="58"/>
                  </a:lnTo>
                  <a:lnTo>
                    <a:pt x="183" y="54"/>
                  </a:lnTo>
                  <a:lnTo>
                    <a:pt x="197" y="44"/>
                  </a:lnTo>
                  <a:lnTo>
                    <a:pt x="213" y="36"/>
                  </a:lnTo>
                  <a:lnTo>
                    <a:pt x="229" y="28"/>
                  </a:lnTo>
                  <a:lnTo>
                    <a:pt x="238" y="25"/>
                  </a:lnTo>
                  <a:lnTo>
                    <a:pt x="248" y="22"/>
                  </a:lnTo>
                  <a:lnTo>
                    <a:pt x="269" y="17"/>
                  </a:lnTo>
                  <a:lnTo>
                    <a:pt x="281" y="14"/>
                  </a:lnTo>
                  <a:lnTo>
                    <a:pt x="292" y="11"/>
                  </a:lnTo>
                  <a:lnTo>
                    <a:pt x="303" y="7"/>
                  </a:lnTo>
                  <a:lnTo>
                    <a:pt x="316" y="6"/>
                  </a:lnTo>
                  <a:lnTo>
                    <a:pt x="375" y="4"/>
                  </a:lnTo>
                  <a:lnTo>
                    <a:pt x="434" y="3"/>
                  </a:lnTo>
                  <a:lnTo>
                    <a:pt x="440" y="3"/>
                  </a:lnTo>
                  <a:lnTo>
                    <a:pt x="445" y="4"/>
                  </a:lnTo>
                  <a:lnTo>
                    <a:pt x="450" y="4"/>
                  </a:lnTo>
                  <a:lnTo>
                    <a:pt x="456" y="4"/>
                  </a:lnTo>
                  <a:lnTo>
                    <a:pt x="501" y="3"/>
                  </a:lnTo>
                  <a:lnTo>
                    <a:pt x="540" y="3"/>
                  </a:lnTo>
                  <a:lnTo>
                    <a:pt x="625" y="0"/>
                  </a:lnTo>
                  <a:lnTo>
                    <a:pt x="612" y="7"/>
                  </a:lnTo>
                  <a:lnTo>
                    <a:pt x="526" y="11"/>
                  </a:lnTo>
                  <a:lnTo>
                    <a:pt x="442" y="14"/>
                  </a:lnTo>
                  <a:lnTo>
                    <a:pt x="437" y="14"/>
                  </a:lnTo>
                  <a:lnTo>
                    <a:pt x="431" y="12"/>
                  </a:lnTo>
                  <a:lnTo>
                    <a:pt x="426" y="11"/>
                  </a:lnTo>
                  <a:lnTo>
                    <a:pt x="420" y="11"/>
                  </a:lnTo>
                  <a:lnTo>
                    <a:pt x="361" y="12"/>
                  </a:lnTo>
                  <a:lnTo>
                    <a:pt x="303" y="14"/>
                  </a:lnTo>
                  <a:lnTo>
                    <a:pt x="289" y="15"/>
                  </a:lnTo>
                  <a:lnTo>
                    <a:pt x="278" y="19"/>
                  </a:lnTo>
                  <a:lnTo>
                    <a:pt x="267" y="22"/>
                  </a:lnTo>
                  <a:lnTo>
                    <a:pt x="254" y="25"/>
                  </a:lnTo>
                  <a:lnTo>
                    <a:pt x="237" y="30"/>
                  </a:lnTo>
                  <a:lnTo>
                    <a:pt x="219" y="35"/>
                  </a:lnTo>
                  <a:lnTo>
                    <a:pt x="205" y="41"/>
                  </a:lnTo>
                  <a:lnTo>
                    <a:pt x="189" y="49"/>
                  </a:lnTo>
                  <a:lnTo>
                    <a:pt x="183" y="54"/>
                  </a:lnTo>
                  <a:lnTo>
                    <a:pt x="176" y="60"/>
                  </a:lnTo>
                  <a:lnTo>
                    <a:pt x="164" y="71"/>
                  </a:lnTo>
                  <a:lnTo>
                    <a:pt x="159" y="79"/>
                  </a:lnTo>
                  <a:lnTo>
                    <a:pt x="152" y="85"/>
                  </a:lnTo>
                  <a:lnTo>
                    <a:pt x="148" y="95"/>
                  </a:lnTo>
                  <a:lnTo>
                    <a:pt x="141" y="103"/>
                  </a:lnTo>
                  <a:lnTo>
                    <a:pt x="135" y="116"/>
                  </a:lnTo>
                  <a:lnTo>
                    <a:pt x="130" y="127"/>
                  </a:lnTo>
                  <a:lnTo>
                    <a:pt x="121" y="151"/>
                  </a:lnTo>
                  <a:lnTo>
                    <a:pt x="114" y="162"/>
                  </a:lnTo>
                  <a:lnTo>
                    <a:pt x="111" y="166"/>
                  </a:lnTo>
                  <a:lnTo>
                    <a:pt x="108" y="171"/>
                  </a:lnTo>
                  <a:lnTo>
                    <a:pt x="100" y="181"/>
                  </a:lnTo>
                  <a:lnTo>
                    <a:pt x="94" y="186"/>
                  </a:lnTo>
                  <a:lnTo>
                    <a:pt x="89" y="189"/>
                  </a:lnTo>
                  <a:lnTo>
                    <a:pt x="73" y="198"/>
                  </a:lnTo>
                  <a:lnTo>
                    <a:pt x="54" y="209"/>
                  </a:lnTo>
                  <a:lnTo>
                    <a:pt x="36" y="219"/>
                  </a:lnTo>
                  <a:lnTo>
                    <a:pt x="28" y="225"/>
                  </a:lnTo>
                  <a:lnTo>
                    <a:pt x="22" y="233"/>
                  </a:lnTo>
                  <a:lnTo>
                    <a:pt x="21" y="236"/>
                  </a:lnTo>
                  <a:lnTo>
                    <a:pt x="17" y="243"/>
                  </a:lnTo>
                  <a:lnTo>
                    <a:pt x="14" y="252"/>
                  </a:lnTo>
                  <a:close/>
                </a:path>
              </a:pathLst>
            </a:custGeom>
            <a:solidFill>
              <a:srgbClr val="9F491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7978" name="Freeform 2064"/>
            <p:cNvSpPr>
              <a:spLocks/>
            </p:cNvSpPr>
            <p:nvPr/>
          </p:nvSpPr>
          <p:spPr bwMode="auto">
            <a:xfrm>
              <a:off x="955" y="3466"/>
              <a:ext cx="248" cy="57"/>
            </a:xfrm>
            <a:custGeom>
              <a:avLst/>
              <a:gdLst>
                <a:gd name="T0" fmla="*/ 13 w 248"/>
                <a:gd name="T1" fmla="*/ 43 h 57"/>
                <a:gd name="T2" fmla="*/ 20 w 248"/>
                <a:gd name="T3" fmla="*/ 45 h 57"/>
                <a:gd name="T4" fmla="*/ 24 w 248"/>
                <a:gd name="T5" fmla="*/ 46 h 57"/>
                <a:gd name="T6" fmla="*/ 29 w 248"/>
                <a:gd name="T7" fmla="*/ 48 h 57"/>
                <a:gd name="T8" fmla="*/ 34 w 248"/>
                <a:gd name="T9" fmla="*/ 48 h 57"/>
                <a:gd name="T10" fmla="*/ 77 w 248"/>
                <a:gd name="T11" fmla="*/ 46 h 57"/>
                <a:gd name="T12" fmla="*/ 83 w 248"/>
                <a:gd name="T13" fmla="*/ 46 h 57"/>
                <a:gd name="T14" fmla="*/ 86 w 248"/>
                <a:gd name="T15" fmla="*/ 45 h 57"/>
                <a:gd name="T16" fmla="*/ 93 w 248"/>
                <a:gd name="T17" fmla="*/ 38 h 57"/>
                <a:gd name="T18" fmla="*/ 97 w 248"/>
                <a:gd name="T19" fmla="*/ 32 h 57"/>
                <a:gd name="T20" fmla="*/ 107 w 248"/>
                <a:gd name="T21" fmla="*/ 22 h 57"/>
                <a:gd name="T22" fmla="*/ 110 w 248"/>
                <a:gd name="T23" fmla="*/ 18 h 57"/>
                <a:gd name="T24" fmla="*/ 117 w 248"/>
                <a:gd name="T25" fmla="*/ 14 h 57"/>
                <a:gd name="T26" fmla="*/ 129 w 248"/>
                <a:gd name="T27" fmla="*/ 5 h 57"/>
                <a:gd name="T28" fmla="*/ 132 w 248"/>
                <a:gd name="T29" fmla="*/ 3 h 57"/>
                <a:gd name="T30" fmla="*/ 137 w 248"/>
                <a:gd name="T31" fmla="*/ 2 h 57"/>
                <a:gd name="T32" fmla="*/ 140 w 248"/>
                <a:gd name="T33" fmla="*/ 2 h 57"/>
                <a:gd name="T34" fmla="*/ 145 w 248"/>
                <a:gd name="T35" fmla="*/ 0 h 57"/>
                <a:gd name="T36" fmla="*/ 155 w 248"/>
                <a:gd name="T37" fmla="*/ 2 h 57"/>
                <a:gd name="T38" fmla="*/ 161 w 248"/>
                <a:gd name="T39" fmla="*/ 5 h 57"/>
                <a:gd name="T40" fmla="*/ 164 w 248"/>
                <a:gd name="T41" fmla="*/ 6 h 57"/>
                <a:gd name="T42" fmla="*/ 167 w 248"/>
                <a:gd name="T43" fmla="*/ 10 h 57"/>
                <a:gd name="T44" fmla="*/ 174 w 248"/>
                <a:gd name="T45" fmla="*/ 14 h 57"/>
                <a:gd name="T46" fmla="*/ 180 w 248"/>
                <a:gd name="T47" fmla="*/ 19 h 57"/>
                <a:gd name="T48" fmla="*/ 186 w 248"/>
                <a:gd name="T49" fmla="*/ 24 h 57"/>
                <a:gd name="T50" fmla="*/ 194 w 248"/>
                <a:gd name="T51" fmla="*/ 27 h 57"/>
                <a:gd name="T52" fmla="*/ 198 w 248"/>
                <a:gd name="T53" fmla="*/ 29 h 57"/>
                <a:gd name="T54" fmla="*/ 202 w 248"/>
                <a:gd name="T55" fmla="*/ 29 h 57"/>
                <a:gd name="T56" fmla="*/ 248 w 248"/>
                <a:gd name="T57" fmla="*/ 27 h 57"/>
                <a:gd name="T58" fmla="*/ 236 w 248"/>
                <a:gd name="T59" fmla="*/ 35 h 57"/>
                <a:gd name="T60" fmla="*/ 190 w 248"/>
                <a:gd name="T61" fmla="*/ 37 h 57"/>
                <a:gd name="T62" fmla="*/ 180 w 248"/>
                <a:gd name="T63" fmla="*/ 37 h 57"/>
                <a:gd name="T64" fmla="*/ 174 w 248"/>
                <a:gd name="T65" fmla="*/ 33 h 57"/>
                <a:gd name="T66" fmla="*/ 171 w 248"/>
                <a:gd name="T67" fmla="*/ 30 h 57"/>
                <a:gd name="T68" fmla="*/ 167 w 248"/>
                <a:gd name="T69" fmla="*/ 29 h 57"/>
                <a:gd name="T70" fmla="*/ 161 w 248"/>
                <a:gd name="T71" fmla="*/ 22 h 57"/>
                <a:gd name="T72" fmla="*/ 155 w 248"/>
                <a:gd name="T73" fmla="*/ 18 h 57"/>
                <a:gd name="T74" fmla="*/ 148 w 248"/>
                <a:gd name="T75" fmla="*/ 13 h 57"/>
                <a:gd name="T76" fmla="*/ 140 w 248"/>
                <a:gd name="T77" fmla="*/ 10 h 57"/>
                <a:gd name="T78" fmla="*/ 137 w 248"/>
                <a:gd name="T79" fmla="*/ 10 h 57"/>
                <a:gd name="T80" fmla="*/ 132 w 248"/>
                <a:gd name="T81" fmla="*/ 10 h 57"/>
                <a:gd name="T82" fmla="*/ 128 w 248"/>
                <a:gd name="T83" fmla="*/ 10 h 57"/>
                <a:gd name="T84" fmla="*/ 123 w 248"/>
                <a:gd name="T85" fmla="*/ 11 h 57"/>
                <a:gd name="T86" fmla="*/ 117 w 248"/>
                <a:gd name="T87" fmla="*/ 18 h 57"/>
                <a:gd name="T88" fmla="*/ 112 w 248"/>
                <a:gd name="T89" fmla="*/ 24 h 57"/>
                <a:gd name="T90" fmla="*/ 104 w 248"/>
                <a:gd name="T91" fmla="*/ 33 h 57"/>
                <a:gd name="T92" fmla="*/ 99 w 248"/>
                <a:gd name="T93" fmla="*/ 38 h 57"/>
                <a:gd name="T94" fmla="*/ 94 w 248"/>
                <a:gd name="T95" fmla="*/ 41 h 57"/>
                <a:gd name="T96" fmla="*/ 80 w 248"/>
                <a:gd name="T97" fmla="*/ 49 h 57"/>
                <a:gd name="T98" fmla="*/ 77 w 248"/>
                <a:gd name="T99" fmla="*/ 52 h 57"/>
                <a:gd name="T100" fmla="*/ 72 w 248"/>
                <a:gd name="T101" fmla="*/ 54 h 57"/>
                <a:gd name="T102" fmla="*/ 69 w 248"/>
                <a:gd name="T103" fmla="*/ 54 h 57"/>
                <a:gd name="T104" fmla="*/ 64 w 248"/>
                <a:gd name="T105" fmla="*/ 56 h 57"/>
                <a:gd name="T106" fmla="*/ 20 w 248"/>
                <a:gd name="T107" fmla="*/ 57 h 57"/>
                <a:gd name="T108" fmla="*/ 15 w 248"/>
                <a:gd name="T109" fmla="*/ 57 h 57"/>
                <a:gd name="T110" fmla="*/ 10 w 248"/>
                <a:gd name="T111" fmla="*/ 56 h 57"/>
                <a:gd name="T112" fmla="*/ 5 w 248"/>
                <a:gd name="T113" fmla="*/ 54 h 57"/>
                <a:gd name="T114" fmla="*/ 0 w 248"/>
                <a:gd name="T115" fmla="*/ 52 h 57"/>
                <a:gd name="T116" fmla="*/ 13 w 248"/>
                <a:gd name="T117" fmla="*/ 43 h 57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248"/>
                <a:gd name="T178" fmla="*/ 0 h 57"/>
                <a:gd name="T179" fmla="*/ 248 w 248"/>
                <a:gd name="T180" fmla="*/ 57 h 57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248" h="57">
                  <a:moveTo>
                    <a:pt x="13" y="43"/>
                  </a:moveTo>
                  <a:lnTo>
                    <a:pt x="20" y="45"/>
                  </a:lnTo>
                  <a:lnTo>
                    <a:pt x="24" y="46"/>
                  </a:lnTo>
                  <a:lnTo>
                    <a:pt x="29" y="48"/>
                  </a:lnTo>
                  <a:lnTo>
                    <a:pt x="34" y="48"/>
                  </a:lnTo>
                  <a:lnTo>
                    <a:pt x="77" y="46"/>
                  </a:lnTo>
                  <a:lnTo>
                    <a:pt x="83" y="46"/>
                  </a:lnTo>
                  <a:lnTo>
                    <a:pt x="86" y="45"/>
                  </a:lnTo>
                  <a:lnTo>
                    <a:pt x="93" y="38"/>
                  </a:lnTo>
                  <a:lnTo>
                    <a:pt x="97" y="32"/>
                  </a:lnTo>
                  <a:lnTo>
                    <a:pt x="107" y="22"/>
                  </a:lnTo>
                  <a:lnTo>
                    <a:pt x="110" y="18"/>
                  </a:lnTo>
                  <a:lnTo>
                    <a:pt x="117" y="14"/>
                  </a:lnTo>
                  <a:lnTo>
                    <a:pt x="129" y="5"/>
                  </a:lnTo>
                  <a:lnTo>
                    <a:pt x="132" y="3"/>
                  </a:lnTo>
                  <a:lnTo>
                    <a:pt x="137" y="2"/>
                  </a:lnTo>
                  <a:lnTo>
                    <a:pt x="140" y="2"/>
                  </a:lnTo>
                  <a:lnTo>
                    <a:pt x="145" y="0"/>
                  </a:lnTo>
                  <a:lnTo>
                    <a:pt x="155" y="2"/>
                  </a:lnTo>
                  <a:lnTo>
                    <a:pt x="161" y="5"/>
                  </a:lnTo>
                  <a:lnTo>
                    <a:pt x="164" y="6"/>
                  </a:lnTo>
                  <a:lnTo>
                    <a:pt x="167" y="10"/>
                  </a:lnTo>
                  <a:lnTo>
                    <a:pt x="174" y="14"/>
                  </a:lnTo>
                  <a:lnTo>
                    <a:pt x="180" y="19"/>
                  </a:lnTo>
                  <a:lnTo>
                    <a:pt x="186" y="24"/>
                  </a:lnTo>
                  <a:lnTo>
                    <a:pt x="194" y="27"/>
                  </a:lnTo>
                  <a:lnTo>
                    <a:pt x="198" y="29"/>
                  </a:lnTo>
                  <a:lnTo>
                    <a:pt x="202" y="29"/>
                  </a:lnTo>
                  <a:lnTo>
                    <a:pt x="248" y="27"/>
                  </a:lnTo>
                  <a:lnTo>
                    <a:pt x="236" y="35"/>
                  </a:lnTo>
                  <a:lnTo>
                    <a:pt x="190" y="37"/>
                  </a:lnTo>
                  <a:lnTo>
                    <a:pt x="180" y="37"/>
                  </a:lnTo>
                  <a:lnTo>
                    <a:pt x="174" y="33"/>
                  </a:lnTo>
                  <a:lnTo>
                    <a:pt x="171" y="30"/>
                  </a:lnTo>
                  <a:lnTo>
                    <a:pt x="167" y="29"/>
                  </a:lnTo>
                  <a:lnTo>
                    <a:pt x="161" y="22"/>
                  </a:lnTo>
                  <a:lnTo>
                    <a:pt x="155" y="18"/>
                  </a:lnTo>
                  <a:lnTo>
                    <a:pt x="148" y="13"/>
                  </a:lnTo>
                  <a:lnTo>
                    <a:pt x="140" y="10"/>
                  </a:lnTo>
                  <a:lnTo>
                    <a:pt x="137" y="10"/>
                  </a:lnTo>
                  <a:lnTo>
                    <a:pt x="132" y="10"/>
                  </a:lnTo>
                  <a:lnTo>
                    <a:pt x="128" y="10"/>
                  </a:lnTo>
                  <a:lnTo>
                    <a:pt x="123" y="11"/>
                  </a:lnTo>
                  <a:lnTo>
                    <a:pt x="117" y="18"/>
                  </a:lnTo>
                  <a:lnTo>
                    <a:pt x="112" y="24"/>
                  </a:lnTo>
                  <a:lnTo>
                    <a:pt x="104" y="33"/>
                  </a:lnTo>
                  <a:lnTo>
                    <a:pt x="99" y="38"/>
                  </a:lnTo>
                  <a:lnTo>
                    <a:pt x="94" y="41"/>
                  </a:lnTo>
                  <a:lnTo>
                    <a:pt x="80" y="49"/>
                  </a:lnTo>
                  <a:lnTo>
                    <a:pt x="77" y="52"/>
                  </a:lnTo>
                  <a:lnTo>
                    <a:pt x="72" y="54"/>
                  </a:lnTo>
                  <a:lnTo>
                    <a:pt x="69" y="54"/>
                  </a:lnTo>
                  <a:lnTo>
                    <a:pt x="64" y="56"/>
                  </a:lnTo>
                  <a:lnTo>
                    <a:pt x="20" y="57"/>
                  </a:lnTo>
                  <a:lnTo>
                    <a:pt x="15" y="57"/>
                  </a:lnTo>
                  <a:lnTo>
                    <a:pt x="10" y="56"/>
                  </a:lnTo>
                  <a:lnTo>
                    <a:pt x="5" y="54"/>
                  </a:lnTo>
                  <a:lnTo>
                    <a:pt x="0" y="52"/>
                  </a:lnTo>
                  <a:lnTo>
                    <a:pt x="13" y="43"/>
                  </a:lnTo>
                  <a:close/>
                </a:path>
              </a:pathLst>
            </a:custGeom>
            <a:solidFill>
              <a:srgbClr val="9F491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7979" name="Freeform 2065"/>
            <p:cNvSpPr>
              <a:spLocks/>
            </p:cNvSpPr>
            <p:nvPr/>
          </p:nvSpPr>
          <p:spPr bwMode="auto">
            <a:xfrm>
              <a:off x="239" y="3522"/>
              <a:ext cx="235" cy="38"/>
            </a:xfrm>
            <a:custGeom>
              <a:avLst/>
              <a:gdLst>
                <a:gd name="T0" fmla="*/ 14 w 235"/>
                <a:gd name="T1" fmla="*/ 28 h 38"/>
                <a:gd name="T2" fmla="*/ 0 w 235"/>
                <a:gd name="T3" fmla="*/ 36 h 38"/>
                <a:gd name="T4" fmla="*/ 9 w 235"/>
                <a:gd name="T5" fmla="*/ 30 h 38"/>
                <a:gd name="T6" fmla="*/ 23 w 235"/>
                <a:gd name="T7" fmla="*/ 20 h 38"/>
                <a:gd name="T8" fmla="*/ 35 w 235"/>
                <a:gd name="T9" fmla="*/ 14 h 38"/>
                <a:gd name="T10" fmla="*/ 50 w 235"/>
                <a:gd name="T11" fmla="*/ 8 h 38"/>
                <a:gd name="T12" fmla="*/ 68 w 235"/>
                <a:gd name="T13" fmla="*/ 3 h 38"/>
                <a:gd name="T14" fmla="*/ 74 w 235"/>
                <a:gd name="T15" fmla="*/ 1 h 38"/>
                <a:gd name="T16" fmla="*/ 81 w 235"/>
                <a:gd name="T17" fmla="*/ 0 h 38"/>
                <a:gd name="T18" fmla="*/ 87 w 235"/>
                <a:gd name="T19" fmla="*/ 0 h 38"/>
                <a:gd name="T20" fmla="*/ 93 w 235"/>
                <a:gd name="T21" fmla="*/ 1 h 38"/>
                <a:gd name="T22" fmla="*/ 106 w 235"/>
                <a:gd name="T23" fmla="*/ 4 h 38"/>
                <a:gd name="T24" fmla="*/ 117 w 235"/>
                <a:gd name="T25" fmla="*/ 9 h 38"/>
                <a:gd name="T26" fmla="*/ 128 w 235"/>
                <a:gd name="T27" fmla="*/ 16 h 38"/>
                <a:gd name="T28" fmla="*/ 138 w 235"/>
                <a:gd name="T29" fmla="*/ 20 h 38"/>
                <a:gd name="T30" fmla="*/ 144 w 235"/>
                <a:gd name="T31" fmla="*/ 24 h 38"/>
                <a:gd name="T32" fmla="*/ 149 w 235"/>
                <a:gd name="T33" fmla="*/ 25 h 38"/>
                <a:gd name="T34" fmla="*/ 155 w 235"/>
                <a:gd name="T35" fmla="*/ 28 h 38"/>
                <a:gd name="T36" fmla="*/ 162 w 235"/>
                <a:gd name="T37" fmla="*/ 28 h 38"/>
                <a:gd name="T38" fmla="*/ 168 w 235"/>
                <a:gd name="T39" fmla="*/ 30 h 38"/>
                <a:gd name="T40" fmla="*/ 174 w 235"/>
                <a:gd name="T41" fmla="*/ 30 h 38"/>
                <a:gd name="T42" fmla="*/ 227 w 235"/>
                <a:gd name="T43" fmla="*/ 28 h 38"/>
                <a:gd name="T44" fmla="*/ 235 w 235"/>
                <a:gd name="T45" fmla="*/ 24 h 38"/>
                <a:gd name="T46" fmla="*/ 221 w 235"/>
                <a:gd name="T47" fmla="*/ 33 h 38"/>
                <a:gd name="T48" fmla="*/ 214 w 235"/>
                <a:gd name="T49" fmla="*/ 36 h 38"/>
                <a:gd name="T50" fmla="*/ 160 w 235"/>
                <a:gd name="T51" fmla="*/ 38 h 38"/>
                <a:gd name="T52" fmla="*/ 154 w 235"/>
                <a:gd name="T53" fmla="*/ 38 h 38"/>
                <a:gd name="T54" fmla="*/ 147 w 235"/>
                <a:gd name="T55" fmla="*/ 38 h 38"/>
                <a:gd name="T56" fmla="*/ 135 w 235"/>
                <a:gd name="T57" fmla="*/ 35 h 38"/>
                <a:gd name="T58" fmla="*/ 125 w 235"/>
                <a:gd name="T59" fmla="*/ 30 h 38"/>
                <a:gd name="T60" fmla="*/ 114 w 235"/>
                <a:gd name="T61" fmla="*/ 24 h 38"/>
                <a:gd name="T62" fmla="*/ 103 w 235"/>
                <a:gd name="T63" fmla="*/ 17 h 38"/>
                <a:gd name="T64" fmla="*/ 98 w 235"/>
                <a:gd name="T65" fmla="*/ 16 h 38"/>
                <a:gd name="T66" fmla="*/ 92 w 235"/>
                <a:gd name="T67" fmla="*/ 12 h 38"/>
                <a:gd name="T68" fmla="*/ 87 w 235"/>
                <a:gd name="T69" fmla="*/ 11 h 38"/>
                <a:gd name="T70" fmla="*/ 81 w 235"/>
                <a:gd name="T71" fmla="*/ 9 h 38"/>
                <a:gd name="T72" fmla="*/ 74 w 235"/>
                <a:gd name="T73" fmla="*/ 9 h 38"/>
                <a:gd name="T74" fmla="*/ 66 w 235"/>
                <a:gd name="T75" fmla="*/ 9 h 38"/>
                <a:gd name="T76" fmla="*/ 62 w 235"/>
                <a:gd name="T77" fmla="*/ 9 h 38"/>
                <a:gd name="T78" fmla="*/ 55 w 235"/>
                <a:gd name="T79" fmla="*/ 11 h 38"/>
                <a:gd name="T80" fmla="*/ 41 w 235"/>
                <a:gd name="T81" fmla="*/ 16 h 38"/>
                <a:gd name="T82" fmla="*/ 27 w 235"/>
                <a:gd name="T83" fmla="*/ 22 h 38"/>
                <a:gd name="T84" fmla="*/ 17 w 235"/>
                <a:gd name="T85" fmla="*/ 25 h 38"/>
                <a:gd name="T86" fmla="*/ 14 w 235"/>
                <a:gd name="T87" fmla="*/ 28 h 38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235"/>
                <a:gd name="T133" fmla="*/ 0 h 38"/>
                <a:gd name="T134" fmla="*/ 235 w 235"/>
                <a:gd name="T135" fmla="*/ 38 h 38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235" h="38">
                  <a:moveTo>
                    <a:pt x="14" y="28"/>
                  </a:moveTo>
                  <a:lnTo>
                    <a:pt x="0" y="36"/>
                  </a:lnTo>
                  <a:lnTo>
                    <a:pt x="9" y="30"/>
                  </a:lnTo>
                  <a:lnTo>
                    <a:pt x="23" y="20"/>
                  </a:lnTo>
                  <a:lnTo>
                    <a:pt x="35" y="14"/>
                  </a:lnTo>
                  <a:lnTo>
                    <a:pt x="50" y="8"/>
                  </a:lnTo>
                  <a:lnTo>
                    <a:pt x="68" y="3"/>
                  </a:lnTo>
                  <a:lnTo>
                    <a:pt x="74" y="1"/>
                  </a:lnTo>
                  <a:lnTo>
                    <a:pt x="81" y="0"/>
                  </a:lnTo>
                  <a:lnTo>
                    <a:pt x="87" y="0"/>
                  </a:lnTo>
                  <a:lnTo>
                    <a:pt x="93" y="1"/>
                  </a:lnTo>
                  <a:lnTo>
                    <a:pt x="106" y="4"/>
                  </a:lnTo>
                  <a:lnTo>
                    <a:pt x="117" y="9"/>
                  </a:lnTo>
                  <a:lnTo>
                    <a:pt x="128" y="16"/>
                  </a:lnTo>
                  <a:lnTo>
                    <a:pt x="138" y="20"/>
                  </a:lnTo>
                  <a:lnTo>
                    <a:pt x="144" y="24"/>
                  </a:lnTo>
                  <a:lnTo>
                    <a:pt x="149" y="25"/>
                  </a:lnTo>
                  <a:lnTo>
                    <a:pt x="155" y="28"/>
                  </a:lnTo>
                  <a:lnTo>
                    <a:pt x="162" y="28"/>
                  </a:lnTo>
                  <a:lnTo>
                    <a:pt x="168" y="30"/>
                  </a:lnTo>
                  <a:lnTo>
                    <a:pt x="174" y="30"/>
                  </a:lnTo>
                  <a:lnTo>
                    <a:pt x="227" y="28"/>
                  </a:lnTo>
                  <a:lnTo>
                    <a:pt x="235" y="24"/>
                  </a:lnTo>
                  <a:lnTo>
                    <a:pt x="221" y="33"/>
                  </a:lnTo>
                  <a:lnTo>
                    <a:pt x="214" y="36"/>
                  </a:lnTo>
                  <a:lnTo>
                    <a:pt x="160" y="38"/>
                  </a:lnTo>
                  <a:lnTo>
                    <a:pt x="154" y="38"/>
                  </a:lnTo>
                  <a:lnTo>
                    <a:pt x="147" y="38"/>
                  </a:lnTo>
                  <a:lnTo>
                    <a:pt x="135" y="35"/>
                  </a:lnTo>
                  <a:lnTo>
                    <a:pt x="125" y="30"/>
                  </a:lnTo>
                  <a:lnTo>
                    <a:pt x="114" y="24"/>
                  </a:lnTo>
                  <a:lnTo>
                    <a:pt x="103" y="17"/>
                  </a:lnTo>
                  <a:lnTo>
                    <a:pt x="98" y="16"/>
                  </a:lnTo>
                  <a:lnTo>
                    <a:pt x="92" y="12"/>
                  </a:lnTo>
                  <a:lnTo>
                    <a:pt x="87" y="11"/>
                  </a:lnTo>
                  <a:lnTo>
                    <a:pt x="81" y="9"/>
                  </a:lnTo>
                  <a:lnTo>
                    <a:pt x="74" y="9"/>
                  </a:lnTo>
                  <a:lnTo>
                    <a:pt x="66" y="9"/>
                  </a:lnTo>
                  <a:lnTo>
                    <a:pt x="62" y="9"/>
                  </a:lnTo>
                  <a:lnTo>
                    <a:pt x="55" y="11"/>
                  </a:lnTo>
                  <a:lnTo>
                    <a:pt x="41" y="16"/>
                  </a:lnTo>
                  <a:lnTo>
                    <a:pt x="27" y="22"/>
                  </a:lnTo>
                  <a:lnTo>
                    <a:pt x="17" y="25"/>
                  </a:lnTo>
                  <a:lnTo>
                    <a:pt x="14" y="28"/>
                  </a:lnTo>
                  <a:close/>
                </a:path>
              </a:pathLst>
            </a:custGeom>
            <a:solidFill>
              <a:srgbClr val="9F491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7980" name="Freeform 2066"/>
            <p:cNvSpPr>
              <a:spLocks/>
            </p:cNvSpPr>
            <p:nvPr/>
          </p:nvSpPr>
          <p:spPr bwMode="auto">
            <a:xfrm>
              <a:off x="277" y="3630"/>
              <a:ext cx="146" cy="70"/>
            </a:xfrm>
            <a:custGeom>
              <a:avLst/>
              <a:gdLst>
                <a:gd name="T0" fmla="*/ 12 w 146"/>
                <a:gd name="T1" fmla="*/ 5 h 70"/>
                <a:gd name="T2" fmla="*/ 28 w 146"/>
                <a:gd name="T3" fmla="*/ 3 h 70"/>
                <a:gd name="T4" fmla="*/ 43 w 146"/>
                <a:gd name="T5" fmla="*/ 0 h 70"/>
                <a:gd name="T6" fmla="*/ 51 w 146"/>
                <a:gd name="T7" fmla="*/ 3 h 70"/>
                <a:gd name="T8" fmla="*/ 59 w 146"/>
                <a:gd name="T9" fmla="*/ 6 h 70"/>
                <a:gd name="T10" fmla="*/ 71 w 146"/>
                <a:gd name="T11" fmla="*/ 16 h 70"/>
                <a:gd name="T12" fmla="*/ 82 w 146"/>
                <a:gd name="T13" fmla="*/ 25 h 70"/>
                <a:gd name="T14" fmla="*/ 93 w 146"/>
                <a:gd name="T15" fmla="*/ 35 h 70"/>
                <a:gd name="T16" fmla="*/ 105 w 146"/>
                <a:gd name="T17" fmla="*/ 44 h 70"/>
                <a:gd name="T18" fmla="*/ 116 w 146"/>
                <a:gd name="T19" fmla="*/ 52 h 70"/>
                <a:gd name="T20" fmla="*/ 122 w 146"/>
                <a:gd name="T21" fmla="*/ 55 h 70"/>
                <a:gd name="T22" fmla="*/ 130 w 146"/>
                <a:gd name="T23" fmla="*/ 59 h 70"/>
                <a:gd name="T24" fmla="*/ 138 w 146"/>
                <a:gd name="T25" fmla="*/ 60 h 70"/>
                <a:gd name="T26" fmla="*/ 146 w 146"/>
                <a:gd name="T27" fmla="*/ 60 h 70"/>
                <a:gd name="T28" fmla="*/ 132 w 146"/>
                <a:gd name="T29" fmla="*/ 70 h 70"/>
                <a:gd name="T30" fmla="*/ 124 w 146"/>
                <a:gd name="T31" fmla="*/ 68 h 70"/>
                <a:gd name="T32" fmla="*/ 116 w 146"/>
                <a:gd name="T33" fmla="*/ 67 h 70"/>
                <a:gd name="T34" fmla="*/ 109 w 146"/>
                <a:gd name="T35" fmla="*/ 65 h 70"/>
                <a:gd name="T36" fmla="*/ 103 w 146"/>
                <a:gd name="T37" fmla="*/ 62 h 70"/>
                <a:gd name="T38" fmla="*/ 90 w 146"/>
                <a:gd name="T39" fmla="*/ 54 h 70"/>
                <a:gd name="T40" fmla="*/ 81 w 146"/>
                <a:gd name="T41" fmla="*/ 44 h 70"/>
                <a:gd name="T42" fmla="*/ 70 w 146"/>
                <a:gd name="T43" fmla="*/ 33 h 70"/>
                <a:gd name="T44" fmla="*/ 59 w 146"/>
                <a:gd name="T45" fmla="*/ 24 h 70"/>
                <a:gd name="T46" fmla="*/ 44 w 146"/>
                <a:gd name="T47" fmla="*/ 16 h 70"/>
                <a:gd name="T48" fmla="*/ 38 w 146"/>
                <a:gd name="T49" fmla="*/ 11 h 70"/>
                <a:gd name="T50" fmla="*/ 30 w 146"/>
                <a:gd name="T51" fmla="*/ 8 h 70"/>
                <a:gd name="T52" fmla="*/ 16 w 146"/>
                <a:gd name="T53" fmla="*/ 13 h 70"/>
                <a:gd name="T54" fmla="*/ 0 w 146"/>
                <a:gd name="T55" fmla="*/ 13 h 70"/>
                <a:gd name="T56" fmla="*/ 12 w 146"/>
                <a:gd name="T57" fmla="*/ 5 h 7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146"/>
                <a:gd name="T88" fmla="*/ 0 h 70"/>
                <a:gd name="T89" fmla="*/ 146 w 146"/>
                <a:gd name="T90" fmla="*/ 70 h 7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146" h="70">
                  <a:moveTo>
                    <a:pt x="12" y="5"/>
                  </a:moveTo>
                  <a:lnTo>
                    <a:pt x="28" y="3"/>
                  </a:lnTo>
                  <a:lnTo>
                    <a:pt x="43" y="0"/>
                  </a:lnTo>
                  <a:lnTo>
                    <a:pt x="51" y="3"/>
                  </a:lnTo>
                  <a:lnTo>
                    <a:pt x="59" y="6"/>
                  </a:lnTo>
                  <a:lnTo>
                    <a:pt x="71" y="16"/>
                  </a:lnTo>
                  <a:lnTo>
                    <a:pt x="82" y="25"/>
                  </a:lnTo>
                  <a:lnTo>
                    <a:pt x="93" y="35"/>
                  </a:lnTo>
                  <a:lnTo>
                    <a:pt x="105" y="44"/>
                  </a:lnTo>
                  <a:lnTo>
                    <a:pt x="116" y="52"/>
                  </a:lnTo>
                  <a:lnTo>
                    <a:pt x="122" y="55"/>
                  </a:lnTo>
                  <a:lnTo>
                    <a:pt x="130" y="59"/>
                  </a:lnTo>
                  <a:lnTo>
                    <a:pt x="138" y="60"/>
                  </a:lnTo>
                  <a:lnTo>
                    <a:pt x="146" y="60"/>
                  </a:lnTo>
                  <a:lnTo>
                    <a:pt x="132" y="70"/>
                  </a:lnTo>
                  <a:lnTo>
                    <a:pt x="124" y="68"/>
                  </a:lnTo>
                  <a:lnTo>
                    <a:pt x="116" y="67"/>
                  </a:lnTo>
                  <a:lnTo>
                    <a:pt x="109" y="65"/>
                  </a:lnTo>
                  <a:lnTo>
                    <a:pt x="103" y="62"/>
                  </a:lnTo>
                  <a:lnTo>
                    <a:pt x="90" y="54"/>
                  </a:lnTo>
                  <a:lnTo>
                    <a:pt x="81" y="44"/>
                  </a:lnTo>
                  <a:lnTo>
                    <a:pt x="70" y="33"/>
                  </a:lnTo>
                  <a:lnTo>
                    <a:pt x="59" y="24"/>
                  </a:lnTo>
                  <a:lnTo>
                    <a:pt x="44" y="16"/>
                  </a:lnTo>
                  <a:lnTo>
                    <a:pt x="38" y="11"/>
                  </a:lnTo>
                  <a:lnTo>
                    <a:pt x="30" y="8"/>
                  </a:lnTo>
                  <a:lnTo>
                    <a:pt x="16" y="13"/>
                  </a:lnTo>
                  <a:lnTo>
                    <a:pt x="0" y="13"/>
                  </a:lnTo>
                  <a:lnTo>
                    <a:pt x="12" y="5"/>
                  </a:lnTo>
                  <a:close/>
                </a:path>
              </a:pathLst>
            </a:custGeom>
            <a:solidFill>
              <a:srgbClr val="9F491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7981" name="Freeform 2067"/>
            <p:cNvSpPr>
              <a:spLocks/>
            </p:cNvSpPr>
            <p:nvPr/>
          </p:nvSpPr>
          <p:spPr bwMode="auto">
            <a:xfrm>
              <a:off x="296" y="3763"/>
              <a:ext cx="78" cy="35"/>
            </a:xfrm>
            <a:custGeom>
              <a:avLst/>
              <a:gdLst>
                <a:gd name="T0" fmla="*/ 9 w 78"/>
                <a:gd name="T1" fmla="*/ 11 h 35"/>
                <a:gd name="T2" fmla="*/ 13 w 78"/>
                <a:gd name="T3" fmla="*/ 8 h 35"/>
                <a:gd name="T4" fmla="*/ 19 w 78"/>
                <a:gd name="T5" fmla="*/ 5 h 35"/>
                <a:gd name="T6" fmla="*/ 25 w 78"/>
                <a:gd name="T7" fmla="*/ 2 h 35"/>
                <a:gd name="T8" fmla="*/ 32 w 78"/>
                <a:gd name="T9" fmla="*/ 0 h 35"/>
                <a:gd name="T10" fmla="*/ 38 w 78"/>
                <a:gd name="T11" fmla="*/ 0 h 35"/>
                <a:gd name="T12" fmla="*/ 41 w 78"/>
                <a:gd name="T13" fmla="*/ 0 h 35"/>
                <a:gd name="T14" fmla="*/ 44 w 78"/>
                <a:gd name="T15" fmla="*/ 0 h 35"/>
                <a:gd name="T16" fmla="*/ 47 w 78"/>
                <a:gd name="T17" fmla="*/ 2 h 35"/>
                <a:gd name="T18" fmla="*/ 51 w 78"/>
                <a:gd name="T19" fmla="*/ 2 h 35"/>
                <a:gd name="T20" fmla="*/ 52 w 78"/>
                <a:gd name="T21" fmla="*/ 4 h 35"/>
                <a:gd name="T22" fmla="*/ 54 w 78"/>
                <a:gd name="T23" fmla="*/ 7 h 35"/>
                <a:gd name="T24" fmla="*/ 59 w 78"/>
                <a:gd name="T25" fmla="*/ 10 h 35"/>
                <a:gd name="T26" fmla="*/ 62 w 78"/>
                <a:gd name="T27" fmla="*/ 15 h 35"/>
                <a:gd name="T28" fmla="*/ 67 w 78"/>
                <a:gd name="T29" fmla="*/ 19 h 35"/>
                <a:gd name="T30" fmla="*/ 71 w 78"/>
                <a:gd name="T31" fmla="*/ 23 h 35"/>
                <a:gd name="T32" fmla="*/ 78 w 78"/>
                <a:gd name="T33" fmla="*/ 26 h 35"/>
                <a:gd name="T34" fmla="*/ 63 w 78"/>
                <a:gd name="T35" fmla="*/ 35 h 35"/>
                <a:gd name="T36" fmla="*/ 59 w 78"/>
                <a:gd name="T37" fmla="*/ 32 h 35"/>
                <a:gd name="T38" fmla="*/ 54 w 78"/>
                <a:gd name="T39" fmla="*/ 27 h 35"/>
                <a:gd name="T40" fmla="*/ 49 w 78"/>
                <a:gd name="T41" fmla="*/ 24 h 35"/>
                <a:gd name="T42" fmla="*/ 44 w 78"/>
                <a:gd name="T43" fmla="*/ 19 h 35"/>
                <a:gd name="T44" fmla="*/ 41 w 78"/>
                <a:gd name="T45" fmla="*/ 15 h 35"/>
                <a:gd name="T46" fmla="*/ 36 w 78"/>
                <a:gd name="T47" fmla="*/ 11 h 35"/>
                <a:gd name="T48" fmla="*/ 32 w 78"/>
                <a:gd name="T49" fmla="*/ 8 h 35"/>
                <a:gd name="T50" fmla="*/ 25 w 78"/>
                <a:gd name="T51" fmla="*/ 8 h 35"/>
                <a:gd name="T52" fmla="*/ 17 w 78"/>
                <a:gd name="T53" fmla="*/ 10 h 35"/>
                <a:gd name="T54" fmla="*/ 11 w 78"/>
                <a:gd name="T55" fmla="*/ 11 h 35"/>
                <a:gd name="T56" fmla="*/ 6 w 78"/>
                <a:gd name="T57" fmla="*/ 13 h 35"/>
                <a:gd name="T58" fmla="*/ 0 w 78"/>
                <a:gd name="T59" fmla="*/ 18 h 35"/>
                <a:gd name="T60" fmla="*/ 9 w 78"/>
                <a:gd name="T61" fmla="*/ 11 h 35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78"/>
                <a:gd name="T94" fmla="*/ 0 h 35"/>
                <a:gd name="T95" fmla="*/ 78 w 78"/>
                <a:gd name="T96" fmla="*/ 35 h 35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78" h="35">
                  <a:moveTo>
                    <a:pt x="9" y="11"/>
                  </a:moveTo>
                  <a:lnTo>
                    <a:pt x="13" y="8"/>
                  </a:lnTo>
                  <a:lnTo>
                    <a:pt x="19" y="5"/>
                  </a:lnTo>
                  <a:lnTo>
                    <a:pt x="25" y="2"/>
                  </a:lnTo>
                  <a:lnTo>
                    <a:pt x="32" y="0"/>
                  </a:lnTo>
                  <a:lnTo>
                    <a:pt x="38" y="0"/>
                  </a:lnTo>
                  <a:lnTo>
                    <a:pt x="41" y="0"/>
                  </a:lnTo>
                  <a:lnTo>
                    <a:pt x="44" y="0"/>
                  </a:lnTo>
                  <a:lnTo>
                    <a:pt x="47" y="2"/>
                  </a:lnTo>
                  <a:lnTo>
                    <a:pt x="51" y="2"/>
                  </a:lnTo>
                  <a:lnTo>
                    <a:pt x="52" y="4"/>
                  </a:lnTo>
                  <a:lnTo>
                    <a:pt x="54" y="7"/>
                  </a:lnTo>
                  <a:lnTo>
                    <a:pt x="59" y="10"/>
                  </a:lnTo>
                  <a:lnTo>
                    <a:pt x="62" y="15"/>
                  </a:lnTo>
                  <a:lnTo>
                    <a:pt x="67" y="19"/>
                  </a:lnTo>
                  <a:lnTo>
                    <a:pt x="71" y="23"/>
                  </a:lnTo>
                  <a:lnTo>
                    <a:pt x="78" y="26"/>
                  </a:lnTo>
                  <a:lnTo>
                    <a:pt x="63" y="35"/>
                  </a:lnTo>
                  <a:lnTo>
                    <a:pt x="59" y="32"/>
                  </a:lnTo>
                  <a:lnTo>
                    <a:pt x="54" y="27"/>
                  </a:lnTo>
                  <a:lnTo>
                    <a:pt x="49" y="24"/>
                  </a:lnTo>
                  <a:lnTo>
                    <a:pt x="44" y="19"/>
                  </a:lnTo>
                  <a:lnTo>
                    <a:pt x="41" y="15"/>
                  </a:lnTo>
                  <a:lnTo>
                    <a:pt x="36" y="11"/>
                  </a:lnTo>
                  <a:lnTo>
                    <a:pt x="32" y="8"/>
                  </a:lnTo>
                  <a:lnTo>
                    <a:pt x="25" y="8"/>
                  </a:lnTo>
                  <a:lnTo>
                    <a:pt x="17" y="10"/>
                  </a:lnTo>
                  <a:lnTo>
                    <a:pt x="11" y="11"/>
                  </a:lnTo>
                  <a:lnTo>
                    <a:pt x="6" y="13"/>
                  </a:lnTo>
                  <a:lnTo>
                    <a:pt x="0" y="18"/>
                  </a:lnTo>
                  <a:lnTo>
                    <a:pt x="9" y="11"/>
                  </a:lnTo>
                  <a:close/>
                </a:path>
              </a:pathLst>
            </a:custGeom>
            <a:solidFill>
              <a:srgbClr val="9F491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7982" name="Freeform 2068"/>
            <p:cNvSpPr>
              <a:spLocks/>
            </p:cNvSpPr>
            <p:nvPr/>
          </p:nvSpPr>
          <p:spPr bwMode="auto">
            <a:xfrm>
              <a:off x="475" y="3409"/>
              <a:ext cx="169" cy="40"/>
            </a:xfrm>
            <a:custGeom>
              <a:avLst/>
              <a:gdLst>
                <a:gd name="T0" fmla="*/ 15 w 169"/>
                <a:gd name="T1" fmla="*/ 0 h 40"/>
                <a:gd name="T2" fmla="*/ 18 w 169"/>
                <a:gd name="T3" fmla="*/ 0 h 40"/>
                <a:gd name="T4" fmla="*/ 23 w 169"/>
                <a:gd name="T5" fmla="*/ 1 h 40"/>
                <a:gd name="T6" fmla="*/ 29 w 169"/>
                <a:gd name="T7" fmla="*/ 6 h 40"/>
                <a:gd name="T8" fmla="*/ 35 w 169"/>
                <a:gd name="T9" fmla="*/ 11 h 40"/>
                <a:gd name="T10" fmla="*/ 43 w 169"/>
                <a:gd name="T11" fmla="*/ 16 h 40"/>
                <a:gd name="T12" fmla="*/ 59 w 169"/>
                <a:gd name="T13" fmla="*/ 20 h 40"/>
                <a:gd name="T14" fmla="*/ 74 w 169"/>
                <a:gd name="T15" fmla="*/ 27 h 40"/>
                <a:gd name="T16" fmla="*/ 80 w 169"/>
                <a:gd name="T17" fmla="*/ 28 h 40"/>
                <a:gd name="T18" fmla="*/ 88 w 169"/>
                <a:gd name="T19" fmla="*/ 30 h 40"/>
                <a:gd name="T20" fmla="*/ 96 w 169"/>
                <a:gd name="T21" fmla="*/ 30 h 40"/>
                <a:gd name="T22" fmla="*/ 105 w 169"/>
                <a:gd name="T23" fmla="*/ 30 h 40"/>
                <a:gd name="T24" fmla="*/ 151 w 169"/>
                <a:gd name="T25" fmla="*/ 28 h 40"/>
                <a:gd name="T26" fmla="*/ 169 w 169"/>
                <a:gd name="T27" fmla="*/ 32 h 40"/>
                <a:gd name="T28" fmla="*/ 155 w 169"/>
                <a:gd name="T29" fmla="*/ 40 h 40"/>
                <a:gd name="T30" fmla="*/ 137 w 169"/>
                <a:gd name="T31" fmla="*/ 36 h 40"/>
                <a:gd name="T32" fmla="*/ 91 w 169"/>
                <a:gd name="T33" fmla="*/ 40 h 40"/>
                <a:gd name="T34" fmla="*/ 83 w 169"/>
                <a:gd name="T35" fmla="*/ 40 h 40"/>
                <a:gd name="T36" fmla="*/ 75 w 169"/>
                <a:gd name="T37" fmla="*/ 38 h 40"/>
                <a:gd name="T38" fmla="*/ 67 w 169"/>
                <a:gd name="T39" fmla="*/ 36 h 40"/>
                <a:gd name="T40" fmla="*/ 59 w 169"/>
                <a:gd name="T41" fmla="*/ 35 h 40"/>
                <a:gd name="T42" fmla="*/ 45 w 169"/>
                <a:gd name="T43" fmla="*/ 30 h 40"/>
                <a:gd name="T44" fmla="*/ 29 w 169"/>
                <a:gd name="T45" fmla="*/ 24 h 40"/>
                <a:gd name="T46" fmla="*/ 23 w 169"/>
                <a:gd name="T47" fmla="*/ 19 h 40"/>
                <a:gd name="T48" fmla="*/ 15 w 169"/>
                <a:gd name="T49" fmla="*/ 14 h 40"/>
                <a:gd name="T50" fmla="*/ 12 w 169"/>
                <a:gd name="T51" fmla="*/ 12 h 40"/>
                <a:gd name="T52" fmla="*/ 8 w 169"/>
                <a:gd name="T53" fmla="*/ 11 h 40"/>
                <a:gd name="T54" fmla="*/ 5 w 169"/>
                <a:gd name="T55" fmla="*/ 9 h 40"/>
                <a:gd name="T56" fmla="*/ 0 w 169"/>
                <a:gd name="T57" fmla="*/ 9 h 40"/>
                <a:gd name="T58" fmla="*/ 15 w 169"/>
                <a:gd name="T59" fmla="*/ 0 h 40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169"/>
                <a:gd name="T91" fmla="*/ 0 h 40"/>
                <a:gd name="T92" fmla="*/ 169 w 169"/>
                <a:gd name="T93" fmla="*/ 40 h 40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169" h="40">
                  <a:moveTo>
                    <a:pt x="15" y="0"/>
                  </a:moveTo>
                  <a:lnTo>
                    <a:pt x="18" y="0"/>
                  </a:lnTo>
                  <a:lnTo>
                    <a:pt x="23" y="1"/>
                  </a:lnTo>
                  <a:lnTo>
                    <a:pt x="29" y="6"/>
                  </a:lnTo>
                  <a:lnTo>
                    <a:pt x="35" y="11"/>
                  </a:lnTo>
                  <a:lnTo>
                    <a:pt x="43" y="16"/>
                  </a:lnTo>
                  <a:lnTo>
                    <a:pt x="59" y="20"/>
                  </a:lnTo>
                  <a:lnTo>
                    <a:pt x="74" y="27"/>
                  </a:lnTo>
                  <a:lnTo>
                    <a:pt x="80" y="28"/>
                  </a:lnTo>
                  <a:lnTo>
                    <a:pt x="88" y="30"/>
                  </a:lnTo>
                  <a:lnTo>
                    <a:pt x="96" y="30"/>
                  </a:lnTo>
                  <a:lnTo>
                    <a:pt x="105" y="30"/>
                  </a:lnTo>
                  <a:lnTo>
                    <a:pt x="151" y="28"/>
                  </a:lnTo>
                  <a:lnTo>
                    <a:pt x="169" y="32"/>
                  </a:lnTo>
                  <a:lnTo>
                    <a:pt x="155" y="40"/>
                  </a:lnTo>
                  <a:lnTo>
                    <a:pt x="137" y="36"/>
                  </a:lnTo>
                  <a:lnTo>
                    <a:pt x="91" y="40"/>
                  </a:lnTo>
                  <a:lnTo>
                    <a:pt x="83" y="40"/>
                  </a:lnTo>
                  <a:lnTo>
                    <a:pt x="75" y="38"/>
                  </a:lnTo>
                  <a:lnTo>
                    <a:pt x="67" y="36"/>
                  </a:lnTo>
                  <a:lnTo>
                    <a:pt x="59" y="35"/>
                  </a:lnTo>
                  <a:lnTo>
                    <a:pt x="45" y="30"/>
                  </a:lnTo>
                  <a:lnTo>
                    <a:pt x="29" y="24"/>
                  </a:lnTo>
                  <a:lnTo>
                    <a:pt x="23" y="19"/>
                  </a:lnTo>
                  <a:lnTo>
                    <a:pt x="15" y="14"/>
                  </a:lnTo>
                  <a:lnTo>
                    <a:pt x="12" y="12"/>
                  </a:lnTo>
                  <a:lnTo>
                    <a:pt x="8" y="11"/>
                  </a:lnTo>
                  <a:lnTo>
                    <a:pt x="5" y="9"/>
                  </a:lnTo>
                  <a:lnTo>
                    <a:pt x="0" y="9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9F491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7983" name="Freeform 2069"/>
            <p:cNvSpPr>
              <a:spLocks/>
            </p:cNvSpPr>
            <p:nvPr/>
          </p:nvSpPr>
          <p:spPr bwMode="auto">
            <a:xfrm>
              <a:off x="857" y="2914"/>
              <a:ext cx="866" cy="374"/>
            </a:xfrm>
            <a:custGeom>
              <a:avLst/>
              <a:gdLst>
                <a:gd name="T0" fmla="*/ 32 w 866"/>
                <a:gd name="T1" fmla="*/ 353 h 374"/>
                <a:gd name="T2" fmla="*/ 70 w 866"/>
                <a:gd name="T3" fmla="*/ 360 h 374"/>
                <a:gd name="T4" fmla="*/ 180 w 866"/>
                <a:gd name="T5" fmla="*/ 364 h 374"/>
                <a:gd name="T6" fmla="*/ 229 w 866"/>
                <a:gd name="T7" fmla="*/ 364 h 374"/>
                <a:gd name="T8" fmla="*/ 250 w 866"/>
                <a:gd name="T9" fmla="*/ 361 h 374"/>
                <a:gd name="T10" fmla="*/ 265 w 866"/>
                <a:gd name="T11" fmla="*/ 350 h 374"/>
                <a:gd name="T12" fmla="*/ 291 w 866"/>
                <a:gd name="T13" fmla="*/ 333 h 374"/>
                <a:gd name="T14" fmla="*/ 332 w 866"/>
                <a:gd name="T15" fmla="*/ 318 h 374"/>
                <a:gd name="T16" fmla="*/ 386 w 866"/>
                <a:gd name="T17" fmla="*/ 304 h 374"/>
                <a:gd name="T18" fmla="*/ 475 w 866"/>
                <a:gd name="T19" fmla="*/ 299 h 374"/>
                <a:gd name="T20" fmla="*/ 497 w 866"/>
                <a:gd name="T21" fmla="*/ 291 h 374"/>
                <a:gd name="T22" fmla="*/ 547 w 866"/>
                <a:gd name="T23" fmla="*/ 264 h 374"/>
                <a:gd name="T24" fmla="*/ 607 w 866"/>
                <a:gd name="T25" fmla="*/ 218 h 374"/>
                <a:gd name="T26" fmla="*/ 647 w 866"/>
                <a:gd name="T27" fmla="*/ 194 h 374"/>
                <a:gd name="T28" fmla="*/ 679 w 866"/>
                <a:gd name="T29" fmla="*/ 180 h 374"/>
                <a:gd name="T30" fmla="*/ 709 w 866"/>
                <a:gd name="T31" fmla="*/ 174 h 374"/>
                <a:gd name="T32" fmla="*/ 753 w 866"/>
                <a:gd name="T33" fmla="*/ 166 h 374"/>
                <a:gd name="T34" fmla="*/ 784 w 866"/>
                <a:gd name="T35" fmla="*/ 154 h 374"/>
                <a:gd name="T36" fmla="*/ 800 w 866"/>
                <a:gd name="T37" fmla="*/ 137 h 374"/>
                <a:gd name="T38" fmla="*/ 817 w 866"/>
                <a:gd name="T39" fmla="*/ 121 h 374"/>
                <a:gd name="T40" fmla="*/ 838 w 866"/>
                <a:gd name="T41" fmla="*/ 107 h 374"/>
                <a:gd name="T42" fmla="*/ 847 w 866"/>
                <a:gd name="T43" fmla="*/ 88 h 374"/>
                <a:gd name="T44" fmla="*/ 854 w 866"/>
                <a:gd name="T45" fmla="*/ 65 h 374"/>
                <a:gd name="T46" fmla="*/ 865 w 866"/>
                <a:gd name="T47" fmla="*/ 0 h 374"/>
                <a:gd name="T48" fmla="*/ 865 w 866"/>
                <a:gd name="T49" fmla="*/ 69 h 374"/>
                <a:gd name="T50" fmla="*/ 854 w 866"/>
                <a:gd name="T51" fmla="*/ 96 h 374"/>
                <a:gd name="T52" fmla="*/ 828 w 866"/>
                <a:gd name="T53" fmla="*/ 115 h 374"/>
                <a:gd name="T54" fmla="*/ 807 w 866"/>
                <a:gd name="T55" fmla="*/ 137 h 374"/>
                <a:gd name="T56" fmla="*/ 792 w 866"/>
                <a:gd name="T57" fmla="*/ 150 h 374"/>
                <a:gd name="T58" fmla="*/ 755 w 866"/>
                <a:gd name="T59" fmla="*/ 170 h 374"/>
                <a:gd name="T60" fmla="*/ 709 w 866"/>
                <a:gd name="T61" fmla="*/ 180 h 374"/>
                <a:gd name="T62" fmla="*/ 652 w 866"/>
                <a:gd name="T63" fmla="*/ 193 h 374"/>
                <a:gd name="T64" fmla="*/ 610 w 866"/>
                <a:gd name="T65" fmla="*/ 218 h 374"/>
                <a:gd name="T66" fmla="*/ 553 w 866"/>
                <a:gd name="T67" fmla="*/ 259 h 374"/>
                <a:gd name="T68" fmla="*/ 515 w 866"/>
                <a:gd name="T69" fmla="*/ 282 h 374"/>
                <a:gd name="T70" fmla="*/ 477 w 866"/>
                <a:gd name="T71" fmla="*/ 302 h 374"/>
                <a:gd name="T72" fmla="*/ 453 w 866"/>
                <a:gd name="T73" fmla="*/ 309 h 374"/>
                <a:gd name="T74" fmla="*/ 358 w 866"/>
                <a:gd name="T75" fmla="*/ 315 h 374"/>
                <a:gd name="T76" fmla="*/ 299 w 866"/>
                <a:gd name="T77" fmla="*/ 333 h 374"/>
                <a:gd name="T78" fmla="*/ 275 w 866"/>
                <a:gd name="T79" fmla="*/ 344 h 374"/>
                <a:gd name="T80" fmla="*/ 246 w 866"/>
                <a:gd name="T81" fmla="*/ 364 h 374"/>
                <a:gd name="T82" fmla="*/ 222 w 866"/>
                <a:gd name="T83" fmla="*/ 372 h 374"/>
                <a:gd name="T84" fmla="*/ 167 w 866"/>
                <a:gd name="T85" fmla="*/ 374 h 374"/>
                <a:gd name="T86" fmla="*/ 56 w 866"/>
                <a:gd name="T87" fmla="*/ 369 h 374"/>
                <a:gd name="T88" fmla="*/ 27 w 866"/>
                <a:gd name="T89" fmla="*/ 364 h 374"/>
                <a:gd name="T90" fmla="*/ 0 w 866"/>
                <a:gd name="T91" fmla="*/ 353 h 374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866"/>
                <a:gd name="T139" fmla="*/ 0 h 374"/>
                <a:gd name="T140" fmla="*/ 866 w 866"/>
                <a:gd name="T141" fmla="*/ 374 h 374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866" h="374">
                  <a:moveTo>
                    <a:pt x="13" y="344"/>
                  </a:moveTo>
                  <a:lnTo>
                    <a:pt x="22" y="350"/>
                  </a:lnTo>
                  <a:lnTo>
                    <a:pt x="32" y="353"/>
                  </a:lnTo>
                  <a:lnTo>
                    <a:pt x="41" y="356"/>
                  </a:lnTo>
                  <a:lnTo>
                    <a:pt x="51" y="358"/>
                  </a:lnTo>
                  <a:lnTo>
                    <a:pt x="70" y="360"/>
                  </a:lnTo>
                  <a:lnTo>
                    <a:pt x="91" y="361"/>
                  </a:lnTo>
                  <a:lnTo>
                    <a:pt x="151" y="364"/>
                  </a:lnTo>
                  <a:lnTo>
                    <a:pt x="180" y="364"/>
                  </a:lnTo>
                  <a:lnTo>
                    <a:pt x="195" y="364"/>
                  </a:lnTo>
                  <a:lnTo>
                    <a:pt x="213" y="364"/>
                  </a:lnTo>
                  <a:lnTo>
                    <a:pt x="229" y="364"/>
                  </a:lnTo>
                  <a:lnTo>
                    <a:pt x="235" y="364"/>
                  </a:lnTo>
                  <a:lnTo>
                    <a:pt x="245" y="363"/>
                  </a:lnTo>
                  <a:lnTo>
                    <a:pt x="250" y="361"/>
                  </a:lnTo>
                  <a:lnTo>
                    <a:pt x="254" y="360"/>
                  </a:lnTo>
                  <a:lnTo>
                    <a:pt x="256" y="358"/>
                  </a:lnTo>
                  <a:lnTo>
                    <a:pt x="265" y="350"/>
                  </a:lnTo>
                  <a:lnTo>
                    <a:pt x="275" y="342"/>
                  </a:lnTo>
                  <a:lnTo>
                    <a:pt x="289" y="334"/>
                  </a:lnTo>
                  <a:lnTo>
                    <a:pt x="291" y="333"/>
                  </a:lnTo>
                  <a:lnTo>
                    <a:pt x="302" y="328"/>
                  </a:lnTo>
                  <a:lnTo>
                    <a:pt x="312" y="325"/>
                  </a:lnTo>
                  <a:lnTo>
                    <a:pt x="332" y="318"/>
                  </a:lnTo>
                  <a:lnTo>
                    <a:pt x="364" y="307"/>
                  </a:lnTo>
                  <a:lnTo>
                    <a:pt x="378" y="304"/>
                  </a:lnTo>
                  <a:lnTo>
                    <a:pt x="386" y="304"/>
                  </a:lnTo>
                  <a:lnTo>
                    <a:pt x="396" y="302"/>
                  </a:lnTo>
                  <a:lnTo>
                    <a:pt x="466" y="299"/>
                  </a:lnTo>
                  <a:lnTo>
                    <a:pt x="475" y="299"/>
                  </a:lnTo>
                  <a:lnTo>
                    <a:pt x="483" y="296"/>
                  </a:lnTo>
                  <a:lnTo>
                    <a:pt x="491" y="294"/>
                  </a:lnTo>
                  <a:lnTo>
                    <a:pt x="497" y="291"/>
                  </a:lnTo>
                  <a:lnTo>
                    <a:pt x="512" y="283"/>
                  </a:lnTo>
                  <a:lnTo>
                    <a:pt x="528" y="274"/>
                  </a:lnTo>
                  <a:lnTo>
                    <a:pt x="547" y="264"/>
                  </a:lnTo>
                  <a:lnTo>
                    <a:pt x="572" y="245"/>
                  </a:lnTo>
                  <a:lnTo>
                    <a:pt x="596" y="226"/>
                  </a:lnTo>
                  <a:lnTo>
                    <a:pt x="607" y="218"/>
                  </a:lnTo>
                  <a:lnTo>
                    <a:pt x="618" y="210"/>
                  </a:lnTo>
                  <a:lnTo>
                    <a:pt x="633" y="202"/>
                  </a:lnTo>
                  <a:lnTo>
                    <a:pt x="647" y="194"/>
                  </a:lnTo>
                  <a:lnTo>
                    <a:pt x="653" y="189"/>
                  </a:lnTo>
                  <a:lnTo>
                    <a:pt x="661" y="186"/>
                  </a:lnTo>
                  <a:lnTo>
                    <a:pt x="679" y="180"/>
                  </a:lnTo>
                  <a:lnTo>
                    <a:pt x="688" y="177"/>
                  </a:lnTo>
                  <a:lnTo>
                    <a:pt x="698" y="175"/>
                  </a:lnTo>
                  <a:lnTo>
                    <a:pt x="709" y="174"/>
                  </a:lnTo>
                  <a:lnTo>
                    <a:pt x="722" y="170"/>
                  </a:lnTo>
                  <a:lnTo>
                    <a:pt x="742" y="169"/>
                  </a:lnTo>
                  <a:lnTo>
                    <a:pt x="753" y="166"/>
                  </a:lnTo>
                  <a:lnTo>
                    <a:pt x="763" y="164"/>
                  </a:lnTo>
                  <a:lnTo>
                    <a:pt x="773" y="159"/>
                  </a:lnTo>
                  <a:lnTo>
                    <a:pt x="784" y="154"/>
                  </a:lnTo>
                  <a:lnTo>
                    <a:pt x="790" y="150"/>
                  </a:lnTo>
                  <a:lnTo>
                    <a:pt x="795" y="143"/>
                  </a:lnTo>
                  <a:lnTo>
                    <a:pt x="800" y="137"/>
                  </a:lnTo>
                  <a:lnTo>
                    <a:pt x="806" y="131"/>
                  </a:lnTo>
                  <a:lnTo>
                    <a:pt x="812" y="126"/>
                  </a:lnTo>
                  <a:lnTo>
                    <a:pt x="817" y="121"/>
                  </a:lnTo>
                  <a:lnTo>
                    <a:pt x="831" y="113"/>
                  </a:lnTo>
                  <a:lnTo>
                    <a:pt x="835" y="110"/>
                  </a:lnTo>
                  <a:lnTo>
                    <a:pt x="838" y="107"/>
                  </a:lnTo>
                  <a:lnTo>
                    <a:pt x="841" y="104"/>
                  </a:lnTo>
                  <a:lnTo>
                    <a:pt x="842" y="100"/>
                  </a:lnTo>
                  <a:lnTo>
                    <a:pt x="847" y="88"/>
                  </a:lnTo>
                  <a:lnTo>
                    <a:pt x="850" y="83"/>
                  </a:lnTo>
                  <a:lnTo>
                    <a:pt x="850" y="77"/>
                  </a:lnTo>
                  <a:lnTo>
                    <a:pt x="854" y="65"/>
                  </a:lnTo>
                  <a:lnTo>
                    <a:pt x="854" y="53"/>
                  </a:lnTo>
                  <a:lnTo>
                    <a:pt x="850" y="8"/>
                  </a:lnTo>
                  <a:lnTo>
                    <a:pt x="865" y="0"/>
                  </a:lnTo>
                  <a:lnTo>
                    <a:pt x="866" y="45"/>
                  </a:lnTo>
                  <a:lnTo>
                    <a:pt x="866" y="57"/>
                  </a:lnTo>
                  <a:lnTo>
                    <a:pt x="865" y="69"/>
                  </a:lnTo>
                  <a:lnTo>
                    <a:pt x="862" y="80"/>
                  </a:lnTo>
                  <a:lnTo>
                    <a:pt x="857" y="91"/>
                  </a:lnTo>
                  <a:lnTo>
                    <a:pt x="854" y="96"/>
                  </a:lnTo>
                  <a:lnTo>
                    <a:pt x="849" y="100"/>
                  </a:lnTo>
                  <a:lnTo>
                    <a:pt x="841" y="107"/>
                  </a:lnTo>
                  <a:lnTo>
                    <a:pt x="828" y="115"/>
                  </a:lnTo>
                  <a:lnTo>
                    <a:pt x="827" y="116"/>
                  </a:lnTo>
                  <a:lnTo>
                    <a:pt x="820" y="121"/>
                  </a:lnTo>
                  <a:lnTo>
                    <a:pt x="807" y="137"/>
                  </a:lnTo>
                  <a:lnTo>
                    <a:pt x="801" y="143"/>
                  </a:lnTo>
                  <a:lnTo>
                    <a:pt x="793" y="150"/>
                  </a:lnTo>
                  <a:lnTo>
                    <a:pt x="792" y="150"/>
                  </a:lnTo>
                  <a:lnTo>
                    <a:pt x="777" y="159"/>
                  </a:lnTo>
                  <a:lnTo>
                    <a:pt x="766" y="166"/>
                  </a:lnTo>
                  <a:lnTo>
                    <a:pt x="755" y="170"/>
                  </a:lnTo>
                  <a:lnTo>
                    <a:pt x="744" y="174"/>
                  </a:lnTo>
                  <a:lnTo>
                    <a:pt x="733" y="177"/>
                  </a:lnTo>
                  <a:lnTo>
                    <a:pt x="709" y="180"/>
                  </a:lnTo>
                  <a:lnTo>
                    <a:pt x="683" y="183"/>
                  </a:lnTo>
                  <a:lnTo>
                    <a:pt x="668" y="188"/>
                  </a:lnTo>
                  <a:lnTo>
                    <a:pt x="652" y="193"/>
                  </a:lnTo>
                  <a:lnTo>
                    <a:pt x="637" y="199"/>
                  </a:lnTo>
                  <a:lnTo>
                    <a:pt x="625" y="207"/>
                  </a:lnTo>
                  <a:lnTo>
                    <a:pt x="610" y="218"/>
                  </a:lnTo>
                  <a:lnTo>
                    <a:pt x="583" y="239"/>
                  </a:lnTo>
                  <a:lnTo>
                    <a:pt x="569" y="248"/>
                  </a:lnTo>
                  <a:lnTo>
                    <a:pt x="553" y="259"/>
                  </a:lnTo>
                  <a:lnTo>
                    <a:pt x="540" y="267"/>
                  </a:lnTo>
                  <a:lnTo>
                    <a:pt x="528" y="275"/>
                  </a:lnTo>
                  <a:lnTo>
                    <a:pt x="515" y="282"/>
                  </a:lnTo>
                  <a:lnTo>
                    <a:pt x="499" y="291"/>
                  </a:lnTo>
                  <a:lnTo>
                    <a:pt x="485" y="299"/>
                  </a:lnTo>
                  <a:lnTo>
                    <a:pt x="477" y="302"/>
                  </a:lnTo>
                  <a:lnTo>
                    <a:pt x="470" y="306"/>
                  </a:lnTo>
                  <a:lnTo>
                    <a:pt x="463" y="307"/>
                  </a:lnTo>
                  <a:lnTo>
                    <a:pt x="453" y="309"/>
                  </a:lnTo>
                  <a:lnTo>
                    <a:pt x="381" y="312"/>
                  </a:lnTo>
                  <a:lnTo>
                    <a:pt x="366" y="313"/>
                  </a:lnTo>
                  <a:lnTo>
                    <a:pt x="358" y="315"/>
                  </a:lnTo>
                  <a:lnTo>
                    <a:pt x="350" y="317"/>
                  </a:lnTo>
                  <a:lnTo>
                    <a:pt x="318" y="326"/>
                  </a:lnTo>
                  <a:lnTo>
                    <a:pt x="299" y="333"/>
                  </a:lnTo>
                  <a:lnTo>
                    <a:pt x="291" y="334"/>
                  </a:lnTo>
                  <a:lnTo>
                    <a:pt x="283" y="339"/>
                  </a:lnTo>
                  <a:lnTo>
                    <a:pt x="275" y="344"/>
                  </a:lnTo>
                  <a:lnTo>
                    <a:pt x="269" y="350"/>
                  </a:lnTo>
                  <a:lnTo>
                    <a:pt x="261" y="356"/>
                  </a:lnTo>
                  <a:lnTo>
                    <a:pt x="246" y="364"/>
                  </a:lnTo>
                  <a:lnTo>
                    <a:pt x="240" y="369"/>
                  </a:lnTo>
                  <a:lnTo>
                    <a:pt x="230" y="372"/>
                  </a:lnTo>
                  <a:lnTo>
                    <a:pt x="222" y="372"/>
                  </a:lnTo>
                  <a:lnTo>
                    <a:pt x="215" y="374"/>
                  </a:lnTo>
                  <a:lnTo>
                    <a:pt x="199" y="372"/>
                  </a:lnTo>
                  <a:lnTo>
                    <a:pt x="167" y="374"/>
                  </a:lnTo>
                  <a:lnTo>
                    <a:pt x="138" y="372"/>
                  </a:lnTo>
                  <a:lnTo>
                    <a:pt x="76" y="369"/>
                  </a:lnTo>
                  <a:lnTo>
                    <a:pt x="56" y="369"/>
                  </a:lnTo>
                  <a:lnTo>
                    <a:pt x="46" y="368"/>
                  </a:lnTo>
                  <a:lnTo>
                    <a:pt x="36" y="366"/>
                  </a:lnTo>
                  <a:lnTo>
                    <a:pt x="27" y="364"/>
                  </a:lnTo>
                  <a:lnTo>
                    <a:pt x="19" y="363"/>
                  </a:lnTo>
                  <a:lnTo>
                    <a:pt x="9" y="358"/>
                  </a:lnTo>
                  <a:lnTo>
                    <a:pt x="0" y="353"/>
                  </a:lnTo>
                  <a:lnTo>
                    <a:pt x="13" y="344"/>
                  </a:lnTo>
                  <a:close/>
                </a:path>
              </a:pathLst>
            </a:custGeom>
            <a:solidFill>
              <a:srgbClr val="9F491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7984" name="Freeform 2070"/>
            <p:cNvSpPr>
              <a:spLocks/>
            </p:cNvSpPr>
            <p:nvPr/>
          </p:nvSpPr>
          <p:spPr bwMode="auto">
            <a:xfrm>
              <a:off x="1353" y="2944"/>
              <a:ext cx="768" cy="551"/>
            </a:xfrm>
            <a:custGeom>
              <a:avLst/>
              <a:gdLst>
                <a:gd name="T0" fmla="*/ 238 w 768"/>
                <a:gd name="T1" fmla="*/ 438 h 551"/>
                <a:gd name="T2" fmla="*/ 216 w 768"/>
                <a:gd name="T3" fmla="*/ 449 h 551"/>
                <a:gd name="T4" fmla="*/ 122 w 768"/>
                <a:gd name="T5" fmla="*/ 481 h 551"/>
                <a:gd name="T6" fmla="*/ 75 w 768"/>
                <a:gd name="T7" fmla="*/ 492 h 551"/>
                <a:gd name="T8" fmla="*/ 54 w 768"/>
                <a:gd name="T9" fmla="*/ 498 h 551"/>
                <a:gd name="T10" fmla="*/ 35 w 768"/>
                <a:gd name="T11" fmla="*/ 511 h 551"/>
                <a:gd name="T12" fmla="*/ 19 w 768"/>
                <a:gd name="T13" fmla="*/ 530 h 551"/>
                <a:gd name="T14" fmla="*/ 0 w 768"/>
                <a:gd name="T15" fmla="*/ 551 h 551"/>
                <a:gd name="T16" fmla="*/ 16 w 768"/>
                <a:gd name="T17" fmla="*/ 525 h 551"/>
                <a:gd name="T18" fmla="*/ 25 w 768"/>
                <a:gd name="T19" fmla="*/ 516 h 551"/>
                <a:gd name="T20" fmla="*/ 51 w 768"/>
                <a:gd name="T21" fmla="*/ 498 h 551"/>
                <a:gd name="T22" fmla="*/ 67 w 768"/>
                <a:gd name="T23" fmla="*/ 490 h 551"/>
                <a:gd name="T24" fmla="*/ 86 w 768"/>
                <a:gd name="T25" fmla="*/ 484 h 551"/>
                <a:gd name="T26" fmla="*/ 118 w 768"/>
                <a:gd name="T27" fmla="*/ 476 h 551"/>
                <a:gd name="T28" fmla="*/ 165 w 768"/>
                <a:gd name="T29" fmla="*/ 463 h 551"/>
                <a:gd name="T30" fmla="*/ 240 w 768"/>
                <a:gd name="T31" fmla="*/ 436 h 551"/>
                <a:gd name="T32" fmla="*/ 261 w 768"/>
                <a:gd name="T33" fmla="*/ 425 h 551"/>
                <a:gd name="T34" fmla="*/ 277 w 768"/>
                <a:gd name="T35" fmla="*/ 415 h 551"/>
                <a:gd name="T36" fmla="*/ 300 w 768"/>
                <a:gd name="T37" fmla="*/ 404 h 551"/>
                <a:gd name="T38" fmla="*/ 331 w 768"/>
                <a:gd name="T39" fmla="*/ 385 h 551"/>
                <a:gd name="T40" fmla="*/ 359 w 768"/>
                <a:gd name="T41" fmla="*/ 361 h 551"/>
                <a:gd name="T42" fmla="*/ 378 w 768"/>
                <a:gd name="T43" fmla="*/ 341 h 551"/>
                <a:gd name="T44" fmla="*/ 418 w 768"/>
                <a:gd name="T45" fmla="*/ 295 h 551"/>
                <a:gd name="T46" fmla="*/ 447 w 768"/>
                <a:gd name="T47" fmla="*/ 268 h 551"/>
                <a:gd name="T48" fmla="*/ 482 w 768"/>
                <a:gd name="T49" fmla="*/ 242 h 551"/>
                <a:gd name="T50" fmla="*/ 505 w 768"/>
                <a:gd name="T51" fmla="*/ 225 h 551"/>
                <a:gd name="T52" fmla="*/ 524 w 768"/>
                <a:gd name="T53" fmla="*/ 214 h 551"/>
                <a:gd name="T54" fmla="*/ 585 w 768"/>
                <a:gd name="T55" fmla="*/ 175 h 551"/>
                <a:gd name="T56" fmla="*/ 609 w 768"/>
                <a:gd name="T57" fmla="*/ 155 h 551"/>
                <a:gd name="T58" fmla="*/ 625 w 768"/>
                <a:gd name="T59" fmla="*/ 139 h 551"/>
                <a:gd name="T60" fmla="*/ 637 w 768"/>
                <a:gd name="T61" fmla="*/ 131 h 551"/>
                <a:gd name="T62" fmla="*/ 661 w 768"/>
                <a:gd name="T63" fmla="*/ 115 h 551"/>
                <a:gd name="T64" fmla="*/ 683 w 768"/>
                <a:gd name="T65" fmla="*/ 105 h 551"/>
                <a:gd name="T66" fmla="*/ 703 w 768"/>
                <a:gd name="T67" fmla="*/ 93 h 551"/>
                <a:gd name="T68" fmla="*/ 720 w 768"/>
                <a:gd name="T69" fmla="*/ 74 h 551"/>
                <a:gd name="T70" fmla="*/ 738 w 768"/>
                <a:gd name="T71" fmla="*/ 40 h 551"/>
                <a:gd name="T72" fmla="*/ 747 w 768"/>
                <a:gd name="T73" fmla="*/ 26 h 551"/>
                <a:gd name="T74" fmla="*/ 755 w 768"/>
                <a:gd name="T75" fmla="*/ 10 h 551"/>
                <a:gd name="T76" fmla="*/ 765 w 768"/>
                <a:gd name="T77" fmla="*/ 8 h 551"/>
                <a:gd name="T78" fmla="*/ 757 w 768"/>
                <a:gd name="T79" fmla="*/ 24 h 551"/>
                <a:gd name="T80" fmla="*/ 742 w 768"/>
                <a:gd name="T81" fmla="*/ 51 h 551"/>
                <a:gd name="T82" fmla="*/ 731 w 768"/>
                <a:gd name="T83" fmla="*/ 67 h 551"/>
                <a:gd name="T84" fmla="*/ 718 w 768"/>
                <a:gd name="T85" fmla="*/ 82 h 551"/>
                <a:gd name="T86" fmla="*/ 703 w 768"/>
                <a:gd name="T87" fmla="*/ 94 h 551"/>
                <a:gd name="T88" fmla="*/ 687 w 768"/>
                <a:gd name="T89" fmla="*/ 104 h 551"/>
                <a:gd name="T90" fmla="*/ 644 w 768"/>
                <a:gd name="T91" fmla="*/ 126 h 551"/>
                <a:gd name="T92" fmla="*/ 631 w 768"/>
                <a:gd name="T93" fmla="*/ 137 h 551"/>
                <a:gd name="T94" fmla="*/ 610 w 768"/>
                <a:gd name="T95" fmla="*/ 156 h 551"/>
                <a:gd name="T96" fmla="*/ 599 w 768"/>
                <a:gd name="T97" fmla="*/ 167 h 551"/>
                <a:gd name="T98" fmla="*/ 572 w 768"/>
                <a:gd name="T99" fmla="*/ 185 h 551"/>
                <a:gd name="T100" fmla="*/ 537 w 768"/>
                <a:gd name="T101" fmla="*/ 207 h 551"/>
                <a:gd name="T102" fmla="*/ 509 w 768"/>
                <a:gd name="T103" fmla="*/ 223 h 551"/>
                <a:gd name="T104" fmla="*/ 494 w 768"/>
                <a:gd name="T105" fmla="*/ 234 h 551"/>
                <a:gd name="T106" fmla="*/ 450 w 768"/>
                <a:gd name="T107" fmla="*/ 268 h 551"/>
                <a:gd name="T108" fmla="*/ 412 w 768"/>
                <a:gd name="T109" fmla="*/ 309 h 551"/>
                <a:gd name="T110" fmla="*/ 370 w 768"/>
                <a:gd name="T111" fmla="*/ 355 h 551"/>
                <a:gd name="T112" fmla="*/ 350 w 768"/>
                <a:gd name="T113" fmla="*/ 373 h 551"/>
                <a:gd name="T114" fmla="*/ 315 w 768"/>
                <a:gd name="T115" fmla="*/ 398 h 551"/>
                <a:gd name="T116" fmla="*/ 291 w 768"/>
                <a:gd name="T117" fmla="*/ 411 h 551"/>
                <a:gd name="T118" fmla="*/ 257 w 768"/>
                <a:gd name="T119" fmla="*/ 427 h 551"/>
                <a:gd name="T120" fmla="*/ 240 w 768"/>
                <a:gd name="T121" fmla="*/ 438 h 551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768"/>
                <a:gd name="T184" fmla="*/ 0 h 551"/>
                <a:gd name="T185" fmla="*/ 768 w 768"/>
                <a:gd name="T186" fmla="*/ 551 h 551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768" h="551">
                  <a:moveTo>
                    <a:pt x="240" y="438"/>
                  </a:moveTo>
                  <a:lnTo>
                    <a:pt x="238" y="438"/>
                  </a:lnTo>
                  <a:lnTo>
                    <a:pt x="229" y="444"/>
                  </a:lnTo>
                  <a:lnTo>
                    <a:pt x="216" y="449"/>
                  </a:lnTo>
                  <a:lnTo>
                    <a:pt x="153" y="471"/>
                  </a:lnTo>
                  <a:lnTo>
                    <a:pt x="122" y="481"/>
                  </a:lnTo>
                  <a:lnTo>
                    <a:pt x="86" y="489"/>
                  </a:lnTo>
                  <a:lnTo>
                    <a:pt x="75" y="492"/>
                  </a:lnTo>
                  <a:lnTo>
                    <a:pt x="63" y="495"/>
                  </a:lnTo>
                  <a:lnTo>
                    <a:pt x="54" y="498"/>
                  </a:lnTo>
                  <a:lnTo>
                    <a:pt x="44" y="503"/>
                  </a:lnTo>
                  <a:lnTo>
                    <a:pt x="35" y="511"/>
                  </a:lnTo>
                  <a:lnTo>
                    <a:pt x="27" y="519"/>
                  </a:lnTo>
                  <a:lnTo>
                    <a:pt x="19" y="530"/>
                  </a:lnTo>
                  <a:lnTo>
                    <a:pt x="13" y="541"/>
                  </a:lnTo>
                  <a:lnTo>
                    <a:pt x="0" y="551"/>
                  </a:lnTo>
                  <a:lnTo>
                    <a:pt x="8" y="536"/>
                  </a:lnTo>
                  <a:lnTo>
                    <a:pt x="16" y="525"/>
                  </a:lnTo>
                  <a:lnTo>
                    <a:pt x="21" y="520"/>
                  </a:lnTo>
                  <a:lnTo>
                    <a:pt x="25" y="516"/>
                  </a:lnTo>
                  <a:lnTo>
                    <a:pt x="36" y="508"/>
                  </a:lnTo>
                  <a:lnTo>
                    <a:pt x="51" y="498"/>
                  </a:lnTo>
                  <a:lnTo>
                    <a:pt x="62" y="492"/>
                  </a:lnTo>
                  <a:lnTo>
                    <a:pt x="67" y="490"/>
                  </a:lnTo>
                  <a:lnTo>
                    <a:pt x="73" y="487"/>
                  </a:lnTo>
                  <a:lnTo>
                    <a:pt x="86" y="484"/>
                  </a:lnTo>
                  <a:lnTo>
                    <a:pt x="100" y="481"/>
                  </a:lnTo>
                  <a:lnTo>
                    <a:pt x="118" y="476"/>
                  </a:lnTo>
                  <a:lnTo>
                    <a:pt x="135" y="473"/>
                  </a:lnTo>
                  <a:lnTo>
                    <a:pt x="165" y="463"/>
                  </a:lnTo>
                  <a:lnTo>
                    <a:pt x="230" y="441"/>
                  </a:lnTo>
                  <a:lnTo>
                    <a:pt x="240" y="436"/>
                  </a:lnTo>
                  <a:lnTo>
                    <a:pt x="248" y="431"/>
                  </a:lnTo>
                  <a:lnTo>
                    <a:pt x="261" y="425"/>
                  </a:lnTo>
                  <a:lnTo>
                    <a:pt x="269" y="420"/>
                  </a:lnTo>
                  <a:lnTo>
                    <a:pt x="277" y="415"/>
                  </a:lnTo>
                  <a:lnTo>
                    <a:pt x="289" y="409"/>
                  </a:lnTo>
                  <a:lnTo>
                    <a:pt x="300" y="404"/>
                  </a:lnTo>
                  <a:lnTo>
                    <a:pt x="321" y="393"/>
                  </a:lnTo>
                  <a:lnTo>
                    <a:pt x="331" y="385"/>
                  </a:lnTo>
                  <a:lnTo>
                    <a:pt x="340" y="377"/>
                  </a:lnTo>
                  <a:lnTo>
                    <a:pt x="359" y="361"/>
                  </a:lnTo>
                  <a:lnTo>
                    <a:pt x="369" y="352"/>
                  </a:lnTo>
                  <a:lnTo>
                    <a:pt x="378" y="341"/>
                  </a:lnTo>
                  <a:lnTo>
                    <a:pt x="399" y="318"/>
                  </a:lnTo>
                  <a:lnTo>
                    <a:pt x="418" y="295"/>
                  </a:lnTo>
                  <a:lnTo>
                    <a:pt x="435" y="277"/>
                  </a:lnTo>
                  <a:lnTo>
                    <a:pt x="447" y="268"/>
                  </a:lnTo>
                  <a:lnTo>
                    <a:pt x="456" y="260"/>
                  </a:lnTo>
                  <a:lnTo>
                    <a:pt x="482" y="242"/>
                  </a:lnTo>
                  <a:lnTo>
                    <a:pt x="496" y="233"/>
                  </a:lnTo>
                  <a:lnTo>
                    <a:pt x="505" y="225"/>
                  </a:lnTo>
                  <a:lnTo>
                    <a:pt x="520" y="217"/>
                  </a:lnTo>
                  <a:lnTo>
                    <a:pt x="524" y="214"/>
                  </a:lnTo>
                  <a:lnTo>
                    <a:pt x="566" y="190"/>
                  </a:lnTo>
                  <a:lnTo>
                    <a:pt x="585" y="175"/>
                  </a:lnTo>
                  <a:lnTo>
                    <a:pt x="598" y="164"/>
                  </a:lnTo>
                  <a:lnTo>
                    <a:pt x="609" y="155"/>
                  </a:lnTo>
                  <a:lnTo>
                    <a:pt x="618" y="145"/>
                  </a:lnTo>
                  <a:lnTo>
                    <a:pt x="625" y="139"/>
                  </a:lnTo>
                  <a:lnTo>
                    <a:pt x="631" y="134"/>
                  </a:lnTo>
                  <a:lnTo>
                    <a:pt x="637" y="131"/>
                  </a:lnTo>
                  <a:lnTo>
                    <a:pt x="650" y="123"/>
                  </a:lnTo>
                  <a:lnTo>
                    <a:pt x="661" y="115"/>
                  </a:lnTo>
                  <a:lnTo>
                    <a:pt x="672" y="110"/>
                  </a:lnTo>
                  <a:lnTo>
                    <a:pt x="683" y="105"/>
                  </a:lnTo>
                  <a:lnTo>
                    <a:pt x="695" y="99"/>
                  </a:lnTo>
                  <a:lnTo>
                    <a:pt x="703" y="93"/>
                  </a:lnTo>
                  <a:lnTo>
                    <a:pt x="709" y="86"/>
                  </a:lnTo>
                  <a:lnTo>
                    <a:pt x="720" y="74"/>
                  </a:lnTo>
                  <a:lnTo>
                    <a:pt x="730" y="58"/>
                  </a:lnTo>
                  <a:lnTo>
                    <a:pt x="738" y="40"/>
                  </a:lnTo>
                  <a:lnTo>
                    <a:pt x="742" y="32"/>
                  </a:lnTo>
                  <a:lnTo>
                    <a:pt x="747" y="26"/>
                  </a:lnTo>
                  <a:lnTo>
                    <a:pt x="752" y="18"/>
                  </a:lnTo>
                  <a:lnTo>
                    <a:pt x="755" y="10"/>
                  </a:lnTo>
                  <a:lnTo>
                    <a:pt x="768" y="0"/>
                  </a:lnTo>
                  <a:lnTo>
                    <a:pt x="765" y="8"/>
                  </a:lnTo>
                  <a:lnTo>
                    <a:pt x="761" y="16"/>
                  </a:lnTo>
                  <a:lnTo>
                    <a:pt x="757" y="24"/>
                  </a:lnTo>
                  <a:lnTo>
                    <a:pt x="752" y="32"/>
                  </a:lnTo>
                  <a:lnTo>
                    <a:pt x="742" y="51"/>
                  </a:lnTo>
                  <a:lnTo>
                    <a:pt x="738" y="59"/>
                  </a:lnTo>
                  <a:lnTo>
                    <a:pt x="731" y="67"/>
                  </a:lnTo>
                  <a:lnTo>
                    <a:pt x="726" y="74"/>
                  </a:lnTo>
                  <a:lnTo>
                    <a:pt x="718" y="82"/>
                  </a:lnTo>
                  <a:lnTo>
                    <a:pt x="712" y="88"/>
                  </a:lnTo>
                  <a:lnTo>
                    <a:pt x="703" y="94"/>
                  </a:lnTo>
                  <a:lnTo>
                    <a:pt x="688" y="102"/>
                  </a:lnTo>
                  <a:lnTo>
                    <a:pt x="687" y="104"/>
                  </a:lnTo>
                  <a:lnTo>
                    <a:pt x="664" y="117"/>
                  </a:lnTo>
                  <a:lnTo>
                    <a:pt x="644" y="126"/>
                  </a:lnTo>
                  <a:lnTo>
                    <a:pt x="637" y="132"/>
                  </a:lnTo>
                  <a:lnTo>
                    <a:pt x="631" y="137"/>
                  </a:lnTo>
                  <a:lnTo>
                    <a:pt x="621" y="147"/>
                  </a:lnTo>
                  <a:lnTo>
                    <a:pt x="610" y="156"/>
                  </a:lnTo>
                  <a:lnTo>
                    <a:pt x="606" y="161"/>
                  </a:lnTo>
                  <a:lnTo>
                    <a:pt x="599" y="167"/>
                  </a:lnTo>
                  <a:lnTo>
                    <a:pt x="585" y="177"/>
                  </a:lnTo>
                  <a:lnTo>
                    <a:pt x="572" y="185"/>
                  </a:lnTo>
                  <a:lnTo>
                    <a:pt x="559" y="194"/>
                  </a:lnTo>
                  <a:lnTo>
                    <a:pt x="537" y="207"/>
                  </a:lnTo>
                  <a:lnTo>
                    <a:pt x="512" y="221"/>
                  </a:lnTo>
                  <a:lnTo>
                    <a:pt x="509" y="223"/>
                  </a:lnTo>
                  <a:lnTo>
                    <a:pt x="502" y="229"/>
                  </a:lnTo>
                  <a:lnTo>
                    <a:pt x="494" y="234"/>
                  </a:lnTo>
                  <a:lnTo>
                    <a:pt x="470" y="252"/>
                  </a:lnTo>
                  <a:lnTo>
                    <a:pt x="450" y="268"/>
                  </a:lnTo>
                  <a:lnTo>
                    <a:pt x="431" y="287"/>
                  </a:lnTo>
                  <a:lnTo>
                    <a:pt x="412" y="309"/>
                  </a:lnTo>
                  <a:lnTo>
                    <a:pt x="391" y="334"/>
                  </a:lnTo>
                  <a:lnTo>
                    <a:pt x="370" y="355"/>
                  </a:lnTo>
                  <a:lnTo>
                    <a:pt x="361" y="365"/>
                  </a:lnTo>
                  <a:lnTo>
                    <a:pt x="350" y="373"/>
                  </a:lnTo>
                  <a:lnTo>
                    <a:pt x="327" y="388"/>
                  </a:lnTo>
                  <a:lnTo>
                    <a:pt x="315" y="398"/>
                  </a:lnTo>
                  <a:lnTo>
                    <a:pt x="302" y="404"/>
                  </a:lnTo>
                  <a:lnTo>
                    <a:pt x="291" y="411"/>
                  </a:lnTo>
                  <a:lnTo>
                    <a:pt x="264" y="423"/>
                  </a:lnTo>
                  <a:lnTo>
                    <a:pt x="257" y="427"/>
                  </a:lnTo>
                  <a:lnTo>
                    <a:pt x="251" y="430"/>
                  </a:lnTo>
                  <a:lnTo>
                    <a:pt x="240" y="438"/>
                  </a:lnTo>
                  <a:close/>
                </a:path>
              </a:pathLst>
            </a:custGeom>
            <a:solidFill>
              <a:srgbClr val="9F491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7985" name="Freeform 2071"/>
            <p:cNvSpPr>
              <a:spLocks/>
            </p:cNvSpPr>
            <p:nvPr/>
          </p:nvSpPr>
          <p:spPr bwMode="auto">
            <a:xfrm>
              <a:off x="1893" y="2971"/>
              <a:ext cx="269" cy="307"/>
            </a:xfrm>
            <a:custGeom>
              <a:avLst/>
              <a:gdLst>
                <a:gd name="T0" fmla="*/ 0 w 269"/>
                <a:gd name="T1" fmla="*/ 307 h 307"/>
                <a:gd name="T2" fmla="*/ 5 w 269"/>
                <a:gd name="T3" fmla="*/ 284 h 307"/>
                <a:gd name="T4" fmla="*/ 13 w 269"/>
                <a:gd name="T5" fmla="*/ 269 h 307"/>
                <a:gd name="T6" fmla="*/ 19 w 269"/>
                <a:gd name="T7" fmla="*/ 261 h 307"/>
                <a:gd name="T8" fmla="*/ 31 w 269"/>
                <a:gd name="T9" fmla="*/ 253 h 307"/>
                <a:gd name="T10" fmla="*/ 51 w 269"/>
                <a:gd name="T11" fmla="*/ 241 h 307"/>
                <a:gd name="T12" fmla="*/ 74 w 269"/>
                <a:gd name="T13" fmla="*/ 231 h 307"/>
                <a:gd name="T14" fmla="*/ 91 w 269"/>
                <a:gd name="T15" fmla="*/ 215 h 307"/>
                <a:gd name="T16" fmla="*/ 104 w 269"/>
                <a:gd name="T17" fmla="*/ 198 h 307"/>
                <a:gd name="T18" fmla="*/ 128 w 269"/>
                <a:gd name="T19" fmla="*/ 158 h 307"/>
                <a:gd name="T20" fmla="*/ 134 w 269"/>
                <a:gd name="T21" fmla="*/ 148 h 307"/>
                <a:gd name="T22" fmla="*/ 148 w 269"/>
                <a:gd name="T23" fmla="*/ 136 h 307"/>
                <a:gd name="T24" fmla="*/ 169 w 269"/>
                <a:gd name="T25" fmla="*/ 121 h 307"/>
                <a:gd name="T26" fmla="*/ 205 w 269"/>
                <a:gd name="T27" fmla="*/ 101 h 307"/>
                <a:gd name="T28" fmla="*/ 213 w 269"/>
                <a:gd name="T29" fmla="*/ 94 h 307"/>
                <a:gd name="T30" fmla="*/ 228 w 269"/>
                <a:gd name="T31" fmla="*/ 69 h 307"/>
                <a:gd name="T32" fmla="*/ 242 w 269"/>
                <a:gd name="T33" fmla="*/ 40 h 307"/>
                <a:gd name="T34" fmla="*/ 269 w 269"/>
                <a:gd name="T35" fmla="*/ 0 h 307"/>
                <a:gd name="T36" fmla="*/ 240 w 269"/>
                <a:gd name="T37" fmla="*/ 61 h 307"/>
                <a:gd name="T38" fmla="*/ 231 w 269"/>
                <a:gd name="T39" fmla="*/ 78 h 307"/>
                <a:gd name="T40" fmla="*/ 221 w 269"/>
                <a:gd name="T41" fmla="*/ 91 h 307"/>
                <a:gd name="T42" fmla="*/ 213 w 269"/>
                <a:gd name="T43" fmla="*/ 97 h 307"/>
                <a:gd name="T44" fmla="*/ 180 w 269"/>
                <a:gd name="T45" fmla="*/ 117 h 307"/>
                <a:gd name="T46" fmla="*/ 156 w 269"/>
                <a:gd name="T47" fmla="*/ 131 h 307"/>
                <a:gd name="T48" fmla="*/ 147 w 269"/>
                <a:gd name="T49" fmla="*/ 142 h 307"/>
                <a:gd name="T50" fmla="*/ 129 w 269"/>
                <a:gd name="T51" fmla="*/ 171 h 307"/>
                <a:gd name="T52" fmla="*/ 116 w 269"/>
                <a:gd name="T53" fmla="*/ 190 h 307"/>
                <a:gd name="T54" fmla="*/ 102 w 269"/>
                <a:gd name="T55" fmla="*/ 207 h 307"/>
                <a:gd name="T56" fmla="*/ 85 w 269"/>
                <a:gd name="T57" fmla="*/ 225 h 307"/>
                <a:gd name="T58" fmla="*/ 66 w 269"/>
                <a:gd name="T59" fmla="*/ 236 h 307"/>
                <a:gd name="T60" fmla="*/ 51 w 269"/>
                <a:gd name="T61" fmla="*/ 244 h 307"/>
                <a:gd name="T62" fmla="*/ 32 w 269"/>
                <a:gd name="T63" fmla="*/ 253 h 307"/>
                <a:gd name="T64" fmla="*/ 24 w 269"/>
                <a:gd name="T65" fmla="*/ 264 h 307"/>
                <a:gd name="T66" fmla="*/ 18 w 269"/>
                <a:gd name="T67" fmla="*/ 277 h 307"/>
                <a:gd name="T68" fmla="*/ 15 w 269"/>
                <a:gd name="T69" fmla="*/ 291 h 307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269"/>
                <a:gd name="T106" fmla="*/ 0 h 307"/>
                <a:gd name="T107" fmla="*/ 269 w 269"/>
                <a:gd name="T108" fmla="*/ 307 h 307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269" h="307">
                  <a:moveTo>
                    <a:pt x="13" y="299"/>
                  </a:moveTo>
                  <a:lnTo>
                    <a:pt x="0" y="307"/>
                  </a:lnTo>
                  <a:lnTo>
                    <a:pt x="4" y="291"/>
                  </a:lnTo>
                  <a:lnTo>
                    <a:pt x="5" y="284"/>
                  </a:lnTo>
                  <a:lnTo>
                    <a:pt x="8" y="276"/>
                  </a:lnTo>
                  <a:lnTo>
                    <a:pt x="13" y="269"/>
                  </a:lnTo>
                  <a:lnTo>
                    <a:pt x="18" y="264"/>
                  </a:lnTo>
                  <a:lnTo>
                    <a:pt x="19" y="261"/>
                  </a:lnTo>
                  <a:lnTo>
                    <a:pt x="23" y="258"/>
                  </a:lnTo>
                  <a:lnTo>
                    <a:pt x="31" y="253"/>
                  </a:lnTo>
                  <a:lnTo>
                    <a:pt x="43" y="244"/>
                  </a:lnTo>
                  <a:lnTo>
                    <a:pt x="51" y="241"/>
                  </a:lnTo>
                  <a:lnTo>
                    <a:pt x="59" y="237"/>
                  </a:lnTo>
                  <a:lnTo>
                    <a:pt x="74" y="231"/>
                  </a:lnTo>
                  <a:lnTo>
                    <a:pt x="83" y="223"/>
                  </a:lnTo>
                  <a:lnTo>
                    <a:pt x="91" y="215"/>
                  </a:lnTo>
                  <a:lnTo>
                    <a:pt x="97" y="206"/>
                  </a:lnTo>
                  <a:lnTo>
                    <a:pt x="104" y="198"/>
                  </a:lnTo>
                  <a:lnTo>
                    <a:pt x="115" y="179"/>
                  </a:lnTo>
                  <a:lnTo>
                    <a:pt x="128" y="158"/>
                  </a:lnTo>
                  <a:lnTo>
                    <a:pt x="131" y="153"/>
                  </a:lnTo>
                  <a:lnTo>
                    <a:pt x="134" y="148"/>
                  </a:lnTo>
                  <a:lnTo>
                    <a:pt x="140" y="142"/>
                  </a:lnTo>
                  <a:lnTo>
                    <a:pt x="148" y="136"/>
                  </a:lnTo>
                  <a:lnTo>
                    <a:pt x="155" y="129"/>
                  </a:lnTo>
                  <a:lnTo>
                    <a:pt x="169" y="121"/>
                  </a:lnTo>
                  <a:lnTo>
                    <a:pt x="175" y="118"/>
                  </a:lnTo>
                  <a:lnTo>
                    <a:pt x="205" y="101"/>
                  </a:lnTo>
                  <a:lnTo>
                    <a:pt x="210" y="97"/>
                  </a:lnTo>
                  <a:lnTo>
                    <a:pt x="213" y="94"/>
                  </a:lnTo>
                  <a:lnTo>
                    <a:pt x="218" y="86"/>
                  </a:lnTo>
                  <a:lnTo>
                    <a:pt x="228" y="69"/>
                  </a:lnTo>
                  <a:lnTo>
                    <a:pt x="236" y="55"/>
                  </a:lnTo>
                  <a:lnTo>
                    <a:pt x="242" y="40"/>
                  </a:lnTo>
                  <a:lnTo>
                    <a:pt x="255" y="8"/>
                  </a:lnTo>
                  <a:lnTo>
                    <a:pt x="269" y="0"/>
                  </a:lnTo>
                  <a:lnTo>
                    <a:pt x="255" y="31"/>
                  </a:lnTo>
                  <a:lnTo>
                    <a:pt x="240" y="61"/>
                  </a:lnTo>
                  <a:lnTo>
                    <a:pt x="236" y="70"/>
                  </a:lnTo>
                  <a:lnTo>
                    <a:pt x="231" y="78"/>
                  </a:lnTo>
                  <a:lnTo>
                    <a:pt x="226" y="86"/>
                  </a:lnTo>
                  <a:lnTo>
                    <a:pt x="221" y="91"/>
                  </a:lnTo>
                  <a:lnTo>
                    <a:pt x="218" y="94"/>
                  </a:lnTo>
                  <a:lnTo>
                    <a:pt x="213" y="97"/>
                  </a:lnTo>
                  <a:lnTo>
                    <a:pt x="199" y="105"/>
                  </a:lnTo>
                  <a:lnTo>
                    <a:pt x="180" y="117"/>
                  </a:lnTo>
                  <a:lnTo>
                    <a:pt x="163" y="126"/>
                  </a:lnTo>
                  <a:lnTo>
                    <a:pt x="156" y="131"/>
                  </a:lnTo>
                  <a:lnTo>
                    <a:pt x="151" y="136"/>
                  </a:lnTo>
                  <a:lnTo>
                    <a:pt x="147" y="142"/>
                  </a:lnTo>
                  <a:lnTo>
                    <a:pt x="142" y="148"/>
                  </a:lnTo>
                  <a:lnTo>
                    <a:pt x="129" y="171"/>
                  </a:lnTo>
                  <a:lnTo>
                    <a:pt x="123" y="180"/>
                  </a:lnTo>
                  <a:lnTo>
                    <a:pt x="116" y="190"/>
                  </a:lnTo>
                  <a:lnTo>
                    <a:pt x="110" y="199"/>
                  </a:lnTo>
                  <a:lnTo>
                    <a:pt x="102" y="207"/>
                  </a:lnTo>
                  <a:lnTo>
                    <a:pt x="94" y="217"/>
                  </a:lnTo>
                  <a:lnTo>
                    <a:pt x="85" y="225"/>
                  </a:lnTo>
                  <a:lnTo>
                    <a:pt x="80" y="228"/>
                  </a:lnTo>
                  <a:lnTo>
                    <a:pt x="66" y="236"/>
                  </a:lnTo>
                  <a:lnTo>
                    <a:pt x="59" y="241"/>
                  </a:lnTo>
                  <a:lnTo>
                    <a:pt x="51" y="244"/>
                  </a:lnTo>
                  <a:lnTo>
                    <a:pt x="37" y="249"/>
                  </a:lnTo>
                  <a:lnTo>
                    <a:pt x="32" y="253"/>
                  </a:lnTo>
                  <a:lnTo>
                    <a:pt x="27" y="260"/>
                  </a:lnTo>
                  <a:lnTo>
                    <a:pt x="24" y="264"/>
                  </a:lnTo>
                  <a:lnTo>
                    <a:pt x="21" y="271"/>
                  </a:lnTo>
                  <a:lnTo>
                    <a:pt x="18" y="277"/>
                  </a:lnTo>
                  <a:lnTo>
                    <a:pt x="16" y="284"/>
                  </a:lnTo>
                  <a:lnTo>
                    <a:pt x="15" y="291"/>
                  </a:lnTo>
                  <a:lnTo>
                    <a:pt x="13" y="299"/>
                  </a:lnTo>
                  <a:close/>
                </a:path>
              </a:pathLst>
            </a:custGeom>
            <a:solidFill>
              <a:srgbClr val="9F491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7986" name="Freeform 2072"/>
            <p:cNvSpPr>
              <a:spLocks/>
            </p:cNvSpPr>
            <p:nvPr/>
          </p:nvSpPr>
          <p:spPr bwMode="auto">
            <a:xfrm>
              <a:off x="243" y="3091"/>
              <a:ext cx="2107" cy="860"/>
            </a:xfrm>
            <a:custGeom>
              <a:avLst/>
              <a:gdLst>
                <a:gd name="T0" fmla="*/ 0 w 2107"/>
                <a:gd name="T1" fmla="*/ 854 h 860"/>
                <a:gd name="T2" fmla="*/ 2 w 2107"/>
                <a:gd name="T3" fmla="*/ 860 h 860"/>
                <a:gd name="T4" fmla="*/ 1054 w 2107"/>
                <a:gd name="T5" fmla="*/ 432 h 860"/>
                <a:gd name="T6" fmla="*/ 2107 w 2107"/>
                <a:gd name="T7" fmla="*/ 6 h 860"/>
                <a:gd name="T8" fmla="*/ 2105 w 2107"/>
                <a:gd name="T9" fmla="*/ 0 h 860"/>
                <a:gd name="T10" fmla="*/ 1053 w 2107"/>
                <a:gd name="T11" fmla="*/ 426 h 860"/>
                <a:gd name="T12" fmla="*/ 0 w 2107"/>
                <a:gd name="T13" fmla="*/ 854 h 86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107"/>
                <a:gd name="T22" fmla="*/ 0 h 860"/>
                <a:gd name="T23" fmla="*/ 2107 w 2107"/>
                <a:gd name="T24" fmla="*/ 860 h 86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107" h="860">
                  <a:moveTo>
                    <a:pt x="0" y="854"/>
                  </a:moveTo>
                  <a:lnTo>
                    <a:pt x="2" y="860"/>
                  </a:lnTo>
                  <a:lnTo>
                    <a:pt x="1054" y="432"/>
                  </a:lnTo>
                  <a:lnTo>
                    <a:pt x="2107" y="6"/>
                  </a:lnTo>
                  <a:lnTo>
                    <a:pt x="2105" y="0"/>
                  </a:lnTo>
                  <a:lnTo>
                    <a:pt x="1053" y="426"/>
                  </a:lnTo>
                  <a:lnTo>
                    <a:pt x="0" y="85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7987" name="Freeform 2073"/>
            <p:cNvSpPr>
              <a:spLocks/>
            </p:cNvSpPr>
            <p:nvPr/>
          </p:nvSpPr>
          <p:spPr bwMode="auto">
            <a:xfrm>
              <a:off x="245" y="2665"/>
              <a:ext cx="2087" cy="846"/>
            </a:xfrm>
            <a:custGeom>
              <a:avLst/>
              <a:gdLst>
                <a:gd name="T0" fmla="*/ 0 w 2087"/>
                <a:gd name="T1" fmla="*/ 839 h 846"/>
                <a:gd name="T2" fmla="*/ 2 w 2087"/>
                <a:gd name="T3" fmla="*/ 846 h 846"/>
                <a:gd name="T4" fmla="*/ 1044 w 2087"/>
                <a:gd name="T5" fmla="*/ 426 h 846"/>
                <a:gd name="T6" fmla="*/ 2087 w 2087"/>
                <a:gd name="T7" fmla="*/ 6 h 846"/>
                <a:gd name="T8" fmla="*/ 2086 w 2087"/>
                <a:gd name="T9" fmla="*/ 0 h 846"/>
                <a:gd name="T10" fmla="*/ 1043 w 2087"/>
                <a:gd name="T11" fmla="*/ 419 h 846"/>
                <a:gd name="T12" fmla="*/ 0 w 2087"/>
                <a:gd name="T13" fmla="*/ 839 h 84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087"/>
                <a:gd name="T22" fmla="*/ 0 h 846"/>
                <a:gd name="T23" fmla="*/ 2087 w 2087"/>
                <a:gd name="T24" fmla="*/ 846 h 84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087" h="846">
                  <a:moveTo>
                    <a:pt x="0" y="839"/>
                  </a:moveTo>
                  <a:lnTo>
                    <a:pt x="2" y="846"/>
                  </a:lnTo>
                  <a:lnTo>
                    <a:pt x="1044" y="426"/>
                  </a:lnTo>
                  <a:lnTo>
                    <a:pt x="2087" y="6"/>
                  </a:lnTo>
                  <a:lnTo>
                    <a:pt x="2086" y="0"/>
                  </a:lnTo>
                  <a:lnTo>
                    <a:pt x="1043" y="419"/>
                  </a:lnTo>
                  <a:lnTo>
                    <a:pt x="0" y="83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7988" name="Text Box 2074"/>
            <p:cNvSpPr txBox="1">
              <a:spLocks noChangeArrowheads="1"/>
            </p:cNvSpPr>
            <p:nvPr/>
          </p:nvSpPr>
          <p:spPr bwMode="auto">
            <a:xfrm>
              <a:off x="576" y="2200"/>
              <a:ext cx="1767" cy="194"/>
            </a:xfrm>
            <a:prstGeom prst="rect">
              <a:avLst/>
            </a:prstGeom>
            <a:solidFill>
              <a:srgbClr val="E6E6FF"/>
            </a:solidFill>
            <a:ln w="12700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sz="1400">
                  <a:solidFill>
                    <a:srgbClr val="003399"/>
                  </a:solidFill>
                </a:rPr>
                <a:t>Опустить верхнюю пластину</a:t>
              </a:r>
              <a:endParaRPr lang="de-DE" sz="1400">
                <a:solidFill>
                  <a:srgbClr val="003399"/>
                </a:solidFill>
              </a:endParaRPr>
            </a:p>
          </p:txBody>
        </p:sp>
      </p:grp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2" descr="C:\Eigene Dateien\204129 Kopi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750" y="1592263"/>
            <a:ext cx="2368550" cy="1624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8" name="Text Box 3"/>
          <p:cNvSpPr txBox="1">
            <a:spLocks noChangeArrowheads="1"/>
          </p:cNvSpPr>
          <p:nvPr/>
        </p:nvSpPr>
        <p:spPr bwMode="auto">
          <a:xfrm>
            <a:off x="1347788" y="3916363"/>
            <a:ext cx="1946275" cy="809625"/>
          </a:xfrm>
          <a:prstGeom prst="rect">
            <a:avLst/>
          </a:prstGeom>
          <a:solidFill>
            <a:srgbClr val="003399"/>
          </a:solidFill>
          <a:ln w="12700">
            <a:noFill/>
            <a:miter lim="800000"/>
            <a:headEnd/>
            <a:tailEnd/>
          </a:ln>
        </p:spPr>
        <p:txBody>
          <a:bodyPr wrap="none" lIns="72000" tIns="72000" rIns="72000" bIns="72000">
            <a:spAutoFit/>
          </a:bodyPr>
          <a:lstStyle/>
          <a:p>
            <a:pPr defTabSz="762000">
              <a:lnSpc>
                <a:spcPct val="90000"/>
              </a:lnSpc>
            </a:pPr>
            <a:r>
              <a:rPr lang="en-US">
                <a:solidFill>
                  <a:schemeClr val="bg1"/>
                </a:solidFill>
              </a:rPr>
              <a:t>DEHNsnap</a:t>
            </a:r>
          </a:p>
          <a:p>
            <a:pPr defTabSz="762000">
              <a:lnSpc>
                <a:spcPct val="90000"/>
              </a:lnSpc>
            </a:pPr>
            <a:r>
              <a:rPr lang="ru-RU">
                <a:solidFill>
                  <a:schemeClr val="bg1"/>
                </a:solidFill>
              </a:rPr>
              <a:t>Арт</a:t>
            </a:r>
            <a:r>
              <a:rPr lang="de-DE">
                <a:solidFill>
                  <a:schemeClr val="bg1"/>
                </a:solidFill>
              </a:rPr>
              <a:t>.</a:t>
            </a:r>
            <a:r>
              <a:rPr lang="ru-RU">
                <a:solidFill>
                  <a:schemeClr val="bg1"/>
                </a:solidFill>
              </a:rPr>
              <a:t>№</a:t>
            </a:r>
            <a:r>
              <a:rPr lang="de-DE">
                <a:solidFill>
                  <a:schemeClr val="bg1"/>
                </a:solidFill>
              </a:rPr>
              <a:t> 204 129</a:t>
            </a:r>
          </a:p>
        </p:txBody>
      </p:sp>
      <p:graphicFrame>
        <p:nvGraphicFramePr>
          <p:cNvPr id="881668" name="Object 4"/>
          <p:cNvGraphicFramePr>
            <a:graphicFrameLocks noChangeAspect="1"/>
          </p:cNvGraphicFramePr>
          <p:nvPr>
            <p:ph idx="4294967295"/>
          </p:nvPr>
        </p:nvGraphicFramePr>
        <p:xfrm>
          <a:off x="3303588" y="3767138"/>
          <a:ext cx="3922712" cy="2706687"/>
        </p:xfrm>
        <a:graphic>
          <a:graphicData uri="http://schemas.openxmlformats.org/presentationml/2006/ole">
            <p:oleObj spid="_x0000_s1026" name="Picture Publisher Bild" r:id="rId5" imgW="6835320" imgH="4412160" progId="">
              <p:embed/>
            </p:oleObj>
          </a:graphicData>
        </a:graphic>
      </p:graphicFrame>
      <p:pic>
        <p:nvPicPr>
          <p:cNvPr id="1029" name="Picture 5" descr="L:\VF_01\Bilder\dachpfannen\erlus_first_15.jpg"/>
          <p:cNvPicPr>
            <a:picLocks noChangeAspect="1" noChangeArrowheads="1"/>
          </p:cNvPicPr>
          <p:nvPr/>
        </p:nvPicPr>
        <p:blipFill>
          <a:blip r:embed="rId6" cstate="print"/>
          <a:srcRect t="12799" b="13998"/>
          <a:stretch>
            <a:fillRect/>
          </a:stretch>
        </p:blipFill>
        <p:spPr bwMode="auto">
          <a:xfrm>
            <a:off x="3983038" y="1592263"/>
            <a:ext cx="2381250" cy="1889125"/>
          </a:xfrm>
          <a:prstGeom prst="rect">
            <a:avLst/>
          </a:prstGeom>
          <a:noFill/>
          <a:ln w="12700">
            <a:solidFill>
              <a:schemeClr val="tx2"/>
            </a:solidFill>
            <a:miter lim="800000"/>
            <a:headEnd/>
            <a:tailEnd/>
          </a:ln>
        </p:spPr>
      </p:pic>
      <p:sp>
        <p:nvSpPr>
          <p:cNvPr id="1030" name="Text Box 6"/>
          <p:cNvSpPr txBox="1">
            <a:spLocks noChangeArrowheads="1"/>
          </p:cNvSpPr>
          <p:nvPr/>
        </p:nvSpPr>
        <p:spPr bwMode="auto">
          <a:xfrm>
            <a:off x="6870700" y="2811463"/>
            <a:ext cx="1970088" cy="809625"/>
          </a:xfrm>
          <a:prstGeom prst="rect">
            <a:avLst/>
          </a:prstGeom>
          <a:solidFill>
            <a:srgbClr val="003399"/>
          </a:solidFill>
          <a:ln w="12700">
            <a:noFill/>
            <a:miter lim="800000"/>
            <a:headEnd/>
            <a:tailEnd/>
          </a:ln>
        </p:spPr>
        <p:txBody>
          <a:bodyPr wrap="none" lIns="72000" tIns="72000" rIns="72000" bIns="72000">
            <a:spAutoFit/>
          </a:bodyPr>
          <a:lstStyle/>
          <a:p>
            <a:pPr defTabSz="762000">
              <a:lnSpc>
                <a:spcPct val="90000"/>
              </a:lnSpc>
            </a:pPr>
            <a:r>
              <a:rPr lang="en-US">
                <a:solidFill>
                  <a:schemeClr val="bg1"/>
                </a:solidFill>
              </a:rPr>
              <a:t>DEHNgrip</a:t>
            </a:r>
            <a:endParaRPr lang="de-DE">
              <a:solidFill>
                <a:schemeClr val="bg1"/>
              </a:solidFill>
            </a:endParaRPr>
          </a:p>
          <a:p>
            <a:pPr defTabSz="762000">
              <a:lnSpc>
                <a:spcPct val="90000"/>
              </a:lnSpc>
            </a:pPr>
            <a:r>
              <a:rPr lang="ru-RU">
                <a:solidFill>
                  <a:schemeClr val="bg1"/>
                </a:solidFill>
              </a:rPr>
              <a:t>Арт. № </a:t>
            </a:r>
            <a:r>
              <a:rPr lang="de-DE">
                <a:solidFill>
                  <a:schemeClr val="bg1"/>
                </a:solidFill>
              </a:rPr>
              <a:t>20</a:t>
            </a:r>
            <a:r>
              <a:rPr lang="ru-RU">
                <a:solidFill>
                  <a:schemeClr val="bg1"/>
                </a:solidFill>
              </a:rPr>
              <a:t>6</a:t>
            </a:r>
            <a:r>
              <a:rPr lang="de-DE">
                <a:solidFill>
                  <a:schemeClr val="bg1"/>
                </a:solidFill>
              </a:rPr>
              <a:t> </a:t>
            </a:r>
            <a:r>
              <a:rPr lang="ru-RU">
                <a:solidFill>
                  <a:schemeClr val="bg1"/>
                </a:solidFill>
              </a:rPr>
              <a:t>43</a:t>
            </a:r>
            <a:r>
              <a:rPr lang="de-DE">
                <a:solidFill>
                  <a:schemeClr val="bg1"/>
                </a:solidFill>
              </a:rPr>
              <a:t>9</a:t>
            </a:r>
          </a:p>
        </p:txBody>
      </p:sp>
      <p:sp>
        <p:nvSpPr>
          <p:cNvPr id="1031" name="Rectangle 8"/>
          <p:cNvSpPr>
            <a:spLocks noGrp="1" noChangeArrowheads="1"/>
          </p:cNvSpPr>
          <p:nvPr>
            <p:ph type="title"/>
          </p:nvPr>
        </p:nvSpPr>
        <p:spPr>
          <a:xfrm>
            <a:off x="2022475" y="158750"/>
            <a:ext cx="5597525" cy="430213"/>
          </a:xfrm>
        </p:spPr>
        <p:txBody>
          <a:bodyPr/>
          <a:lstStyle/>
          <a:p>
            <a:r>
              <a:rPr lang="ru-RU" smtClean="0"/>
              <a:t>Держатели проводника на коньке кровли</a:t>
            </a:r>
            <a:endParaRPr lang="de-DE" smtClean="0"/>
          </a:p>
        </p:txBody>
      </p:sp>
      <p:pic>
        <p:nvPicPr>
          <p:cNvPr id="1032" name="Picture 4" descr="http://www.dehn.de/pdb/public/206439.jpg">
            <a:hlinkClick r:id="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586538" y="1592263"/>
            <a:ext cx="2476500" cy="108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1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816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2"/>
          <p:cNvSpPr>
            <a:spLocks noGrp="1" noChangeArrowheads="1"/>
          </p:cNvSpPr>
          <p:nvPr>
            <p:ph type="title"/>
          </p:nvPr>
        </p:nvSpPr>
        <p:spPr>
          <a:xfrm>
            <a:off x="2022475" y="0"/>
            <a:ext cx="5597525" cy="854075"/>
          </a:xfrm>
        </p:spPr>
        <p:txBody>
          <a:bodyPr/>
          <a:lstStyle/>
          <a:p>
            <a:pPr algn="ctr"/>
            <a:r>
              <a:rPr lang="ru-RU" smtClean="0"/>
              <a:t>Монтаж молниеприёмников </a:t>
            </a:r>
            <a:r>
              <a:rPr lang="en-US" smtClean="0"/>
              <a:t/>
            </a:r>
            <a:br>
              <a:rPr lang="en-US" smtClean="0"/>
            </a:br>
            <a:r>
              <a:rPr lang="ru-RU" smtClean="0"/>
              <a:t>на коньке кровли</a:t>
            </a:r>
            <a:endParaRPr lang="de-DE" smtClean="0"/>
          </a:p>
        </p:txBody>
      </p:sp>
      <p:graphicFrame>
        <p:nvGraphicFramePr>
          <p:cNvPr id="2050" name="Object 4"/>
          <p:cNvGraphicFramePr>
            <a:graphicFrameLocks noChangeAspect="1"/>
          </p:cNvGraphicFramePr>
          <p:nvPr>
            <p:ph idx="1"/>
          </p:nvPr>
        </p:nvGraphicFramePr>
        <p:xfrm>
          <a:off x="3603625" y="2490788"/>
          <a:ext cx="5270500" cy="3954462"/>
        </p:xfrm>
        <a:graphic>
          <a:graphicData uri="http://schemas.openxmlformats.org/presentationml/2006/ole">
            <p:oleObj spid="_x0000_s2050" name="Photo Editor Photo" r:id="rId4" imgW="19504762" imgH="14628571" progId="">
              <p:embed/>
            </p:oleObj>
          </a:graphicData>
        </a:graphic>
      </p:graphicFrame>
      <p:graphicFrame>
        <p:nvGraphicFramePr>
          <p:cNvPr id="2051" name="Object 8"/>
          <p:cNvGraphicFramePr>
            <a:graphicFrameLocks noChangeAspect="1"/>
          </p:cNvGraphicFramePr>
          <p:nvPr/>
        </p:nvGraphicFramePr>
        <p:xfrm>
          <a:off x="1549400" y="1012825"/>
          <a:ext cx="3394075" cy="3652838"/>
        </p:xfrm>
        <a:graphic>
          <a:graphicData uri="http://schemas.openxmlformats.org/presentationml/2006/ole">
            <p:oleObj spid="_x0000_s2051" name="Photo Editor Photo" r:id="rId5" imgW="10495238" imgH="11298227" progId="">
              <p:embed/>
            </p:oleObj>
          </a:graphicData>
        </a:graphic>
      </p:graphicFrame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3"/>
          <p:cNvSpPr>
            <a:spLocks noGrp="1" noChangeArrowheads="1"/>
          </p:cNvSpPr>
          <p:nvPr>
            <p:ph type="title"/>
          </p:nvPr>
        </p:nvSpPr>
        <p:spPr>
          <a:xfrm>
            <a:off x="2628900" y="215900"/>
            <a:ext cx="4006850" cy="430213"/>
          </a:xfrm>
        </p:spPr>
        <p:txBody>
          <a:bodyPr/>
          <a:lstStyle/>
          <a:p>
            <a:r>
              <a:rPr lang="ru-RU" smtClean="0"/>
              <a:t>Защита надстроек на кровле</a:t>
            </a:r>
            <a:endParaRPr lang="de-DE" smtClean="0"/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1446213" y="1365250"/>
            <a:ext cx="7246937" cy="1970088"/>
            <a:chOff x="991" y="860"/>
            <a:chExt cx="4565" cy="1241"/>
          </a:xfrm>
        </p:grpSpPr>
        <p:pic>
          <p:nvPicPr>
            <p:cNvPr id="39946" name="Picture 6" descr="L:\Transfer\KK\5_1_2_3BP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687" y="860"/>
              <a:ext cx="1869" cy="1241"/>
            </a:xfrm>
            <a:prstGeom prst="rect">
              <a:avLst/>
            </a:prstGeom>
            <a:noFill/>
            <a:ln w="28575">
              <a:solidFill>
                <a:schemeClr val="tx2"/>
              </a:solidFill>
              <a:miter lim="800000"/>
              <a:headEnd/>
              <a:tailEnd/>
            </a:ln>
          </p:spPr>
        </p:pic>
        <p:sp>
          <p:nvSpPr>
            <p:cNvPr id="39947" name="Text Box 7"/>
            <p:cNvSpPr txBox="1">
              <a:spLocks noChangeArrowheads="1"/>
            </p:cNvSpPr>
            <p:nvPr/>
          </p:nvSpPr>
          <p:spPr bwMode="auto">
            <a:xfrm>
              <a:off x="991" y="1028"/>
              <a:ext cx="2624" cy="446"/>
            </a:xfrm>
            <a:prstGeom prst="rect">
              <a:avLst/>
            </a:prstGeom>
            <a:solidFill>
              <a:srgbClr val="33CC33"/>
            </a:solidFill>
            <a:ln w="12700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ru-RU" sz="2000">
                  <a:solidFill>
                    <a:schemeClr val="bg1"/>
                  </a:solidFill>
                </a:rPr>
                <a:t>Металлические надстройки выше </a:t>
              </a:r>
              <a:r>
                <a:rPr lang="de-DE" sz="2000">
                  <a:solidFill>
                    <a:schemeClr val="bg1"/>
                  </a:solidFill>
                </a:rPr>
                <a:t>0,3 </a:t>
              </a:r>
              <a:r>
                <a:rPr lang="ru-RU" sz="2000">
                  <a:solidFill>
                    <a:schemeClr val="bg1"/>
                  </a:solidFill>
                </a:rPr>
                <a:t>м</a:t>
              </a:r>
              <a:endParaRPr lang="de-DE" sz="2000">
                <a:solidFill>
                  <a:schemeClr val="bg1"/>
                </a:solidFill>
              </a:endParaRPr>
            </a:p>
            <a:p>
              <a:r>
                <a:rPr lang="ru-RU" sz="2000">
                  <a:solidFill>
                    <a:schemeClr val="bg1"/>
                  </a:solidFill>
                </a:rPr>
                <a:t>Непроводящие надстройки</a:t>
              </a:r>
              <a:r>
                <a:rPr lang="de-DE" sz="2000">
                  <a:solidFill>
                    <a:schemeClr val="bg1"/>
                  </a:solidFill>
                </a:rPr>
                <a:t> </a:t>
              </a:r>
              <a:r>
                <a:rPr lang="ru-RU" sz="2000">
                  <a:solidFill>
                    <a:schemeClr val="bg1"/>
                  </a:solidFill>
                </a:rPr>
                <a:t>выше </a:t>
              </a:r>
              <a:r>
                <a:rPr lang="de-DE" sz="2000">
                  <a:solidFill>
                    <a:schemeClr val="bg1"/>
                  </a:solidFill>
                </a:rPr>
                <a:t>0,5 </a:t>
              </a:r>
              <a:r>
                <a:rPr lang="ru-RU" sz="2000">
                  <a:solidFill>
                    <a:schemeClr val="bg1"/>
                  </a:solidFill>
                </a:rPr>
                <a:t>м</a:t>
              </a:r>
              <a:r>
                <a:rPr lang="de-DE" sz="2000">
                  <a:solidFill>
                    <a:schemeClr val="bg1"/>
                  </a:solidFill>
                </a:rPr>
                <a:t> </a:t>
              </a:r>
            </a:p>
          </p:txBody>
        </p:sp>
      </p:grpSp>
      <p:grpSp>
        <p:nvGrpSpPr>
          <p:cNvPr id="3" name="Group 8"/>
          <p:cNvGrpSpPr>
            <a:grpSpLocks/>
          </p:cNvGrpSpPr>
          <p:nvPr/>
        </p:nvGrpSpPr>
        <p:grpSpPr bwMode="auto">
          <a:xfrm>
            <a:off x="1446213" y="2717800"/>
            <a:ext cx="7697787" cy="1947863"/>
            <a:chOff x="412" y="1712"/>
            <a:chExt cx="5612" cy="1227"/>
          </a:xfrm>
        </p:grpSpPr>
        <p:pic>
          <p:nvPicPr>
            <p:cNvPr id="39944" name="Picture 9" descr="L:\VF_01\Folien\Fotos\EB-Anwendungen neu 2002\Fotos OB\Pict0045-200dpi-14cm.jpg"/>
            <p:cNvPicPr>
              <a:picLocks noChangeAspect="1" noChangeArrowheads="1"/>
            </p:cNvPicPr>
            <p:nvPr/>
          </p:nvPicPr>
          <p:blipFill>
            <a:blip r:embed="rId4" cstate="print"/>
            <a:srcRect b="51445"/>
            <a:stretch>
              <a:fillRect/>
            </a:stretch>
          </p:blipFill>
          <p:spPr bwMode="auto">
            <a:xfrm>
              <a:off x="412" y="1712"/>
              <a:ext cx="1896" cy="1227"/>
            </a:xfrm>
            <a:prstGeom prst="rect">
              <a:avLst/>
            </a:prstGeom>
            <a:noFill/>
            <a:ln w="28575">
              <a:solidFill>
                <a:schemeClr val="tx2"/>
              </a:solidFill>
              <a:miter lim="800000"/>
              <a:headEnd/>
              <a:tailEnd/>
            </a:ln>
          </p:spPr>
        </p:pic>
        <p:sp>
          <p:nvSpPr>
            <p:cNvPr id="39945" name="Text Box 10"/>
            <p:cNvSpPr txBox="1">
              <a:spLocks noChangeArrowheads="1"/>
            </p:cNvSpPr>
            <p:nvPr/>
          </p:nvSpPr>
          <p:spPr bwMode="auto">
            <a:xfrm>
              <a:off x="2536" y="2140"/>
              <a:ext cx="3488" cy="252"/>
            </a:xfrm>
            <a:prstGeom prst="rect">
              <a:avLst/>
            </a:prstGeom>
            <a:solidFill>
              <a:srgbClr val="33CC33"/>
            </a:solidFill>
            <a:ln w="12700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ru-RU" sz="2000">
                  <a:solidFill>
                    <a:schemeClr val="bg1"/>
                  </a:solidFill>
                </a:rPr>
                <a:t>Металлические надстройки площадью </a:t>
              </a:r>
              <a:r>
                <a:rPr lang="en-US" sz="2000">
                  <a:solidFill>
                    <a:schemeClr val="bg1"/>
                  </a:solidFill>
                </a:rPr>
                <a:t>&gt;</a:t>
              </a:r>
              <a:r>
                <a:rPr lang="de-DE" sz="2000">
                  <a:solidFill>
                    <a:schemeClr val="bg1"/>
                  </a:solidFill>
                </a:rPr>
                <a:t> 1 </a:t>
              </a:r>
              <a:r>
                <a:rPr lang="ru-RU" sz="2000">
                  <a:solidFill>
                    <a:schemeClr val="bg1"/>
                  </a:solidFill>
                </a:rPr>
                <a:t>м</a:t>
              </a:r>
              <a:r>
                <a:rPr lang="de-DE" sz="2000">
                  <a:solidFill>
                    <a:schemeClr val="bg1"/>
                  </a:solidFill>
                </a:rPr>
                <a:t>²</a:t>
              </a:r>
            </a:p>
          </p:txBody>
        </p:sp>
      </p:grpSp>
      <p:grpSp>
        <p:nvGrpSpPr>
          <p:cNvPr id="4" name="Group 11"/>
          <p:cNvGrpSpPr>
            <a:grpSpLocks/>
          </p:cNvGrpSpPr>
          <p:nvPr/>
        </p:nvGrpSpPr>
        <p:grpSpPr bwMode="auto">
          <a:xfrm>
            <a:off x="1446213" y="3954463"/>
            <a:ext cx="7264400" cy="2239962"/>
            <a:chOff x="599" y="2491"/>
            <a:chExt cx="4576" cy="1411"/>
          </a:xfrm>
        </p:grpSpPr>
        <p:pic>
          <p:nvPicPr>
            <p:cNvPr id="39942" name="Picture 12" descr="L:\VF_01\Folien\Fotos\EB-Anwendungen neu 2002\Fotos OB\Pict0036-200dpi-14cm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293" y="2491"/>
              <a:ext cx="1882" cy="1411"/>
            </a:xfrm>
            <a:prstGeom prst="rect">
              <a:avLst/>
            </a:prstGeom>
            <a:noFill/>
            <a:ln w="28575">
              <a:solidFill>
                <a:schemeClr val="tx2"/>
              </a:solidFill>
              <a:miter lim="800000"/>
              <a:headEnd/>
              <a:tailEnd/>
            </a:ln>
          </p:spPr>
        </p:pic>
        <p:sp>
          <p:nvSpPr>
            <p:cNvPr id="39943" name="Text Box 13"/>
            <p:cNvSpPr txBox="1">
              <a:spLocks noChangeArrowheads="1"/>
            </p:cNvSpPr>
            <p:nvPr/>
          </p:nvSpPr>
          <p:spPr bwMode="auto">
            <a:xfrm>
              <a:off x="599" y="3214"/>
              <a:ext cx="2644" cy="252"/>
            </a:xfrm>
            <a:prstGeom prst="rect">
              <a:avLst/>
            </a:prstGeom>
            <a:solidFill>
              <a:srgbClr val="33CC33"/>
            </a:solidFill>
            <a:ln w="12700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ru-RU" sz="2000">
                  <a:solidFill>
                    <a:schemeClr val="bg1"/>
                  </a:solidFill>
                </a:rPr>
                <a:t>Металлические надстройки длиной </a:t>
              </a:r>
              <a:r>
                <a:rPr lang="en-US" sz="2000">
                  <a:solidFill>
                    <a:schemeClr val="bg1"/>
                  </a:solidFill>
                </a:rPr>
                <a:t>&gt;</a:t>
              </a:r>
              <a:r>
                <a:rPr lang="ru-RU" sz="2000">
                  <a:solidFill>
                    <a:schemeClr val="bg1"/>
                  </a:solidFill>
                </a:rPr>
                <a:t> 2</a:t>
              </a:r>
              <a:r>
                <a:rPr lang="de-DE" sz="2000">
                  <a:solidFill>
                    <a:schemeClr val="bg1"/>
                  </a:solidFill>
                </a:rPr>
                <a:t> </a:t>
              </a:r>
              <a:r>
                <a:rPr lang="ru-RU" sz="2000">
                  <a:solidFill>
                    <a:schemeClr val="bg1"/>
                  </a:solidFill>
                </a:rPr>
                <a:t>м</a:t>
              </a:r>
              <a:endParaRPr lang="de-DE" sz="2000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6" name="Rectangle 8"/>
          <p:cNvSpPr>
            <a:spLocks noChangeArrowheads="1"/>
          </p:cNvSpPr>
          <p:nvPr/>
        </p:nvSpPr>
        <p:spPr bwMode="auto">
          <a:xfrm>
            <a:off x="1335088" y="96838"/>
            <a:ext cx="6688137" cy="6794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46038" tIns="46038" rIns="46038" bIns="46038" anchor="b"/>
          <a:lstStyle/>
          <a:p>
            <a:pPr>
              <a:defRPr/>
            </a:pPr>
            <a:r>
              <a:rPr lang="ru-RU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Плоская полимерная кровля</a:t>
            </a:r>
            <a:r>
              <a:rPr lang="de-DE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/>
            </a:r>
            <a:br>
              <a:rPr lang="de-DE" dirty="0">
                <a:solidFill>
                  <a:schemeClr val="accent5">
                    <a:lumMod val="60000"/>
                    <a:lumOff val="40000"/>
                  </a:schemeClr>
                </a:solidFill>
              </a:rPr>
            </a:br>
            <a:r>
              <a:rPr lang="ru-RU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Молниеприёмные стержни </a:t>
            </a:r>
            <a:r>
              <a:rPr lang="de-DE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/ </a:t>
            </a:r>
            <a:r>
              <a:rPr lang="ru-RU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держатели проводника </a:t>
            </a:r>
            <a:r>
              <a:rPr lang="de-DE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KF</a:t>
            </a:r>
          </a:p>
        </p:txBody>
      </p:sp>
      <p:pic>
        <p:nvPicPr>
          <p:cNvPr id="40963" name="Picture 10" descr="L:\VF_01\Bilder\Bild Anwendung 2.tif"/>
          <p:cNvPicPr>
            <a:picLocks noChangeAspect="1" noChangeArrowheads="1"/>
          </p:cNvPicPr>
          <p:nvPr/>
        </p:nvPicPr>
        <p:blipFill>
          <a:blip r:embed="rId3" cstate="print"/>
          <a:srcRect t="4823"/>
          <a:stretch>
            <a:fillRect/>
          </a:stretch>
        </p:blipFill>
        <p:spPr bwMode="auto">
          <a:xfrm>
            <a:off x="1335088" y="1308100"/>
            <a:ext cx="7727950" cy="4670425"/>
          </a:xfrm>
          <a:prstGeom prst="rect">
            <a:avLst/>
          </a:prstGeom>
          <a:noFill/>
          <a:ln w="28575">
            <a:solidFill>
              <a:srgbClr val="003399"/>
            </a:solidFill>
            <a:miter lim="800000"/>
            <a:headEnd/>
            <a:tailEnd/>
          </a:ln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54138" y="1303338"/>
            <a:ext cx="6578600" cy="4906962"/>
          </a:xfrm>
          <a:prstGeom prst="rect">
            <a:avLst/>
          </a:prstGeom>
          <a:noFill/>
          <a:ln w="2857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41987" name="Rectangle 3"/>
          <p:cNvSpPr>
            <a:spLocks noGrp="1" noChangeArrowheads="1"/>
          </p:cNvSpPr>
          <p:nvPr>
            <p:ph type="title"/>
          </p:nvPr>
        </p:nvSpPr>
        <p:spPr>
          <a:xfrm>
            <a:off x="1736725" y="274638"/>
            <a:ext cx="5556250" cy="458787"/>
          </a:xfrm>
        </p:spPr>
        <p:txBody>
          <a:bodyPr/>
          <a:lstStyle/>
          <a:p>
            <a:r>
              <a:rPr lang="ru-RU" smtClean="0"/>
              <a:t>Изолированная система молниезащиты</a:t>
            </a:r>
            <a:endParaRPr lang="de-DE" smtClean="0"/>
          </a:p>
        </p:txBody>
      </p:sp>
      <p:sp>
        <p:nvSpPr>
          <p:cNvPr id="41988" name="Text Box 4"/>
          <p:cNvSpPr txBox="1">
            <a:spLocks noChangeArrowheads="1"/>
          </p:cNvSpPr>
          <p:nvPr/>
        </p:nvSpPr>
        <p:spPr bwMode="auto">
          <a:xfrm>
            <a:off x="5330825" y="2370138"/>
            <a:ext cx="1012825" cy="452437"/>
          </a:xfrm>
          <a:prstGeom prst="rect">
            <a:avLst/>
          </a:prstGeom>
          <a:solidFill>
            <a:srgbClr val="D9D9FF"/>
          </a:solidFill>
          <a:ln w="12700">
            <a:noFill/>
            <a:miter lim="800000"/>
            <a:headEnd/>
            <a:tailEnd/>
          </a:ln>
        </p:spPr>
        <p:txBody>
          <a:bodyPr wrap="none" lIns="72000" tIns="72000" rIns="72000" bIns="72000">
            <a:spAutoFit/>
          </a:bodyPr>
          <a:lstStyle/>
          <a:p>
            <a:r>
              <a:rPr lang="en-US" sz="2000">
                <a:solidFill>
                  <a:srgbClr val="003399"/>
                </a:solidFill>
              </a:rPr>
              <a:t>DEHNiso</a:t>
            </a:r>
            <a:endParaRPr lang="de-DE">
              <a:solidFill>
                <a:srgbClr val="003399"/>
              </a:solidFill>
            </a:endParaRPr>
          </a:p>
        </p:txBody>
      </p:sp>
      <p:sp>
        <p:nvSpPr>
          <p:cNvPr id="41989" name="Line 5"/>
          <p:cNvSpPr>
            <a:spLocks noChangeShapeType="1"/>
          </p:cNvSpPr>
          <p:nvPr/>
        </p:nvSpPr>
        <p:spPr bwMode="auto">
          <a:xfrm flipH="1">
            <a:off x="5726113" y="2822575"/>
            <a:ext cx="111125" cy="681038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</p:spPr>
        <p:txBody>
          <a:bodyPr lIns="0" tIns="0" rIns="0" bIns="0" anchor="ctr">
            <a:spAutoFit/>
          </a:bodyPr>
          <a:lstStyle/>
          <a:p>
            <a:endParaRPr lang="ru-RU"/>
          </a:p>
        </p:txBody>
      </p:sp>
      <p:sp>
        <p:nvSpPr>
          <p:cNvPr id="41990" name="Text Box 6"/>
          <p:cNvSpPr txBox="1">
            <a:spLocks noChangeArrowheads="1"/>
          </p:cNvSpPr>
          <p:nvPr/>
        </p:nvSpPr>
        <p:spPr bwMode="auto">
          <a:xfrm>
            <a:off x="1384300" y="2519363"/>
            <a:ext cx="1770063" cy="452437"/>
          </a:xfrm>
          <a:prstGeom prst="rect">
            <a:avLst/>
          </a:prstGeom>
          <a:solidFill>
            <a:srgbClr val="D9D9FF"/>
          </a:solidFill>
          <a:ln w="12700">
            <a:noFill/>
            <a:miter lim="800000"/>
            <a:headEnd/>
            <a:tailEnd/>
          </a:ln>
        </p:spPr>
        <p:txBody>
          <a:bodyPr wrap="none" lIns="72000" tIns="72000" rIns="72000" bIns="72000">
            <a:spAutoFit/>
          </a:bodyPr>
          <a:lstStyle/>
          <a:p>
            <a:r>
              <a:rPr lang="de-DE" sz="2000">
                <a:solidFill>
                  <a:srgbClr val="003399"/>
                </a:solidFill>
              </a:rPr>
              <a:t>DEHNconductor</a:t>
            </a:r>
            <a:endParaRPr lang="de-DE">
              <a:solidFill>
                <a:srgbClr val="003399"/>
              </a:solidFill>
            </a:endParaRPr>
          </a:p>
        </p:txBody>
      </p:sp>
      <p:sp>
        <p:nvSpPr>
          <p:cNvPr id="41991" name="Line 7"/>
          <p:cNvSpPr>
            <a:spLocks noChangeShapeType="1"/>
          </p:cNvSpPr>
          <p:nvPr/>
        </p:nvSpPr>
        <p:spPr bwMode="auto">
          <a:xfrm>
            <a:off x="2320925" y="3019425"/>
            <a:ext cx="833438" cy="49213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</p:spPr>
        <p:txBody>
          <a:bodyPr lIns="0" tIns="0" rIns="0" bIns="0" anchor="ctr">
            <a:spAutoFit/>
          </a:bodyPr>
          <a:lstStyle/>
          <a:p>
            <a:endParaRPr lang="ru-RU"/>
          </a:p>
        </p:txBody>
      </p:sp>
      <p:sp>
        <p:nvSpPr>
          <p:cNvPr id="41992" name="Text Box 8"/>
          <p:cNvSpPr txBox="1">
            <a:spLocks noChangeArrowheads="1"/>
          </p:cNvSpPr>
          <p:nvPr/>
        </p:nvSpPr>
        <p:spPr bwMode="auto">
          <a:xfrm>
            <a:off x="8229600" y="6630988"/>
            <a:ext cx="833438" cy="1222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r"/>
            <a:r>
              <a:rPr lang="de-DE" sz="800">
                <a:solidFill>
                  <a:srgbClr val="003399"/>
                </a:solidFill>
              </a:rPr>
              <a:t>23.08.07 / 5453_b</a:t>
            </a:r>
            <a:endParaRPr lang="de-DE" sz="1000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8"/>
          <p:cNvSpPr>
            <a:spLocks noGrp="1" noChangeArrowheads="1"/>
          </p:cNvSpPr>
          <p:nvPr>
            <p:ph type="title"/>
          </p:nvPr>
        </p:nvSpPr>
        <p:spPr>
          <a:xfrm>
            <a:off x="1865313" y="117475"/>
            <a:ext cx="5821362" cy="862013"/>
          </a:xfrm>
        </p:spPr>
        <p:txBody>
          <a:bodyPr/>
          <a:lstStyle/>
          <a:p>
            <a:pPr algn="ctr"/>
            <a:r>
              <a:rPr lang="ru-RU" smtClean="0"/>
              <a:t>Изолированная система молниезащиты       </a:t>
            </a:r>
            <a:r>
              <a:rPr lang="de-DE" smtClean="0"/>
              <a:t>DEHNiso-Combi</a:t>
            </a:r>
          </a:p>
        </p:txBody>
      </p:sp>
      <p:sp>
        <p:nvSpPr>
          <p:cNvPr id="43011" name="Rectangle 9"/>
          <p:cNvSpPr>
            <a:spLocks noChangeArrowheads="1"/>
          </p:cNvSpPr>
          <p:nvPr/>
        </p:nvSpPr>
        <p:spPr bwMode="auto">
          <a:xfrm>
            <a:off x="6510338" y="6203950"/>
            <a:ext cx="9525" cy="9525"/>
          </a:xfrm>
          <a:prstGeom prst="rect">
            <a:avLst/>
          </a:prstGeom>
          <a:solidFill>
            <a:srgbClr val="C0C0C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43012" name="Picture 10" descr="N:\Transfer\CR\AF DEHNiso - Combi D+S Bürogebäude\P1010041 14-15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36725" y="1162050"/>
            <a:ext cx="6724650" cy="504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3" name="Rectangle 11"/>
          <p:cNvSpPr>
            <a:spLocks noChangeArrowheads="1"/>
          </p:cNvSpPr>
          <p:nvPr/>
        </p:nvSpPr>
        <p:spPr bwMode="auto">
          <a:xfrm>
            <a:off x="1736725" y="1162050"/>
            <a:ext cx="6715125" cy="5013325"/>
          </a:xfrm>
          <a:prstGeom prst="rect">
            <a:avLst/>
          </a:prstGeom>
          <a:noFill/>
          <a:ln w="28575">
            <a:solidFill>
              <a:srgbClr val="003399"/>
            </a:solidFill>
            <a:miter lim="800000"/>
            <a:headEnd/>
            <a:tailEnd/>
          </a:ln>
        </p:spPr>
        <p:txBody>
          <a:bodyPr lIns="0" tIns="0" rIns="0" bIns="0" anchor="ctr">
            <a:spAutoFit/>
          </a:bodyPr>
          <a:lstStyle/>
          <a:p>
            <a:endParaRPr lang="ru-RU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Нижний колонтитул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Unternehmenspräsentation      Stand: 2/2008</a:t>
            </a:r>
            <a:endParaRPr lang="en-US" sz="1400" smtClean="0"/>
          </a:p>
        </p:txBody>
      </p:sp>
      <p:sp>
        <p:nvSpPr>
          <p:cNvPr id="4099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B6214CD-4338-498E-B60D-6F44EBCC7B5F}" type="slidenum">
              <a:rPr lang="en-US" smtClean="0"/>
              <a:pPr>
                <a:defRPr/>
              </a:pPr>
              <a:t>3</a:t>
            </a:fld>
            <a:endParaRPr lang="en-US" smtClean="0"/>
          </a:p>
        </p:txBody>
      </p:sp>
      <p:sp>
        <p:nvSpPr>
          <p:cNvPr id="17412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4116388" y="3325813"/>
            <a:ext cx="4418012" cy="2586037"/>
          </a:xfrm>
        </p:spPr>
        <p:txBody>
          <a:bodyPr>
            <a:spAutoFit/>
          </a:bodyPr>
          <a:lstStyle/>
          <a:p>
            <a:pPr marL="0" indent="0">
              <a:spcBef>
                <a:spcPct val="0"/>
              </a:spcBef>
              <a:tabLst>
                <a:tab pos="1241425" algn="l"/>
              </a:tabLst>
            </a:pPr>
            <a:r>
              <a:rPr lang="ru-RU" sz="2400" smtClean="0"/>
              <a:t>Фундамент сегодняшнему предприятию заложил Ханс Ден, </a:t>
            </a:r>
            <a:r>
              <a:rPr lang="de-DE" sz="2400" smtClean="0"/>
              <a:t> </a:t>
            </a:r>
            <a:r>
              <a:rPr lang="de-DE" sz="2400" b="1" smtClean="0"/>
              <a:t>21</a:t>
            </a:r>
            <a:r>
              <a:rPr lang="ru-RU" sz="2400" b="1" smtClean="0"/>
              <a:t> января </a:t>
            </a:r>
            <a:r>
              <a:rPr lang="de-DE" sz="2400" b="1" smtClean="0"/>
              <a:t>1910</a:t>
            </a:r>
            <a:r>
              <a:rPr lang="ru-RU" sz="2400" b="1" smtClean="0"/>
              <a:t> года</a:t>
            </a:r>
            <a:r>
              <a:rPr lang="de-DE" sz="2400" smtClean="0"/>
              <a:t> </a:t>
            </a:r>
            <a:r>
              <a:rPr lang="ru-RU" sz="2400" smtClean="0"/>
              <a:t>заявив в магистрате города Нюрнберг об основании </a:t>
            </a:r>
            <a:r>
              <a:rPr lang="de-DE" sz="2400" smtClean="0"/>
              <a:t> </a:t>
            </a:r>
            <a:r>
              <a:rPr lang="ru-RU" sz="2400" smtClean="0"/>
              <a:t>ремесленного предприятия, специализирующегося на электромонтажных работах</a:t>
            </a:r>
            <a:r>
              <a:rPr lang="de-DE" sz="2400" smtClean="0"/>
              <a:t>.</a:t>
            </a:r>
            <a:endParaRPr lang="en-GB" sz="2400" smtClean="0"/>
          </a:p>
        </p:txBody>
      </p:sp>
      <p:sp>
        <p:nvSpPr>
          <p:cNvPr id="17413" name="WordArt 8"/>
          <p:cNvSpPr>
            <a:spLocks noChangeArrowheads="1" noChangeShapeType="1" noTextEdit="1"/>
          </p:cNvSpPr>
          <p:nvPr/>
        </p:nvSpPr>
        <p:spPr bwMode="auto">
          <a:xfrm>
            <a:off x="1781175" y="2698750"/>
            <a:ext cx="908050" cy="3333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3175">
                  <a:solidFill>
                    <a:srgbClr val="7C79AF"/>
                  </a:solidFill>
                  <a:round/>
                  <a:headEnd/>
                  <a:tailEnd/>
                </a:ln>
                <a:solidFill>
                  <a:srgbClr val="A69CF0"/>
                </a:solidFill>
                <a:effectLst>
                  <a:outerShdw dist="17961" dir="13500000" algn="ctr" rotWithShape="0">
                    <a:srgbClr val="000099"/>
                  </a:outerShdw>
                </a:effectLst>
                <a:latin typeface="Tahoma"/>
                <a:ea typeface="Tahoma"/>
                <a:cs typeface="Tahoma"/>
              </a:rPr>
              <a:t>1910</a:t>
            </a:r>
          </a:p>
        </p:txBody>
      </p:sp>
      <p:sp>
        <p:nvSpPr>
          <p:cNvPr id="17414" name="Text Box 11"/>
          <p:cNvSpPr txBox="1">
            <a:spLocks noChangeArrowheads="1"/>
          </p:cNvSpPr>
          <p:nvPr/>
        </p:nvSpPr>
        <p:spPr bwMode="auto">
          <a:xfrm>
            <a:off x="1741488" y="1425575"/>
            <a:ext cx="7158037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eaLnBrk="0" hangingPunct="0"/>
            <a:r>
              <a:rPr lang="de-DE" b="1">
                <a:solidFill>
                  <a:srgbClr val="003399"/>
                </a:solidFill>
              </a:rPr>
              <a:t> ... </a:t>
            </a:r>
            <a:r>
              <a:rPr lang="ru-RU" b="1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От ремесленной мастерской</a:t>
            </a:r>
          </a:p>
          <a:p>
            <a:pPr eaLnBrk="0" hangingPunct="0"/>
            <a:r>
              <a:rPr lang="ru-RU" b="1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      к промышленному предприятию.</a:t>
            </a:r>
          </a:p>
        </p:txBody>
      </p:sp>
      <p:sp>
        <p:nvSpPr>
          <p:cNvPr id="17415" name="Rectangle 15"/>
          <p:cNvSpPr>
            <a:spLocks noGrp="1" noChangeArrowheads="1"/>
          </p:cNvSpPr>
          <p:nvPr>
            <p:ph type="title"/>
          </p:nvPr>
        </p:nvSpPr>
        <p:spPr>
          <a:xfrm>
            <a:off x="2022475" y="158750"/>
            <a:ext cx="5597525" cy="427038"/>
          </a:xfrm>
        </p:spPr>
        <p:txBody>
          <a:bodyPr/>
          <a:lstStyle/>
          <a:p>
            <a:r>
              <a:rPr lang="de-DE" smtClean="0"/>
              <a:t>DEHN </a:t>
            </a:r>
            <a:r>
              <a:rPr lang="ru-RU" smtClean="0"/>
              <a:t>История</a:t>
            </a:r>
            <a:endParaRPr lang="de-DE" smtClean="0"/>
          </a:p>
        </p:txBody>
      </p:sp>
      <p:sp>
        <p:nvSpPr>
          <p:cNvPr id="17416" name="Text Box 485"/>
          <p:cNvSpPr txBox="1">
            <a:spLocks noChangeArrowheads="1"/>
          </p:cNvSpPr>
          <p:nvPr/>
        </p:nvSpPr>
        <p:spPr bwMode="auto">
          <a:xfrm>
            <a:off x="220663" y="3860800"/>
            <a:ext cx="1058862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eaLnBrk="0" hangingPunct="0"/>
            <a:endParaRPr lang="de-DE" sz="1200">
              <a:solidFill>
                <a:srgbClr val="CCCCFF"/>
              </a:solidFill>
            </a:endParaRPr>
          </a:p>
        </p:txBody>
      </p:sp>
      <p:sp>
        <p:nvSpPr>
          <p:cNvPr id="17417" name="Text Box 488"/>
          <p:cNvSpPr txBox="1">
            <a:spLocks noChangeArrowheads="1"/>
          </p:cNvSpPr>
          <p:nvPr/>
        </p:nvSpPr>
        <p:spPr bwMode="auto">
          <a:xfrm>
            <a:off x="220663" y="3517900"/>
            <a:ext cx="1096962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eaLnBrk="0" hangingPunct="0"/>
            <a:endParaRPr lang="de-DE" sz="1200">
              <a:solidFill>
                <a:srgbClr val="CCCCFF"/>
              </a:solidFill>
            </a:endParaRPr>
          </a:p>
        </p:txBody>
      </p:sp>
      <p:grpSp>
        <p:nvGrpSpPr>
          <p:cNvPr id="17418" name="Группа 46"/>
          <p:cNvGrpSpPr>
            <a:grpSpLocks/>
          </p:cNvGrpSpPr>
          <p:nvPr/>
        </p:nvGrpSpPr>
        <p:grpSpPr bwMode="auto">
          <a:xfrm>
            <a:off x="20638" y="2589213"/>
            <a:ext cx="1258887" cy="1738312"/>
            <a:chOff x="63500" y="2832098"/>
            <a:chExt cx="1258889" cy="1738301"/>
          </a:xfrm>
        </p:grpSpPr>
        <p:grpSp>
          <p:nvGrpSpPr>
            <p:cNvPr id="17421" name="Group 224"/>
            <p:cNvGrpSpPr>
              <a:grpSpLocks/>
            </p:cNvGrpSpPr>
            <p:nvPr/>
          </p:nvGrpSpPr>
          <p:grpSpPr bwMode="auto">
            <a:xfrm>
              <a:off x="63500" y="2894019"/>
              <a:ext cx="1216025" cy="293689"/>
              <a:chOff x="40" y="1823"/>
              <a:chExt cx="766" cy="185"/>
            </a:xfrm>
          </p:grpSpPr>
          <p:sp>
            <p:nvSpPr>
              <p:cNvPr id="17444" name="Rectangle 190"/>
              <p:cNvSpPr>
                <a:spLocks noChangeArrowheads="1"/>
              </p:cNvSpPr>
              <p:nvPr/>
            </p:nvSpPr>
            <p:spPr bwMode="auto">
              <a:xfrm>
                <a:off x="40" y="1823"/>
                <a:ext cx="64" cy="69"/>
              </a:xfrm>
              <a:prstGeom prst="rect">
                <a:avLst/>
              </a:prstGeom>
              <a:solidFill>
                <a:srgbClr val="7C79AF"/>
              </a:solidFill>
              <a:ln w="6350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ru-RU"/>
              </a:p>
            </p:txBody>
          </p:sp>
          <p:sp>
            <p:nvSpPr>
              <p:cNvPr id="17445" name="Text Box 191"/>
              <p:cNvSpPr txBox="1">
                <a:spLocks noChangeArrowheads="1"/>
              </p:cNvSpPr>
              <p:nvPr/>
            </p:nvSpPr>
            <p:spPr bwMode="auto">
              <a:xfrm>
                <a:off x="139" y="1892"/>
                <a:ext cx="667" cy="1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 eaLnBrk="0" hangingPunct="0"/>
                <a:r>
                  <a:rPr lang="ru-RU" sz="1200">
                    <a:solidFill>
                      <a:srgbClr val="FF0000"/>
                    </a:solidFill>
                  </a:rPr>
                  <a:t>История</a:t>
                </a:r>
                <a:endParaRPr lang="de-DE" sz="1200">
                  <a:solidFill>
                    <a:srgbClr val="FF0000"/>
                  </a:solidFill>
                </a:endParaRPr>
              </a:p>
            </p:txBody>
          </p:sp>
        </p:grpSp>
        <p:grpSp>
          <p:nvGrpSpPr>
            <p:cNvPr id="17422" name="Group 225"/>
            <p:cNvGrpSpPr>
              <a:grpSpLocks/>
            </p:cNvGrpSpPr>
            <p:nvPr/>
          </p:nvGrpSpPr>
          <p:grpSpPr bwMode="auto">
            <a:xfrm>
              <a:off x="63500" y="3175009"/>
              <a:ext cx="1216025" cy="184151"/>
              <a:chOff x="40" y="2000"/>
              <a:chExt cx="766" cy="116"/>
            </a:xfrm>
          </p:grpSpPr>
          <p:sp>
            <p:nvSpPr>
              <p:cNvPr id="17442" name="Rectangle 193"/>
              <p:cNvSpPr>
                <a:spLocks noChangeArrowheads="1"/>
              </p:cNvSpPr>
              <p:nvPr/>
            </p:nvSpPr>
            <p:spPr bwMode="auto">
              <a:xfrm>
                <a:off x="40" y="2023"/>
                <a:ext cx="64" cy="69"/>
              </a:xfrm>
              <a:prstGeom prst="rect">
                <a:avLst/>
              </a:prstGeom>
              <a:solidFill>
                <a:srgbClr val="7C79AF"/>
              </a:solidFill>
              <a:ln w="6350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ru-RU"/>
              </a:p>
            </p:txBody>
          </p:sp>
          <p:sp>
            <p:nvSpPr>
              <p:cNvPr id="17443" name="Text Box 194"/>
              <p:cNvSpPr txBox="1">
                <a:spLocks noChangeArrowheads="1"/>
              </p:cNvSpPr>
              <p:nvPr/>
            </p:nvSpPr>
            <p:spPr bwMode="auto">
              <a:xfrm>
                <a:off x="139" y="2000"/>
                <a:ext cx="667" cy="1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 eaLnBrk="0" hangingPunct="0"/>
                <a:r>
                  <a:rPr lang="ru-RU" sz="1200">
                    <a:solidFill>
                      <a:srgbClr val="CCCCFF"/>
                    </a:solidFill>
                  </a:rPr>
                  <a:t>Группы продуктов</a:t>
                </a:r>
                <a:endParaRPr lang="de-DE" sz="1200">
                  <a:solidFill>
                    <a:srgbClr val="CCCCFF"/>
                  </a:solidFill>
                </a:endParaRPr>
              </a:p>
            </p:txBody>
          </p:sp>
        </p:grpSp>
        <p:grpSp>
          <p:nvGrpSpPr>
            <p:cNvPr id="17423" name="Group 195"/>
            <p:cNvGrpSpPr>
              <a:grpSpLocks/>
            </p:cNvGrpSpPr>
            <p:nvPr/>
          </p:nvGrpSpPr>
          <p:grpSpPr bwMode="auto">
            <a:xfrm>
              <a:off x="63500" y="3346462"/>
              <a:ext cx="1216025" cy="184151"/>
              <a:chOff x="40" y="2916"/>
              <a:chExt cx="766" cy="116"/>
            </a:xfrm>
          </p:grpSpPr>
          <p:sp>
            <p:nvSpPr>
              <p:cNvPr id="17440" name="Rectangle 196"/>
              <p:cNvSpPr>
                <a:spLocks noChangeArrowheads="1"/>
              </p:cNvSpPr>
              <p:nvPr/>
            </p:nvSpPr>
            <p:spPr bwMode="auto">
              <a:xfrm>
                <a:off x="40" y="2940"/>
                <a:ext cx="64" cy="69"/>
              </a:xfrm>
              <a:prstGeom prst="rect">
                <a:avLst/>
              </a:prstGeom>
              <a:solidFill>
                <a:srgbClr val="7C79AF"/>
              </a:solidFill>
              <a:ln w="6350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ru-RU"/>
              </a:p>
            </p:txBody>
          </p:sp>
          <p:sp>
            <p:nvSpPr>
              <p:cNvPr id="17441" name="Text Box 197"/>
              <p:cNvSpPr txBox="1">
                <a:spLocks noChangeArrowheads="1"/>
              </p:cNvSpPr>
              <p:nvPr/>
            </p:nvSpPr>
            <p:spPr bwMode="auto">
              <a:xfrm>
                <a:off x="139" y="2916"/>
                <a:ext cx="667" cy="1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 eaLnBrk="0" hangingPunct="0"/>
                <a:r>
                  <a:rPr lang="ru-RU" sz="1200">
                    <a:solidFill>
                      <a:srgbClr val="CCCCFF"/>
                    </a:solidFill>
                  </a:rPr>
                  <a:t>Развитие</a:t>
                </a:r>
                <a:endParaRPr lang="de-DE" sz="1200">
                  <a:solidFill>
                    <a:srgbClr val="CCCCFF"/>
                  </a:solidFill>
                </a:endParaRPr>
              </a:p>
            </p:txBody>
          </p:sp>
        </p:grpSp>
        <p:grpSp>
          <p:nvGrpSpPr>
            <p:cNvPr id="17424" name="Group 198"/>
            <p:cNvGrpSpPr>
              <a:grpSpLocks/>
            </p:cNvGrpSpPr>
            <p:nvPr/>
          </p:nvGrpSpPr>
          <p:grpSpPr bwMode="auto">
            <a:xfrm>
              <a:off x="63500" y="4054490"/>
              <a:ext cx="1254125" cy="184151"/>
              <a:chOff x="40" y="3250"/>
              <a:chExt cx="790" cy="116"/>
            </a:xfrm>
          </p:grpSpPr>
          <p:sp>
            <p:nvSpPr>
              <p:cNvPr id="17438" name="Rectangle 199"/>
              <p:cNvSpPr>
                <a:spLocks noChangeArrowheads="1"/>
              </p:cNvSpPr>
              <p:nvPr/>
            </p:nvSpPr>
            <p:spPr bwMode="auto">
              <a:xfrm>
                <a:off x="40" y="3282"/>
                <a:ext cx="64" cy="69"/>
              </a:xfrm>
              <a:prstGeom prst="rect">
                <a:avLst/>
              </a:prstGeom>
              <a:solidFill>
                <a:srgbClr val="7C79AF"/>
              </a:solidFill>
              <a:ln w="6350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ru-RU"/>
              </a:p>
            </p:txBody>
          </p:sp>
          <p:sp>
            <p:nvSpPr>
              <p:cNvPr id="17439" name="Text Box 200"/>
              <p:cNvSpPr txBox="1">
                <a:spLocks noChangeArrowheads="1"/>
              </p:cNvSpPr>
              <p:nvPr/>
            </p:nvSpPr>
            <p:spPr bwMode="auto">
              <a:xfrm>
                <a:off x="163" y="3250"/>
                <a:ext cx="667" cy="1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 eaLnBrk="0" hangingPunct="0"/>
                <a:r>
                  <a:rPr lang="ru-RU" sz="1200">
                    <a:solidFill>
                      <a:srgbClr val="CCCCFF"/>
                    </a:solidFill>
                  </a:rPr>
                  <a:t>Сотрудники</a:t>
                </a:r>
                <a:endParaRPr lang="de-DE" sz="1200">
                  <a:solidFill>
                    <a:srgbClr val="CCCCFF"/>
                  </a:solidFill>
                </a:endParaRPr>
              </a:p>
            </p:txBody>
          </p:sp>
        </p:grpSp>
        <p:grpSp>
          <p:nvGrpSpPr>
            <p:cNvPr id="17425" name="Group 201"/>
            <p:cNvGrpSpPr>
              <a:grpSpLocks/>
            </p:cNvGrpSpPr>
            <p:nvPr/>
          </p:nvGrpSpPr>
          <p:grpSpPr bwMode="auto">
            <a:xfrm>
              <a:off x="63500" y="3517907"/>
              <a:ext cx="1254125" cy="369889"/>
              <a:chOff x="40" y="3234"/>
              <a:chExt cx="790" cy="233"/>
            </a:xfrm>
          </p:grpSpPr>
          <p:sp>
            <p:nvSpPr>
              <p:cNvPr id="17436" name="Rectangle 202"/>
              <p:cNvSpPr>
                <a:spLocks noChangeArrowheads="1"/>
              </p:cNvSpPr>
              <p:nvPr/>
            </p:nvSpPr>
            <p:spPr bwMode="auto">
              <a:xfrm>
                <a:off x="40" y="3258"/>
                <a:ext cx="64" cy="69"/>
              </a:xfrm>
              <a:prstGeom prst="rect">
                <a:avLst/>
              </a:prstGeom>
              <a:solidFill>
                <a:srgbClr val="7C79AF"/>
              </a:solidFill>
              <a:ln w="6350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ru-RU"/>
              </a:p>
            </p:txBody>
          </p:sp>
          <p:sp>
            <p:nvSpPr>
              <p:cNvPr id="17437" name="Text Box 203"/>
              <p:cNvSpPr txBox="1">
                <a:spLocks noChangeArrowheads="1"/>
              </p:cNvSpPr>
              <p:nvPr/>
            </p:nvSpPr>
            <p:spPr bwMode="auto">
              <a:xfrm>
                <a:off x="139" y="3234"/>
                <a:ext cx="691" cy="2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 eaLnBrk="0" hangingPunct="0"/>
                <a:r>
                  <a:rPr lang="de-DE" sz="1200">
                    <a:solidFill>
                      <a:srgbClr val="CCCCFF"/>
                    </a:solidFill>
                  </a:rPr>
                  <a:t>Dehn </a:t>
                </a:r>
                <a:r>
                  <a:rPr lang="ru-RU" sz="1200">
                    <a:solidFill>
                      <a:srgbClr val="CCCCFF"/>
                    </a:solidFill>
                  </a:rPr>
                  <a:t>на мировом</a:t>
                </a:r>
              </a:p>
              <a:p>
                <a:pPr eaLnBrk="0" hangingPunct="0"/>
                <a:r>
                  <a:rPr lang="ru-RU" sz="1200">
                    <a:solidFill>
                      <a:srgbClr val="CCCCFF"/>
                    </a:solidFill>
                  </a:rPr>
                  <a:t>рынке</a:t>
                </a:r>
                <a:endParaRPr lang="de-DE" sz="1200">
                  <a:solidFill>
                    <a:srgbClr val="CCCCFF"/>
                  </a:solidFill>
                </a:endParaRPr>
              </a:p>
            </p:txBody>
          </p:sp>
        </p:grpSp>
        <p:grpSp>
          <p:nvGrpSpPr>
            <p:cNvPr id="17426" name="Group 204"/>
            <p:cNvGrpSpPr>
              <a:grpSpLocks/>
            </p:cNvGrpSpPr>
            <p:nvPr/>
          </p:nvGrpSpPr>
          <p:grpSpPr bwMode="auto">
            <a:xfrm>
              <a:off x="63501" y="3871927"/>
              <a:ext cx="1258888" cy="184151"/>
              <a:chOff x="40" y="3339"/>
              <a:chExt cx="793" cy="116"/>
            </a:xfrm>
          </p:grpSpPr>
          <p:sp>
            <p:nvSpPr>
              <p:cNvPr id="17434" name="Rectangle 205"/>
              <p:cNvSpPr>
                <a:spLocks noChangeArrowheads="1"/>
              </p:cNvSpPr>
              <p:nvPr/>
            </p:nvSpPr>
            <p:spPr bwMode="auto">
              <a:xfrm>
                <a:off x="40" y="3363"/>
                <a:ext cx="64" cy="69"/>
              </a:xfrm>
              <a:prstGeom prst="rect">
                <a:avLst/>
              </a:prstGeom>
              <a:solidFill>
                <a:srgbClr val="7C79AF"/>
              </a:solidFill>
              <a:ln w="6350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ru-RU"/>
              </a:p>
            </p:txBody>
          </p:sp>
          <p:sp>
            <p:nvSpPr>
              <p:cNvPr id="17435" name="Text Box 206"/>
              <p:cNvSpPr txBox="1">
                <a:spLocks noChangeArrowheads="1"/>
              </p:cNvSpPr>
              <p:nvPr/>
            </p:nvSpPr>
            <p:spPr bwMode="auto">
              <a:xfrm>
                <a:off x="166" y="3339"/>
                <a:ext cx="667" cy="1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 eaLnBrk="0" hangingPunct="0"/>
                <a:r>
                  <a:rPr lang="ru-RU" sz="1200">
                    <a:solidFill>
                      <a:srgbClr val="CCCCFF"/>
                    </a:solidFill>
                  </a:rPr>
                  <a:t>Рекомендации</a:t>
                </a:r>
                <a:endParaRPr lang="de-DE" sz="1200">
                  <a:solidFill>
                    <a:srgbClr val="CCCCFF"/>
                  </a:solidFill>
                </a:endParaRPr>
              </a:p>
            </p:txBody>
          </p:sp>
        </p:grpSp>
        <p:grpSp>
          <p:nvGrpSpPr>
            <p:cNvPr id="17427" name="Group 207"/>
            <p:cNvGrpSpPr>
              <a:grpSpLocks/>
            </p:cNvGrpSpPr>
            <p:nvPr/>
          </p:nvGrpSpPr>
          <p:grpSpPr bwMode="auto">
            <a:xfrm>
              <a:off x="63500" y="4214827"/>
              <a:ext cx="1258888" cy="184151"/>
              <a:chOff x="40" y="3243"/>
              <a:chExt cx="793" cy="116"/>
            </a:xfrm>
          </p:grpSpPr>
          <p:sp>
            <p:nvSpPr>
              <p:cNvPr id="17432" name="Rectangle 208"/>
              <p:cNvSpPr>
                <a:spLocks noChangeArrowheads="1"/>
              </p:cNvSpPr>
              <p:nvPr/>
            </p:nvSpPr>
            <p:spPr bwMode="auto">
              <a:xfrm>
                <a:off x="40" y="3281"/>
                <a:ext cx="64" cy="69"/>
              </a:xfrm>
              <a:prstGeom prst="rect">
                <a:avLst/>
              </a:prstGeom>
              <a:solidFill>
                <a:srgbClr val="7C79AF"/>
              </a:solidFill>
              <a:ln w="6350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ru-RU"/>
              </a:p>
            </p:txBody>
          </p:sp>
          <p:sp>
            <p:nvSpPr>
              <p:cNvPr id="17433" name="Text Box 209"/>
              <p:cNvSpPr txBox="1">
                <a:spLocks noChangeArrowheads="1"/>
              </p:cNvSpPr>
              <p:nvPr/>
            </p:nvSpPr>
            <p:spPr bwMode="auto">
              <a:xfrm>
                <a:off x="166" y="3243"/>
                <a:ext cx="667" cy="1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 eaLnBrk="0" hangingPunct="0"/>
                <a:r>
                  <a:rPr lang="ru-RU" sz="1200">
                    <a:solidFill>
                      <a:srgbClr val="CCCCFF"/>
                    </a:solidFill>
                  </a:rPr>
                  <a:t>Образование</a:t>
                </a:r>
                <a:endParaRPr lang="de-DE" sz="1200">
                  <a:solidFill>
                    <a:srgbClr val="CCCCFF"/>
                  </a:solidFill>
                </a:endParaRPr>
              </a:p>
            </p:txBody>
          </p:sp>
        </p:grpSp>
        <p:grpSp>
          <p:nvGrpSpPr>
            <p:cNvPr id="17428" name="Group 210"/>
            <p:cNvGrpSpPr>
              <a:grpSpLocks/>
            </p:cNvGrpSpPr>
            <p:nvPr/>
          </p:nvGrpSpPr>
          <p:grpSpPr bwMode="auto">
            <a:xfrm>
              <a:off x="63500" y="4386250"/>
              <a:ext cx="1254125" cy="184149"/>
              <a:chOff x="40" y="2843"/>
              <a:chExt cx="790" cy="116"/>
            </a:xfrm>
          </p:grpSpPr>
          <p:sp>
            <p:nvSpPr>
              <p:cNvPr id="17430" name="Rectangle 211"/>
              <p:cNvSpPr>
                <a:spLocks noChangeArrowheads="1"/>
              </p:cNvSpPr>
              <p:nvPr/>
            </p:nvSpPr>
            <p:spPr bwMode="auto">
              <a:xfrm>
                <a:off x="40" y="2866"/>
                <a:ext cx="64" cy="69"/>
              </a:xfrm>
              <a:prstGeom prst="rect">
                <a:avLst/>
              </a:prstGeom>
              <a:solidFill>
                <a:srgbClr val="7C79AF"/>
              </a:solidFill>
              <a:ln w="6350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ru-RU"/>
              </a:p>
            </p:txBody>
          </p:sp>
          <p:sp>
            <p:nvSpPr>
              <p:cNvPr id="17431" name="Text Box 212"/>
              <p:cNvSpPr txBox="1">
                <a:spLocks noChangeArrowheads="1"/>
              </p:cNvSpPr>
              <p:nvPr/>
            </p:nvSpPr>
            <p:spPr bwMode="auto">
              <a:xfrm>
                <a:off x="163" y="2843"/>
                <a:ext cx="667" cy="1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 eaLnBrk="0" hangingPunct="0"/>
                <a:r>
                  <a:rPr lang="ru-RU" sz="1200">
                    <a:solidFill>
                      <a:srgbClr val="CCCCFF"/>
                    </a:solidFill>
                  </a:rPr>
                  <a:t>Философия</a:t>
                </a:r>
                <a:endParaRPr lang="de-DE" sz="1200">
                  <a:solidFill>
                    <a:srgbClr val="CCCCFF"/>
                  </a:solidFill>
                </a:endParaRPr>
              </a:p>
            </p:txBody>
          </p:sp>
        </p:grpSp>
        <p:sp>
          <p:nvSpPr>
            <p:cNvPr id="57" name="Text Box 215"/>
            <p:cNvSpPr txBox="1">
              <a:spLocks noChangeArrowheads="1"/>
            </p:cNvSpPr>
            <p:nvPr/>
          </p:nvSpPr>
          <p:spPr bwMode="auto">
            <a:xfrm>
              <a:off x="220662" y="2832098"/>
              <a:ext cx="1058865" cy="1841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0" tIns="0" rIns="0" bIns="0">
              <a:spAutoFit/>
            </a:bodyPr>
            <a:lstStyle/>
            <a:p>
              <a:pPr eaLnBrk="0" hangingPunct="0">
                <a:defRPr/>
              </a:pPr>
              <a:r>
                <a:rPr lang="ru-RU" sz="1200" dirty="0">
                  <a:solidFill>
                    <a:schemeClr val="tx2">
                      <a:lumMod val="20000"/>
                      <a:lumOff val="80000"/>
                    </a:schemeClr>
                  </a:solidFill>
                  <a:cs typeface="+mn-cs"/>
                </a:rPr>
                <a:t>Старт</a:t>
              </a:r>
              <a:endParaRPr lang="de-DE" sz="1200" dirty="0">
                <a:solidFill>
                  <a:schemeClr val="tx2">
                    <a:lumMod val="20000"/>
                    <a:lumOff val="80000"/>
                  </a:schemeClr>
                </a:solidFill>
                <a:cs typeface="+mn-cs"/>
              </a:endParaRPr>
            </a:p>
          </p:txBody>
        </p:sp>
      </p:grpSp>
      <p:sp>
        <p:nvSpPr>
          <p:cNvPr id="17419" name="Rectangle 214"/>
          <p:cNvSpPr>
            <a:spLocks noChangeArrowheads="1"/>
          </p:cNvSpPr>
          <p:nvPr/>
        </p:nvSpPr>
        <p:spPr bwMode="auto">
          <a:xfrm>
            <a:off x="20638" y="2822575"/>
            <a:ext cx="101600" cy="109538"/>
          </a:xfrm>
          <a:prstGeom prst="rect">
            <a:avLst/>
          </a:prstGeom>
          <a:solidFill>
            <a:srgbClr val="FF3300"/>
          </a:solidFill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eaLnBrk="0" hangingPunct="0"/>
            <a:endParaRPr lang="ru-RU"/>
          </a:p>
        </p:txBody>
      </p:sp>
      <p:pic>
        <p:nvPicPr>
          <p:cNvPr id="17420" name="Picture 519" descr="L:\TM_01\1_pra\Vorstellung D+S\Unternehmenspräsentation\3_2008\Hans Dehn 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57350" y="3384550"/>
            <a:ext cx="2238375" cy="2860675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3"/>
          <p:cNvSpPr>
            <a:spLocks noGrp="1" noChangeArrowheads="1"/>
          </p:cNvSpPr>
          <p:nvPr>
            <p:ph type="title"/>
          </p:nvPr>
        </p:nvSpPr>
        <p:spPr>
          <a:xfrm>
            <a:off x="2022475" y="158750"/>
            <a:ext cx="5597525" cy="430213"/>
          </a:xfrm>
        </p:spPr>
        <p:txBody>
          <a:bodyPr/>
          <a:lstStyle/>
          <a:p>
            <a:pPr algn="ctr"/>
            <a:r>
              <a:rPr lang="de-DE" smtClean="0"/>
              <a:t>DEHNiso-Combi-Set</a:t>
            </a:r>
          </a:p>
        </p:txBody>
      </p:sp>
      <p:sp>
        <p:nvSpPr>
          <p:cNvPr id="44035" name="Rectangle 4"/>
          <p:cNvSpPr>
            <a:spLocks noChangeArrowheads="1"/>
          </p:cNvSpPr>
          <p:nvPr/>
        </p:nvSpPr>
        <p:spPr bwMode="auto">
          <a:xfrm>
            <a:off x="3676650" y="1106488"/>
            <a:ext cx="12700" cy="1587"/>
          </a:xfrm>
          <a:prstGeom prst="rect">
            <a:avLst/>
          </a:prstGeom>
          <a:solidFill>
            <a:srgbClr val="807A7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44036" name="Text Box 6"/>
          <p:cNvSpPr txBox="1">
            <a:spLocks noChangeArrowheads="1"/>
          </p:cNvSpPr>
          <p:nvPr/>
        </p:nvSpPr>
        <p:spPr bwMode="auto">
          <a:xfrm>
            <a:off x="287338" y="1447800"/>
            <a:ext cx="0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endParaRPr lang="ru-RU"/>
          </a:p>
        </p:txBody>
      </p:sp>
      <p:pic>
        <p:nvPicPr>
          <p:cNvPr id="44037" name="Picture 7" descr="L:\Transfer\CR\Neuer Ordner (10)\Fangmast6-14cm-150dp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6375" y="1273175"/>
            <a:ext cx="6457950" cy="4841875"/>
          </a:xfrm>
          <a:prstGeom prst="rect">
            <a:avLst/>
          </a:prstGeom>
          <a:noFill/>
          <a:ln w="28575">
            <a:solidFill>
              <a:srgbClr val="003399"/>
            </a:solidFill>
            <a:miter lim="800000"/>
            <a:headEnd/>
            <a:tailEnd/>
          </a:ln>
        </p:spPr>
      </p:pic>
      <p:grpSp>
        <p:nvGrpSpPr>
          <p:cNvPr id="2" name="Group 17"/>
          <p:cNvGrpSpPr>
            <a:grpSpLocks/>
          </p:cNvGrpSpPr>
          <p:nvPr/>
        </p:nvGrpSpPr>
        <p:grpSpPr bwMode="auto">
          <a:xfrm>
            <a:off x="2624138" y="1428750"/>
            <a:ext cx="5010150" cy="2857500"/>
            <a:chOff x="1653" y="900"/>
            <a:chExt cx="3156" cy="1800"/>
          </a:xfrm>
        </p:grpSpPr>
        <p:sp>
          <p:nvSpPr>
            <p:cNvPr id="44039" name="Line 12"/>
            <p:cNvSpPr>
              <a:spLocks noChangeShapeType="1"/>
            </p:cNvSpPr>
            <p:nvPr/>
          </p:nvSpPr>
          <p:spPr bwMode="auto">
            <a:xfrm flipH="1">
              <a:off x="2428" y="1172"/>
              <a:ext cx="451" cy="596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endParaRPr lang="ru-RU"/>
            </a:p>
          </p:txBody>
        </p:sp>
        <p:sp>
          <p:nvSpPr>
            <p:cNvPr id="44040" name="Text Box 13"/>
            <p:cNvSpPr txBox="1">
              <a:spLocks noChangeArrowheads="1"/>
            </p:cNvSpPr>
            <p:nvPr/>
          </p:nvSpPr>
          <p:spPr bwMode="auto">
            <a:xfrm>
              <a:off x="2879" y="900"/>
              <a:ext cx="1930" cy="479"/>
            </a:xfrm>
            <a:prstGeom prst="rect">
              <a:avLst/>
            </a:prstGeom>
            <a:solidFill>
              <a:schemeClr val="folHlink"/>
            </a:solidFill>
            <a:ln w="12700">
              <a:noFill/>
              <a:miter lim="800000"/>
              <a:headEnd/>
              <a:tailEnd/>
            </a:ln>
          </p:spPr>
          <p:txBody>
            <a:bodyPr wrap="none" lIns="72000" tIns="72000" rIns="72000" bIns="72000">
              <a:spAutoFit/>
            </a:bodyPr>
            <a:lstStyle/>
            <a:p>
              <a:pPr algn="ctr"/>
              <a:r>
                <a:rPr lang="de-DE" sz="2000">
                  <a:solidFill>
                    <a:schemeClr val="accent1"/>
                  </a:solidFill>
                </a:rPr>
                <a:t>GFK </a:t>
              </a:r>
              <a:r>
                <a:rPr lang="ru-RU" sz="2000">
                  <a:solidFill>
                    <a:schemeClr val="accent1"/>
                  </a:solidFill>
                </a:rPr>
                <a:t>(полимерный материал, </a:t>
              </a:r>
            </a:p>
            <a:p>
              <a:pPr algn="ctr"/>
              <a:r>
                <a:rPr lang="ru-RU" sz="2000">
                  <a:solidFill>
                    <a:schemeClr val="accent1"/>
                  </a:solidFill>
                </a:rPr>
                <a:t>усиленный стекловолокном)</a:t>
              </a:r>
              <a:endParaRPr lang="de-DE" sz="2000">
                <a:solidFill>
                  <a:schemeClr val="accent1"/>
                </a:solidFill>
              </a:endParaRPr>
            </a:p>
          </p:txBody>
        </p:sp>
        <p:sp>
          <p:nvSpPr>
            <p:cNvPr id="44041" name="Freeform 14" descr="Diagonal hell nach oben"/>
            <p:cNvSpPr>
              <a:spLocks/>
            </p:cNvSpPr>
            <p:nvPr/>
          </p:nvSpPr>
          <p:spPr bwMode="auto">
            <a:xfrm>
              <a:off x="2414" y="1257"/>
              <a:ext cx="35" cy="1142"/>
            </a:xfrm>
            <a:custGeom>
              <a:avLst/>
              <a:gdLst>
                <a:gd name="T0" fmla="*/ 0 w 35"/>
                <a:gd name="T1" fmla="*/ 5 h 1142"/>
                <a:gd name="T2" fmla="*/ 0 w 35"/>
                <a:gd name="T3" fmla="*/ 1142 h 1142"/>
                <a:gd name="T4" fmla="*/ 35 w 35"/>
                <a:gd name="T5" fmla="*/ 1142 h 1142"/>
                <a:gd name="T6" fmla="*/ 35 w 35"/>
                <a:gd name="T7" fmla="*/ 0 h 1142"/>
                <a:gd name="T8" fmla="*/ 0 w 35"/>
                <a:gd name="T9" fmla="*/ 5 h 11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"/>
                <a:gd name="T16" fmla="*/ 0 h 1142"/>
                <a:gd name="T17" fmla="*/ 35 w 35"/>
                <a:gd name="T18" fmla="*/ 1142 h 114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" h="1142">
                  <a:moveTo>
                    <a:pt x="0" y="5"/>
                  </a:moveTo>
                  <a:lnTo>
                    <a:pt x="0" y="1142"/>
                  </a:lnTo>
                  <a:lnTo>
                    <a:pt x="35" y="1142"/>
                  </a:lnTo>
                  <a:lnTo>
                    <a:pt x="35" y="0"/>
                  </a:lnTo>
                  <a:lnTo>
                    <a:pt x="0" y="5"/>
                  </a:lnTo>
                  <a:close/>
                </a:path>
              </a:pathLst>
            </a:custGeom>
            <a:pattFill prst="ltUpDiag">
              <a:fgClr>
                <a:schemeClr val="hlink"/>
              </a:fgClr>
              <a:bgClr>
                <a:srgbClr val="FFFFFF"/>
              </a:bgClr>
            </a:pattFill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endParaRPr lang="ru-RU"/>
            </a:p>
          </p:txBody>
        </p:sp>
        <p:sp>
          <p:nvSpPr>
            <p:cNvPr id="44042" name="Line 16"/>
            <p:cNvSpPr>
              <a:spLocks noChangeShapeType="1"/>
            </p:cNvSpPr>
            <p:nvPr/>
          </p:nvSpPr>
          <p:spPr bwMode="auto">
            <a:xfrm flipV="1">
              <a:off x="1653" y="2695"/>
              <a:ext cx="726" cy="5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endParaRPr lang="ru-RU"/>
            </a:p>
          </p:txBody>
        </p:sp>
      </p:grpSp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L:\VF_01\Folien\Folien neues Layout\ab 3400\Pict00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3988" y="1252538"/>
            <a:ext cx="3594100" cy="3608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91204" name="Text Box 4"/>
          <p:cNvSpPr txBox="1">
            <a:spLocks noChangeArrowheads="1"/>
          </p:cNvSpPr>
          <p:nvPr/>
        </p:nvSpPr>
        <p:spPr bwMode="auto">
          <a:xfrm>
            <a:off x="1966913" y="0"/>
            <a:ext cx="5597525" cy="12922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ctr">
              <a:defRPr/>
            </a:pPr>
            <a:r>
              <a:rPr lang="ru-RU" sz="28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Изолированная система молниезащиты</a:t>
            </a:r>
            <a:r>
              <a:rPr lang="en-US" sz="28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 </a:t>
            </a:r>
          </a:p>
          <a:p>
            <a:pPr algn="ctr">
              <a:defRPr/>
            </a:pPr>
            <a:r>
              <a:rPr lang="en-US" sz="2800" dirty="0" err="1">
                <a:solidFill>
                  <a:schemeClr val="accent5">
                    <a:lumMod val="60000"/>
                    <a:lumOff val="40000"/>
                  </a:schemeClr>
                </a:solidFill>
              </a:rPr>
              <a:t>DEHNiso</a:t>
            </a:r>
            <a:r>
              <a:rPr lang="en-US" sz="28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28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для антенн</a:t>
            </a:r>
          </a:p>
          <a:p>
            <a:pPr algn="ctr">
              <a:defRPr/>
            </a:pPr>
            <a:r>
              <a:rPr lang="ru-RU" sz="28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 </a:t>
            </a:r>
            <a:endParaRPr lang="de-DE" sz="28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45060" name="Picture 5" descr="L:\VF_01\Folien\Folien neues Layout\ab 3400\Pict001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11738" y="1252538"/>
            <a:ext cx="4132262" cy="309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5061" name="Group 8"/>
          <p:cNvGrpSpPr>
            <a:grpSpLocks/>
          </p:cNvGrpSpPr>
          <p:nvPr/>
        </p:nvGrpSpPr>
        <p:grpSpPr bwMode="auto">
          <a:xfrm>
            <a:off x="6259513" y="2636838"/>
            <a:ext cx="642937" cy="942975"/>
            <a:chOff x="3943" y="1661"/>
            <a:chExt cx="405" cy="594"/>
          </a:xfrm>
        </p:grpSpPr>
        <p:sp>
          <p:nvSpPr>
            <p:cNvPr id="45084" name="Oval 9"/>
            <p:cNvSpPr>
              <a:spLocks noChangeArrowheads="1"/>
            </p:cNvSpPr>
            <p:nvPr/>
          </p:nvSpPr>
          <p:spPr bwMode="auto">
            <a:xfrm>
              <a:off x="3943" y="1869"/>
              <a:ext cx="386" cy="386"/>
            </a:xfrm>
            <a:prstGeom prst="ellipse">
              <a:avLst/>
            </a:prstGeom>
            <a:noFill/>
            <a:ln w="38100">
              <a:solidFill>
                <a:srgbClr val="FFFF00"/>
              </a:solidFill>
              <a:prstDash val="dashDot"/>
              <a:round/>
              <a:headEnd/>
              <a:tailEnd/>
            </a:ln>
          </p:spPr>
          <p:txBody>
            <a:bodyPr wrap="none" lIns="0" tIns="0" rIns="0" bIns="0" anchor="ctr">
              <a:spAutoFit/>
            </a:bodyPr>
            <a:lstStyle/>
            <a:p>
              <a:endParaRPr lang="ru-RU"/>
            </a:p>
          </p:txBody>
        </p:sp>
        <p:sp>
          <p:nvSpPr>
            <p:cNvPr id="45085" name="Text Box 10"/>
            <p:cNvSpPr txBox="1">
              <a:spLocks noChangeArrowheads="1"/>
            </p:cNvSpPr>
            <p:nvPr/>
          </p:nvSpPr>
          <p:spPr bwMode="auto">
            <a:xfrm>
              <a:off x="4234" y="1661"/>
              <a:ext cx="114" cy="23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de-DE">
                  <a:solidFill>
                    <a:srgbClr val="FFFF00"/>
                  </a:solidFill>
                </a:rPr>
                <a:t>A</a:t>
              </a:r>
            </a:p>
          </p:txBody>
        </p:sp>
      </p:grpSp>
      <p:grpSp>
        <p:nvGrpSpPr>
          <p:cNvPr id="45062" name="Group 11"/>
          <p:cNvGrpSpPr>
            <a:grpSpLocks/>
          </p:cNvGrpSpPr>
          <p:nvPr/>
        </p:nvGrpSpPr>
        <p:grpSpPr bwMode="auto">
          <a:xfrm>
            <a:off x="7742238" y="2636838"/>
            <a:ext cx="736600" cy="876300"/>
            <a:chOff x="4877" y="1661"/>
            <a:chExt cx="464" cy="552"/>
          </a:xfrm>
        </p:grpSpPr>
        <p:sp>
          <p:nvSpPr>
            <p:cNvPr id="45082" name="Oval 12"/>
            <p:cNvSpPr>
              <a:spLocks noChangeArrowheads="1"/>
            </p:cNvSpPr>
            <p:nvPr/>
          </p:nvSpPr>
          <p:spPr bwMode="auto">
            <a:xfrm>
              <a:off x="4877" y="1827"/>
              <a:ext cx="386" cy="386"/>
            </a:xfrm>
            <a:prstGeom prst="ellipse">
              <a:avLst/>
            </a:prstGeom>
            <a:noFill/>
            <a:ln w="38100">
              <a:solidFill>
                <a:srgbClr val="FFFF00"/>
              </a:solidFill>
              <a:prstDash val="dashDot"/>
              <a:round/>
              <a:headEnd/>
              <a:tailEnd/>
            </a:ln>
          </p:spPr>
          <p:txBody>
            <a:bodyPr wrap="none" lIns="0" tIns="0" rIns="0" bIns="0" anchor="ctr">
              <a:spAutoFit/>
            </a:bodyPr>
            <a:lstStyle/>
            <a:p>
              <a:endParaRPr lang="ru-RU"/>
            </a:p>
          </p:txBody>
        </p:sp>
        <p:sp>
          <p:nvSpPr>
            <p:cNvPr id="45083" name="Text Box 13"/>
            <p:cNvSpPr txBox="1">
              <a:spLocks noChangeArrowheads="1"/>
            </p:cNvSpPr>
            <p:nvPr/>
          </p:nvSpPr>
          <p:spPr bwMode="auto">
            <a:xfrm>
              <a:off x="5227" y="1661"/>
              <a:ext cx="114" cy="23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de-DE">
                  <a:solidFill>
                    <a:srgbClr val="FFFF00"/>
                  </a:solidFill>
                </a:rPr>
                <a:t>B</a:t>
              </a:r>
            </a:p>
          </p:txBody>
        </p:sp>
      </p:grpSp>
      <p:sp>
        <p:nvSpPr>
          <p:cNvPr id="45063" name="Text Box 14"/>
          <p:cNvSpPr txBox="1">
            <a:spLocks noChangeArrowheads="1"/>
          </p:cNvSpPr>
          <p:nvPr/>
        </p:nvSpPr>
        <p:spPr bwMode="auto">
          <a:xfrm>
            <a:off x="6192838" y="4460875"/>
            <a:ext cx="220662" cy="3651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de-DE">
                <a:solidFill>
                  <a:schemeClr val="tx2"/>
                </a:solidFill>
              </a:rPr>
              <a:t>A</a:t>
            </a:r>
          </a:p>
        </p:txBody>
      </p:sp>
      <p:sp>
        <p:nvSpPr>
          <p:cNvPr id="45064" name="Text Box 15"/>
          <p:cNvSpPr txBox="1">
            <a:spLocks noChangeArrowheads="1"/>
          </p:cNvSpPr>
          <p:nvPr/>
        </p:nvSpPr>
        <p:spPr bwMode="auto">
          <a:xfrm>
            <a:off x="8408988" y="4451350"/>
            <a:ext cx="220662" cy="3651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de-DE">
                <a:solidFill>
                  <a:schemeClr val="tx2"/>
                </a:solidFill>
              </a:rPr>
              <a:t>B</a:t>
            </a:r>
          </a:p>
        </p:txBody>
      </p:sp>
      <p:grpSp>
        <p:nvGrpSpPr>
          <p:cNvPr id="45065" name="Group 16"/>
          <p:cNvGrpSpPr>
            <a:grpSpLocks noChangeAspect="1"/>
          </p:cNvGrpSpPr>
          <p:nvPr/>
        </p:nvGrpSpPr>
        <p:grpSpPr bwMode="auto">
          <a:xfrm>
            <a:off x="4995863" y="4416425"/>
            <a:ext cx="1881187" cy="1970088"/>
            <a:chOff x="3147" y="2782"/>
            <a:chExt cx="1134" cy="1188"/>
          </a:xfrm>
        </p:grpSpPr>
        <p:pic>
          <p:nvPicPr>
            <p:cNvPr id="45080" name="Picture 17" descr="L:\VF_01\Folien\Folien neues Layout\ab 3400\106352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160" y="2782"/>
              <a:ext cx="1104" cy="1001"/>
            </a:xfrm>
            <a:prstGeom prst="rect">
              <a:avLst/>
            </a:prstGeom>
            <a:noFill/>
            <a:ln w="28575">
              <a:solidFill>
                <a:schemeClr val="accent1"/>
              </a:solidFill>
              <a:miter lim="800000"/>
              <a:headEnd/>
              <a:tailEnd/>
            </a:ln>
          </p:spPr>
        </p:pic>
        <p:sp>
          <p:nvSpPr>
            <p:cNvPr id="45081" name="Text Box 18"/>
            <p:cNvSpPr txBox="1">
              <a:spLocks noChangeArrowheads="1"/>
            </p:cNvSpPr>
            <p:nvPr/>
          </p:nvSpPr>
          <p:spPr bwMode="auto">
            <a:xfrm>
              <a:off x="3147" y="3751"/>
              <a:ext cx="1134" cy="219"/>
            </a:xfrm>
            <a:prstGeom prst="rect">
              <a:avLst/>
            </a:prstGeom>
            <a:solidFill>
              <a:schemeClr val="accent1"/>
            </a:solidFill>
            <a:ln w="12700">
              <a:noFill/>
              <a:miter lim="800000"/>
              <a:headEnd/>
              <a:tailEnd/>
            </a:ln>
          </p:spPr>
          <p:txBody>
            <a:bodyPr lIns="36000" tIns="36000" rIns="36000" bIns="36000">
              <a:spAutoFit/>
            </a:bodyPr>
            <a:lstStyle/>
            <a:p>
              <a:r>
                <a:rPr lang="de-DE" sz="1800">
                  <a:solidFill>
                    <a:schemeClr val="bg1"/>
                  </a:solidFill>
                </a:rPr>
                <a:t>  </a:t>
              </a:r>
              <a:r>
                <a:rPr lang="ru-RU" sz="1800">
                  <a:solidFill>
                    <a:schemeClr val="bg1"/>
                  </a:solidFill>
                </a:rPr>
                <a:t>Арт. №</a:t>
              </a:r>
              <a:r>
                <a:rPr lang="de-DE" sz="1800">
                  <a:solidFill>
                    <a:schemeClr val="bg1"/>
                  </a:solidFill>
                </a:rPr>
                <a:t> 106 352</a:t>
              </a:r>
            </a:p>
          </p:txBody>
        </p:sp>
      </p:grpSp>
      <p:grpSp>
        <p:nvGrpSpPr>
          <p:cNvPr id="45066" name="Group 19"/>
          <p:cNvGrpSpPr>
            <a:grpSpLocks/>
          </p:cNvGrpSpPr>
          <p:nvPr/>
        </p:nvGrpSpPr>
        <p:grpSpPr bwMode="auto">
          <a:xfrm>
            <a:off x="6931025" y="4424363"/>
            <a:ext cx="2119313" cy="1884362"/>
            <a:chOff x="4366" y="2787"/>
            <a:chExt cx="1335" cy="1187"/>
          </a:xfrm>
        </p:grpSpPr>
        <p:pic>
          <p:nvPicPr>
            <p:cNvPr id="45078" name="Picture 20" descr="L:\VF_01\Folien\Folien neues Layout\ab 3400\106180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366" y="2787"/>
              <a:ext cx="1335" cy="964"/>
            </a:xfrm>
            <a:prstGeom prst="rect">
              <a:avLst/>
            </a:prstGeom>
            <a:noFill/>
            <a:ln w="28575">
              <a:solidFill>
                <a:schemeClr val="accent1"/>
              </a:solidFill>
              <a:miter lim="800000"/>
              <a:headEnd/>
              <a:tailEnd/>
            </a:ln>
          </p:spPr>
        </p:pic>
        <p:sp>
          <p:nvSpPr>
            <p:cNvPr id="45079" name="Text Box 21"/>
            <p:cNvSpPr txBox="1">
              <a:spLocks noChangeArrowheads="1"/>
            </p:cNvSpPr>
            <p:nvPr/>
          </p:nvSpPr>
          <p:spPr bwMode="auto">
            <a:xfrm>
              <a:off x="4521" y="3754"/>
              <a:ext cx="908" cy="220"/>
            </a:xfrm>
            <a:prstGeom prst="rect">
              <a:avLst/>
            </a:prstGeom>
            <a:solidFill>
              <a:schemeClr val="accent1"/>
            </a:solidFill>
            <a:ln w="12700">
              <a:noFill/>
              <a:miter lim="800000"/>
              <a:headEnd/>
              <a:tailEnd/>
            </a:ln>
          </p:spPr>
          <p:txBody>
            <a:bodyPr wrap="none" lIns="36000" tIns="36000" rIns="36000" bIns="36000">
              <a:spAutoFit/>
            </a:bodyPr>
            <a:lstStyle/>
            <a:p>
              <a:r>
                <a:rPr lang="ru-RU" sz="1800">
                  <a:solidFill>
                    <a:schemeClr val="bg1"/>
                  </a:solidFill>
                </a:rPr>
                <a:t>Арт. №</a:t>
              </a:r>
              <a:r>
                <a:rPr lang="de-DE" sz="1800">
                  <a:solidFill>
                    <a:schemeClr val="bg1"/>
                  </a:solidFill>
                </a:rPr>
                <a:t> 106 180</a:t>
              </a:r>
            </a:p>
          </p:txBody>
        </p:sp>
      </p:grpSp>
      <p:grpSp>
        <p:nvGrpSpPr>
          <p:cNvPr id="6" name="Group 37"/>
          <p:cNvGrpSpPr>
            <a:grpSpLocks/>
          </p:cNvGrpSpPr>
          <p:nvPr/>
        </p:nvGrpSpPr>
        <p:grpSpPr bwMode="auto">
          <a:xfrm>
            <a:off x="2790539" y="2417702"/>
            <a:ext cx="1393825" cy="1457325"/>
            <a:chOff x="1282" y="1932"/>
            <a:chExt cx="878" cy="918"/>
          </a:xfrm>
        </p:grpSpPr>
        <p:sp>
          <p:nvSpPr>
            <p:cNvPr id="45073" name="Line 31"/>
            <p:cNvSpPr>
              <a:spLocks noChangeShapeType="1"/>
            </p:cNvSpPr>
            <p:nvPr/>
          </p:nvSpPr>
          <p:spPr bwMode="auto">
            <a:xfrm>
              <a:off x="1458" y="2044"/>
              <a:ext cx="350" cy="260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round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endParaRPr lang="ru-RU"/>
            </a:p>
          </p:txBody>
        </p:sp>
        <p:sp>
          <p:nvSpPr>
            <p:cNvPr id="45074" name="Line 32"/>
            <p:cNvSpPr>
              <a:spLocks noChangeShapeType="1"/>
            </p:cNvSpPr>
            <p:nvPr/>
          </p:nvSpPr>
          <p:spPr bwMode="auto">
            <a:xfrm flipV="1">
              <a:off x="1458" y="2304"/>
              <a:ext cx="350" cy="431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round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endParaRPr lang="ru-RU"/>
            </a:p>
          </p:txBody>
        </p:sp>
        <p:sp>
          <p:nvSpPr>
            <p:cNvPr id="45075" name="Freeform 26" descr="Diagonal hell nach oben"/>
            <p:cNvSpPr>
              <a:spLocks/>
            </p:cNvSpPr>
            <p:nvPr/>
          </p:nvSpPr>
          <p:spPr bwMode="auto">
            <a:xfrm>
              <a:off x="1300" y="1932"/>
              <a:ext cx="336" cy="228"/>
            </a:xfrm>
            <a:custGeom>
              <a:avLst/>
              <a:gdLst>
                <a:gd name="T0" fmla="*/ 10 w 336"/>
                <a:gd name="T1" fmla="*/ 196 h 228"/>
                <a:gd name="T2" fmla="*/ 326 w 336"/>
                <a:gd name="T3" fmla="*/ 0 h 228"/>
                <a:gd name="T4" fmla="*/ 326 w 336"/>
                <a:gd name="T5" fmla="*/ 16 h 228"/>
                <a:gd name="T6" fmla="*/ 336 w 336"/>
                <a:gd name="T7" fmla="*/ 22 h 228"/>
                <a:gd name="T8" fmla="*/ 16 w 336"/>
                <a:gd name="T9" fmla="*/ 228 h 228"/>
                <a:gd name="T10" fmla="*/ 0 w 336"/>
                <a:gd name="T11" fmla="*/ 210 h 228"/>
                <a:gd name="T12" fmla="*/ 10 w 336"/>
                <a:gd name="T13" fmla="*/ 196 h 22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36"/>
                <a:gd name="T22" fmla="*/ 0 h 228"/>
                <a:gd name="T23" fmla="*/ 336 w 336"/>
                <a:gd name="T24" fmla="*/ 228 h 22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36" h="228">
                  <a:moveTo>
                    <a:pt x="10" y="196"/>
                  </a:moveTo>
                  <a:lnTo>
                    <a:pt x="326" y="0"/>
                  </a:lnTo>
                  <a:lnTo>
                    <a:pt x="326" y="16"/>
                  </a:lnTo>
                  <a:lnTo>
                    <a:pt x="336" y="22"/>
                  </a:lnTo>
                  <a:lnTo>
                    <a:pt x="16" y="228"/>
                  </a:lnTo>
                  <a:lnTo>
                    <a:pt x="0" y="210"/>
                  </a:lnTo>
                  <a:lnTo>
                    <a:pt x="10" y="196"/>
                  </a:lnTo>
                  <a:close/>
                </a:path>
              </a:pathLst>
            </a:custGeom>
            <a:pattFill prst="ltUpDiag">
              <a:fgClr>
                <a:schemeClr val="hlink"/>
              </a:fgClr>
              <a:bgClr>
                <a:srgbClr val="FFFFFF"/>
              </a:bgClr>
            </a:pattFill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endParaRPr lang="ru-RU"/>
            </a:p>
          </p:txBody>
        </p:sp>
        <p:sp>
          <p:nvSpPr>
            <p:cNvPr id="45076" name="Freeform 28" descr="Diagonal hell nach oben"/>
            <p:cNvSpPr>
              <a:spLocks/>
            </p:cNvSpPr>
            <p:nvPr/>
          </p:nvSpPr>
          <p:spPr bwMode="auto">
            <a:xfrm>
              <a:off x="1282" y="2634"/>
              <a:ext cx="346" cy="216"/>
            </a:xfrm>
            <a:custGeom>
              <a:avLst/>
              <a:gdLst>
                <a:gd name="T0" fmla="*/ 2 w 346"/>
                <a:gd name="T1" fmla="*/ 186 h 216"/>
                <a:gd name="T2" fmla="*/ 340 w 346"/>
                <a:gd name="T3" fmla="*/ 0 h 216"/>
                <a:gd name="T4" fmla="*/ 340 w 346"/>
                <a:gd name="T5" fmla="*/ 14 h 216"/>
                <a:gd name="T6" fmla="*/ 346 w 346"/>
                <a:gd name="T7" fmla="*/ 24 h 216"/>
                <a:gd name="T8" fmla="*/ 2 w 346"/>
                <a:gd name="T9" fmla="*/ 216 h 216"/>
                <a:gd name="T10" fmla="*/ 0 w 346"/>
                <a:gd name="T11" fmla="*/ 202 h 216"/>
                <a:gd name="T12" fmla="*/ 2 w 346"/>
                <a:gd name="T13" fmla="*/ 186 h 21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46"/>
                <a:gd name="T22" fmla="*/ 0 h 216"/>
                <a:gd name="T23" fmla="*/ 346 w 346"/>
                <a:gd name="T24" fmla="*/ 216 h 21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46" h="216">
                  <a:moveTo>
                    <a:pt x="2" y="186"/>
                  </a:moveTo>
                  <a:lnTo>
                    <a:pt x="340" y="0"/>
                  </a:lnTo>
                  <a:lnTo>
                    <a:pt x="340" y="14"/>
                  </a:lnTo>
                  <a:lnTo>
                    <a:pt x="346" y="24"/>
                  </a:lnTo>
                  <a:lnTo>
                    <a:pt x="2" y="216"/>
                  </a:lnTo>
                  <a:lnTo>
                    <a:pt x="0" y="202"/>
                  </a:lnTo>
                  <a:lnTo>
                    <a:pt x="2" y="186"/>
                  </a:lnTo>
                  <a:close/>
                </a:path>
              </a:pathLst>
            </a:custGeom>
            <a:pattFill prst="ltUpDiag">
              <a:fgClr>
                <a:schemeClr val="hlink"/>
              </a:fgClr>
              <a:bgClr>
                <a:srgbClr val="FFFFFF"/>
              </a:bgClr>
            </a:pattFill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endParaRPr lang="ru-RU"/>
            </a:p>
          </p:txBody>
        </p:sp>
        <p:sp>
          <p:nvSpPr>
            <p:cNvPr id="45077" name="Text Box 29"/>
            <p:cNvSpPr txBox="1">
              <a:spLocks noChangeArrowheads="1"/>
            </p:cNvSpPr>
            <p:nvPr/>
          </p:nvSpPr>
          <p:spPr bwMode="auto">
            <a:xfrm>
              <a:off x="1793" y="2152"/>
              <a:ext cx="367" cy="282"/>
            </a:xfrm>
            <a:prstGeom prst="rect">
              <a:avLst/>
            </a:prstGeom>
            <a:solidFill>
              <a:srgbClr val="D9D9FF"/>
            </a:solidFill>
            <a:ln w="12700">
              <a:noFill/>
              <a:miter lim="800000"/>
              <a:headEnd/>
              <a:tailEnd/>
            </a:ln>
          </p:spPr>
          <p:txBody>
            <a:bodyPr wrap="none" lIns="72000" tIns="72000" rIns="72000" bIns="72000">
              <a:spAutoFit/>
            </a:bodyPr>
            <a:lstStyle/>
            <a:p>
              <a:r>
                <a:rPr lang="de-DE" sz="2000">
                  <a:solidFill>
                    <a:srgbClr val="003399"/>
                  </a:solidFill>
                </a:rPr>
                <a:t>GFK</a:t>
              </a:r>
            </a:p>
          </p:txBody>
        </p:sp>
      </p:grpSp>
      <p:grpSp>
        <p:nvGrpSpPr>
          <p:cNvPr id="7" name="Group 36"/>
          <p:cNvGrpSpPr>
            <a:grpSpLocks/>
          </p:cNvGrpSpPr>
          <p:nvPr/>
        </p:nvGrpSpPr>
        <p:grpSpPr bwMode="auto">
          <a:xfrm>
            <a:off x="6762750" y="1825625"/>
            <a:ext cx="1165225" cy="1489075"/>
            <a:chOff x="4260" y="1150"/>
            <a:chExt cx="734" cy="938"/>
          </a:xfrm>
        </p:grpSpPr>
        <p:sp>
          <p:nvSpPr>
            <p:cNvPr id="45069" name="Line 35"/>
            <p:cNvSpPr>
              <a:spLocks noChangeShapeType="1"/>
            </p:cNvSpPr>
            <p:nvPr/>
          </p:nvSpPr>
          <p:spPr bwMode="auto">
            <a:xfrm>
              <a:off x="4653" y="1187"/>
              <a:ext cx="0" cy="872"/>
            </a:xfrm>
            <a:prstGeom prst="line">
              <a:avLst/>
            </a:prstGeom>
            <a:noFill/>
            <a:ln w="28575">
              <a:solidFill>
                <a:schemeClr val="folHlink"/>
              </a:solidFill>
              <a:round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endParaRPr lang="ru-RU"/>
            </a:p>
          </p:txBody>
        </p:sp>
        <p:sp>
          <p:nvSpPr>
            <p:cNvPr id="45070" name="Text Box 33"/>
            <p:cNvSpPr txBox="1">
              <a:spLocks noChangeArrowheads="1"/>
            </p:cNvSpPr>
            <p:nvPr/>
          </p:nvSpPr>
          <p:spPr bwMode="auto">
            <a:xfrm>
              <a:off x="4462" y="1436"/>
              <a:ext cx="367" cy="282"/>
            </a:xfrm>
            <a:prstGeom prst="rect">
              <a:avLst/>
            </a:prstGeom>
            <a:solidFill>
              <a:srgbClr val="D9D9FF"/>
            </a:solidFill>
            <a:ln w="12700">
              <a:noFill/>
              <a:miter lim="800000"/>
              <a:headEnd/>
              <a:tailEnd/>
            </a:ln>
          </p:spPr>
          <p:txBody>
            <a:bodyPr wrap="none" lIns="72000" tIns="72000" rIns="72000" bIns="72000">
              <a:spAutoFit/>
            </a:bodyPr>
            <a:lstStyle/>
            <a:p>
              <a:r>
                <a:rPr lang="de-DE" sz="2000">
                  <a:solidFill>
                    <a:srgbClr val="003399"/>
                  </a:solidFill>
                </a:rPr>
                <a:t>GFK</a:t>
              </a:r>
            </a:p>
          </p:txBody>
        </p:sp>
        <p:sp>
          <p:nvSpPr>
            <p:cNvPr id="45071" name="Freeform 23" descr="Diagonal hell nach oben"/>
            <p:cNvSpPr>
              <a:spLocks/>
            </p:cNvSpPr>
            <p:nvPr/>
          </p:nvSpPr>
          <p:spPr bwMode="auto">
            <a:xfrm>
              <a:off x="4274" y="1150"/>
              <a:ext cx="688" cy="64"/>
            </a:xfrm>
            <a:custGeom>
              <a:avLst/>
              <a:gdLst>
                <a:gd name="T0" fmla="*/ 2 w 688"/>
                <a:gd name="T1" fmla="*/ 42 h 64"/>
                <a:gd name="T2" fmla="*/ 688 w 688"/>
                <a:gd name="T3" fmla="*/ 0 h 64"/>
                <a:gd name="T4" fmla="*/ 688 w 688"/>
                <a:gd name="T5" fmla="*/ 26 h 64"/>
                <a:gd name="T6" fmla="*/ 0 w 688"/>
                <a:gd name="T7" fmla="*/ 64 h 64"/>
                <a:gd name="T8" fmla="*/ 2 w 688"/>
                <a:gd name="T9" fmla="*/ 42 h 6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88"/>
                <a:gd name="T16" fmla="*/ 0 h 64"/>
                <a:gd name="T17" fmla="*/ 688 w 688"/>
                <a:gd name="T18" fmla="*/ 64 h 6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88" h="64">
                  <a:moveTo>
                    <a:pt x="2" y="42"/>
                  </a:moveTo>
                  <a:lnTo>
                    <a:pt x="688" y="0"/>
                  </a:lnTo>
                  <a:lnTo>
                    <a:pt x="688" y="26"/>
                  </a:lnTo>
                  <a:lnTo>
                    <a:pt x="0" y="64"/>
                  </a:lnTo>
                  <a:lnTo>
                    <a:pt x="2" y="42"/>
                  </a:lnTo>
                  <a:close/>
                </a:path>
              </a:pathLst>
            </a:custGeom>
            <a:pattFill prst="ltUpDiag">
              <a:fgClr>
                <a:schemeClr val="hlink"/>
              </a:fgClr>
              <a:bgClr>
                <a:srgbClr val="FFFFFF"/>
              </a:bgClr>
            </a:pattFill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endParaRPr lang="ru-RU"/>
            </a:p>
          </p:txBody>
        </p:sp>
        <p:sp>
          <p:nvSpPr>
            <p:cNvPr id="45072" name="Freeform 24" descr="Diagonal hell nach oben"/>
            <p:cNvSpPr>
              <a:spLocks/>
            </p:cNvSpPr>
            <p:nvPr/>
          </p:nvSpPr>
          <p:spPr bwMode="auto">
            <a:xfrm>
              <a:off x="4260" y="2024"/>
              <a:ext cx="734" cy="64"/>
            </a:xfrm>
            <a:custGeom>
              <a:avLst/>
              <a:gdLst>
                <a:gd name="T0" fmla="*/ 2 w 688"/>
                <a:gd name="T1" fmla="*/ 42 h 64"/>
                <a:gd name="T2" fmla="*/ 734 w 688"/>
                <a:gd name="T3" fmla="*/ 0 h 64"/>
                <a:gd name="T4" fmla="*/ 734 w 688"/>
                <a:gd name="T5" fmla="*/ 26 h 64"/>
                <a:gd name="T6" fmla="*/ 0 w 688"/>
                <a:gd name="T7" fmla="*/ 64 h 64"/>
                <a:gd name="T8" fmla="*/ 2 w 688"/>
                <a:gd name="T9" fmla="*/ 42 h 6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88"/>
                <a:gd name="T16" fmla="*/ 0 h 64"/>
                <a:gd name="T17" fmla="*/ 688 w 688"/>
                <a:gd name="T18" fmla="*/ 64 h 6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88" h="64">
                  <a:moveTo>
                    <a:pt x="2" y="42"/>
                  </a:moveTo>
                  <a:lnTo>
                    <a:pt x="688" y="0"/>
                  </a:lnTo>
                  <a:lnTo>
                    <a:pt x="688" y="26"/>
                  </a:lnTo>
                  <a:lnTo>
                    <a:pt x="0" y="64"/>
                  </a:lnTo>
                  <a:lnTo>
                    <a:pt x="2" y="42"/>
                  </a:lnTo>
                  <a:close/>
                </a:path>
              </a:pathLst>
            </a:custGeom>
            <a:pattFill prst="ltUpDiag">
              <a:fgClr>
                <a:schemeClr val="hlink"/>
              </a:fgClr>
              <a:bgClr>
                <a:srgbClr val="FFFFFF"/>
              </a:bgClr>
            </a:pattFill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endParaRPr lang="ru-RU"/>
            </a:p>
          </p:txBody>
        </p:sp>
      </p:grpSp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95488" y="1457325"/>
            <a:ext cx="6470650" cy="4851400"/>
          </a:xfrm>
          <a:prstGeom prst="rect">
            <a:avLst/>
          </a:prstGeom>
          <a:noFill/>
          <a:ln w="2857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2022475" y="0"/>
            <a:ext cx="5597525" cy="1012825"/>
          </a:xfrm>
        </p:spPr>
        <p:txBody>
          <a:bodyPr/>
          <a:lstStyle/>
          <a:p>
            <a:pPr algn="ctr">
              <a:defRPr/>
            </a:pPr>
            <a:r>
              <a:rPr lang="ru-RU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Изолированная система молниезащиты</a:t>
            </a:r>
            <a:r>
              <a:rPr lang="en-US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 </a:t>
            </a:r>
            <a:br>
              <a:rPr lang="en-US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</a:br>
            <a:r>
              <a:rPr lang="en-US" dirty="0" err="1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DEHNconductor</a:t>
            </a:r>
            <a:r>
              <a:rPr lang="en-US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 </a:t>
            </a:r>
            <a:r>
              <a:rPr lang="ru-RU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для антенн</a:t>
            </a:r>
            <a:endParaRPr lang="ru-RU" dirty="0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Заголовок 1"/>
          <p:cNvSpPr>
            <a:spLocks noGrp="1"/>
          </p:cNvSpPr>
          <p:nvPr>
            <p:ph type="title"/>
          </p:nvPr>
        </p:nvSpPr>
        <p:spPr>
          <a:xfrm>
            <a:off x="1736725" y="158750"/>
            <a:ext cx="6197600" cy="862013"/>
          </a:xfrm>
        </p:spPr>
        <p:txBody>
          <a:bodyPr/>
          <a:lstStyle/>
          <a:p>
            <a:pPr algn="ctr"/>
            <a:r>
              <a:rPr lang="ru-RU" smtClean="0"/>
              <a:t>Пример реализации молниезащиты коттеджа</a:t>
            </a: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Unternehmenspräsentation      Stand: 2/2008</a:t>
            </a:r>
            <a:endParaRPr lang="en-US" sz="140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5D916EC-DB86-4D04-BA12-B0979C84F385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  <p:pic>
        <p:nvPicPr>
          <p:cNvPr id="6" name="Внешняя молниезащита здания.wmv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2401888" y="1479550"/>
            <a:ext cx="5143500" cy="4114800"/>
          </a:xfrm>
        </p:spPr>
      </p:pic>
      <p:pic>
        <p:nvPicPr>
          <p:cNvPr id="7" name="Внешняя молниезащита здания.wmv">
            <a:hlinkClick r:id="" action="ppaction://media"/>
          </p:cNvPr>
          <p:cNvPicPr>
            <a:picLocks noRot="1" noChangeAspect="1"/>
          </p:cNvPicPr>
          <p:nvPr>
            <a:videoFile r:link="rId2"/>
          </p:nvPr>
        </p:nvPicPr>
        <p:blipFill>
          <a:blip r:embed="rId6" cstate="print"/>
          <a:stretch>
            <a:fillRect/>
          </a:stretch>
        </p:blipFill>
        <p:spPr>
          <a:xfrm>
            <a:off x="1143000" y="685800"/>
            <a:ext cx="6858000" cy="548640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video>
              <p:cMediaNode>
                <p:cTn id="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>
                <p:cTn id="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4" descr="L:\WERB_PIC\BLITZ\LOW_RES\18501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90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1" name="Rectangle 5"/>
          <p:cNvSpPr>
            <a:spLocks noChangeArrowheads="1"/>
          </p:cNvSpPr>
          <p:nvPr/>
        </p:nvSpPr>
        <p:spPr bwMode="auto">
          <a:xfrm>
            <a:off x="444500" y="1357313"/>
            <a:ext cx="8229600" cy="44053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ru-RU"/>
          </a:p>
        </p:txBody>
      </p:sp>
      <p:sp>
        <p:nvSpPr>
          <p:cNvPr id="48132" name="Rectangle 5"/>
          <p:cNvSpPr>
            <a:spLocks noChangeArrowheads="1"/>
          </p:cNvSpPr>
          <p:nvPr/>
        </p:nvSpPr>
        <p:spPr bwMode="auto">
          <a:xfrm>
            <a:off x="596900" y="1509713"/>
            <a:ext cx="8229600" cy="44053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ru-RU"/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1158875" y="2711450"/>
            <a:ext cx="7034213" cy="708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762000" eaLnBrk="0" hangingPunct="0">
              <a:spcBef>
                <a:spcPct val="50000"/>
              </a:spcBef>
            </a:pPr>
            <a:r>
              <a:rPr lang="ru-RU" sz="4000" b="1">
                <a:solidFill>
                  <a:srgbClr val="D9D9FF"/>
                </a:solidFill>
                <a:latin typeface="Arial" charset="0"/>
              </a:rPr>
              <a:t>Спасибо за внимание</a:t>
            </a:r>
            <a:r>
              <a:rPr lang="de-DE" sz="4000" b="1">
                <a:solidFill>
                  <a:srgbClr val="D9D9FF"/>
                </a:solidFill>
                <a:latin typeface="Arial" charset="0"/>
              </a:rPr>
              <a:t>!</a:t>
            </a: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Нижний колонтитул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Unternehmenspräsentation      Stand: 2/2008</a:t>
            </a:r>
            <a:endParaRPr lang="en-US" sz="1400" smtClean="0"/>
          </a:p>
        </p:txBody>
      </p:sp>
      <p:sp>
        <p:nvSpPr>
          <p:cNvPr id="5123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BA47D1C-6CE2-4033-81D2-20CB9B4B52BD}" type="slidenum">
              <a:rPr lang="en-US" smtClean="0"/>
              <a:pPr>
                <a:defRPr/>
              </a:pPr>
              <a:t>4</a:t>
            </a:fld>
            <a:endParaRPr lang="en-US" smtClean="0"/>
          </a:p>
        </p:txBody>
      </p:sp>
      <p:sp>
        <p:nvSpPr>
          <p:cNvPr id="18436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736725" y="1839913"/>
            <a:ext cx="7035800" cy="4108450"/>
          </a:xfrm>
        </p:spPr>
        <p:txBody>
          <a:bodyPr rIns="90000" bIns="45720">
            <a:spAutoFit/>
          </a:bodyPr>
          <a:lstStyle/>
          <a:p>
            <a:pPr marL="0" indent="0">
              <a:spcBef>
                <a:spcPct val="0"/>
              </a:spcBef>
            </a:pPr>
            <a:r>
              <a:rPr lang="ru-RU" sz="2400" smtClean="0"/>
              <a:t>Помимо монтажа воздушных линий электроснабжения и систем внутреннего электроснабжения зданий</a:t>
            </a:r>
            <a:r>
              <a:rPr lang="de-DE" sz="2400" smtClean="0"/>
              <a:t> </a:t>
            </a:r>
            <a:r>
              <a:rPr lang="ru-RU" sz="2400" smtClean="0"/>
              <a:t>монтаж  систем молниезащиты для зданий уже является неотъемлемой </a:t>
            </a:r>
            <a:r>
              <a:rPr lang="de-DE" sz="2400" smtClean="0"/>
              <a:t> </a:t>
            </a:r>
            <a:r>
              <a:rPr lang="ru-RU" sz="2400" smtClean="0"/>
              <a:t>частью развивающегося бизнеса</a:t>
            </a:r>
            <a:r>
              <a:rPr lang="de-DE" sz="2400" smtClean="0"/>
              <a:t>.</a:t>
            </a:r>
            <a:endParaRPr lang="ru-RU" sz="2400" smtClean="0"/>
          </a:p>
          <a:p>
            <a:pPr marL="0" indent="0">
              <a:spcBef>
                <a:spcPct val="0"/>
              </a:spcBef>
            </a:pPr>
            <a:r>
              <a:rPr lang="ru-RU" sz="2400" smtClean="0"/>
              <a:t>Ханс Ден начинает </a:t>
            </a:r>
          </a:p>
          <a:p>
            <a:pPr marL="0" indent="0">
              <a:spcBef>
                <a:spcPct val="0"/>
              </a:spcBef>
            </a:pPr>
            <a:r>
              <a:rPr lang="ru-RU" sz="2400" smtClean="0"/>
              <a:t>дополнительно </a:t>
            </a:r>
          </a:p>
          <a:p>
            <a:pPr marL="0" indent="0">
              <a:spcBef>
                <a:spcPct val="0"/>
              </a:spcBef>
            </a:pPr>
            <a:r>
              <a:rPr lang="ru-RU" sz="2400" smtClean="0"/>
              <a:t>разрабатывать </a:t>
            </a:r>
          </a:p>
          <a:p>
            <a:pPr marL="0" indent="0">
              <a:spcBef>
                <a:spcPct val="0"/>
              </a:spcBef>
            </a:pPr>
            <a:r>
              <a:rPr lang="ru-RU" sz="2400" smtClean="0"/>
              <a:t>и производить </a:t>
            </a:r>
          </a:p>
          <a:p>
            <a:pPr marL="0" indent="0">
              <a:spcBef>
                <a:spcPct val="0"/>
              </a:spcBef>
            </a:pPr>
            <a:r>
              <a:rPr lang="ru-RU" sz="2400" smtClean="0"/>
              <a:t>компоненты </a:t>
            </a:r>
          </a:p>
          <a:p>
            <a:pPr marL="0" indent="0">
              <a:spcBef>
                <a:spcPct val="0"/>
              </a:spcBef>
            </a:pPr>
            <a:r>
              <a:rPr lang="ru-RU" sz="2400" smtClean="0"/>
              <a:t>молниезащиты </a:t>
            </a:r>
          </a:p>
          <a:p>
            <a:pPr marL="0" indent="0">
              <a:spcBef>
                <a:spcPct val="0"/>
              </a:spcBef>
            </a:pPr>
            <a:r>
              <a:rPr lang="ru-RU" sz="2400" smtClean="0"/>
              <a:t> и заземления.</a:t>
            </a:r>
            <a:endParaRPr lang="de-DE" smtClean="0"/>
          </a:p>
        </p:txBody>
      </p:sp>
      <p:sp>
        <p:nvSpPr>
          <p:cNvPr id="18437" name="WordArt 7"/>
          <p:cNvSpPr>
            <a:spLocks noChangeArrowheads="1" noChangeShapeType="1" noTextEdit="1"/>
          </p:cNvSpPr>
          <p:nvPr/>
        </p:nvSpPr>
        <p:spPr bwMode="auto">
          <a:xfrm>
            <a:off x="1763713" y="1506538"/>
            <a:ext cx="935037" cy="3333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3175">
                  <a:solidFill>
                    <a:srgbClr val="7C79AF"/>
                  </a:solidFill>
                  <a:round/>
                  <a:headEnd/>
                  <a:tailEnd/>
                </a:ln>
                <a:solidFill>
                  <a:srgbClr val="A69CF0"/>
                </a:solidFill>
                <a:effectLst>
                  <a:outerShdw dist="17961" dir="13500000" algn="ctr" rotWithShape="0">
                    <a:srgbClr val="000099"/>
                  </a:outerShdw>
                </a:effectLst>
                <a:latin typeface="Tahoma"/>
                <a:ea typeface="Tahoma"/>
                <a:cs typeface="Tahoma"/>
              </a:rPr>
              <a:t>1923</a:t>
            </a:r>
          </a:p>
        </p:txBody>
      </p:sp>
      <p:pic>
        <p:nvPicPr>
          <p:cNvPr id="18438" name="Picture 12" descr="N:\Transfer\ESC\Chronik\Fertigung_1923-150dpi.tif"/>
          <p:cNvPicPr>
            <a:picLocks noChangeAspect="1" noChangeArrowheads="1"/>
          </p:cNvPicPr>
          <p:nvPr/>
        </p:nvPicPr>
        <p:blipFill>
          <a:blip r:embed="rId3" cstate="print"/>
          <a:srcRect t="1143"/>
          <a:stretch>
            <a:fillRect/>
          </a:stretch>
        </p:blipFill>
        <p:spPr bwMode="auto">
          <a:xfrm>
            <a:off x="4648200" y="3436938"/>
            <a:ext cx="4124325" cy="3094037"/>
          </a:xfrm>
          <a:prstGeom prst="rect">
            <a:avLst/>
          </a:prstGeom>
          <a:noFill/>
          <a:ln w="9525">
            <a:solidFill>
              <a:srgbClr val="000099"/>
            </a:solidFill>
            <a:miter lim="800000"/>
            <a:headEnd/>
            <a:tailEnd/>
          </a:ln>
        </p:spPr>
      </p:pic>
      <p:sp>
        <p:nvSpPr>
          <p:cNvPr id="18439" name="Rectangle 13"/>
          <p:cNvSpPr>
            <a:spLocks noGrp="1" noChangeArrowheads="1"/>
          </p:cNvSpPr>
          <p:nvPr>
            <p:ph type="title"/>
          </p:nvPr>
        </p:nvSpPr>
        <p:spPr>
          <a:xfrm>
            <a:off x="2022475" y="158750"/>
            <a:ext cx="5597525" cy="427038"/>
          </a:xfrm>
        </p:spPr>
        <p:txBody>
          <a:bodyPr/>
          <a:lstStyle/>
          <a:p>
            <a:r>
              <a:rPr lang="de-DE" smtClean="0"/>
              <a:t>DEHN </a:t>
            </a:r>
            <a:r>
              <a:rPr lang="ru-RU" smtClean="0"/>
              <a:t>История</a:t>
            </a:r>
            <a:endParaRPr lang="de-DE" smtClean="0"/>
          </a:p>
        </p:txBody>
      </p:sp>
      <p:sp>
        <p:nvSpPr>
          <p:cNvPr id="18440" name="AutoShape 294">
            <a:hlinkClick r:id="rId4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38100" y="4243388"/>
            <a:ext cx="1133475" cy="128587"/>
          </a:xfrm>
          <a:prstGeom prst="actionButtonBlank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ru-RU"/>
          </a:p>
        </p:txBody>
      </p:sp>
      <p:grpSp>
        <p:nvGrpSpPr>
          <p:cNvPr id="18441" name="Группа 39"/>
          <p:cNvGrpSpPr>
            <a:grpSpLocks/>
          </p:cNvGrpSpPr>
          <p:nvPr/>
        </p:nvGrpSpPr>
        <p:grpSpPr bwMode="auto">
          <a:xfrm>
            <a:off x="63500" y="2560638"/>
            <a:ext cx="1258888" cy="1736725"/>
            <a:chOff x="63500" y="2832098"/>
            <a:chExt cx="1258889" cy="1738301"/>
          </a:xfrm>
        </p:grpSpPr>
        <p:grpSp>
          <p:nvGrpSpPr>
            <p:cNvPr id="18442" name="Group 224"/>
            <p:cNvGrpSpPr>
              <a:grpSpLocks/>
            </p:cNvGrpSpPr>
            <p:nvPr/>
          </p:nvGrpSpPr>
          <p:grpSpPr bwMode="auto">
            <a:xfrm>
              <a:off x="63500" y="3003558"/>
              <a:ext cx="1216025" cy="184151"/>
              <a:chOff x="40" y="1892"/>
              <a:chExt cx="766" cy="116"/>
            </a:xfrm>
          </p:grpSpPr>
          <p:sp>
            <p:nvSpPr>
              <p:cNvPr id="18466" name="Rectangle 190"/>
              <p:cNvSpPr>
                <a:spLocks noChangeArrowheads="1"/>
              </p:cNvSpPr>
              <p:nvPr/>
            </p:nvSpPr>
            <p:spPr bwMode="auto">
              <a:xfrm>
                <a:off x="40" y="1915"/>
                <a:ext cx="64" cy="69"/>
              </a:xfrm>
              <a:prstGeom prst="rect">
                <a:avLst/>
              </a:prstGeom>
              <a:solidFill>
                <a:srgbClr val="FF0000"/>
              </a:solidFill>
              <a:ln w="6350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ru-RU"/>
              </a:p>
            </p:txBody>
          </p:sp>
          <p:sp>
            <p:nvSpPr>
              <p:cNvPr id="18467" name="Text Box 191"/>
              <p:cNvSpPr txBox="1">
                <a:spLocks noChangeArrowheads="1"/>
              </p:cNvSpPr>
              <p:nvPr/>
            </p:nvSpPr>
            <p:spPr bwMode="auto">
              <a:xfrm>
                <a:off x="139" y="1892"/>
                <a:ext cx="667" cy="1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 eaLnBrk="0" hangingPunct="0"/>
                <a:r>
                  <a:rPr lang="ru-RU" sz="1200">
                    <a:solidFill>
                      <a:srgbClr val="FF0000"/>
                    </a:solidFill>
                  </a:rPr>
                  <a:t>История</a:t>
                </a:r>
                <a:endParaRPr lang="de-DE" sz="1200">
                  <a:solidFill>
                    <a:srgbClr val="FF0000"/>
                  </a:solidFill>
                </a:endParaRPr>
              </a:p>
            </p:txBody>
          </p:sp>
        </p:grpSp>
        <p:grpSp>
          <p:nvGrpSpPr>
            <p:cNvPr id="18443" name="Group 225"/>
            <p:cNvGrpSpPr>
              <a:grpSpLocks/>
            </p:cNvGrpSpPr>
            <p:nvPr/>
          </p:nvGrpSpPr>
          <p:grpSpPr bwMode="auto">
            <a:xfrm>
              <a:off x="63500" y="3175009"/>
              <a:ext cx="1216025" cy="184151"/>
              <a:chOff x="40" y="2000"/>
              <a:chExt cx="766" cy="116"/>
            </a:xfrm>
          </p:grpSpPr>
          <p:sp>
            <p:nvSpPr>
              <p:cNvPr id="18464" name="Rectangle 193"/>
              <p:cNvSpPr>
                <a:spLocks noChangeArrowheads="1"/>
              </p:cNvSpPr>
              <p:nvPr/>
            </p:nvSpPr>
            <p:spPr bwMode="auto">
              <a:xfrm>
                <a:off x="40" y="2023"/>
                <a:ext cx="64" cy="69"/>
              </a:xfrm>
              <a:prstGeom prst="rect">
                <a:avLst/>
              </a:prstGeom>
              <a:solidFill>
                <a:srgbClr val="7C79AF"/>
              </a:solidFill>
              <a:ln w="6350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ru-RU"/>
              </a:p>
            </p:txBody>
          </p:sp>
          <p:sp>
            <p:nvSpPr>
              <p:cNvPr id="18465" name="Text Box 194"/>
              <p:cNvSpPr txBox="1">
                <a:spLocks noChangeArrowheads="1"/>
              </p:cNvSpPr>
              <p:nvPr/>
            </p:nvSpPr>
            <p:spPr bwMode="auto">
              <a:xfrm>
                <a:off x="139" y="2000"/>
                <a:ext cx="667" cy="1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 eaLnBrk="0" hangingPunct="0"/>
                <a:r>
                  <a:rPr lang="ru-RU" sz="1200">
                    <a:solidFill>
                      <a:srgbClr val="CCCCFF"/>
                    </a:solidFill>
                  </a:rPr>
                  <a:t>Группы продуктов</a:t>
                </a:r>
                <a:endParaRPr lang="de-DE" sz="1200">
                  <a:solidFill>
                    <a:srgbClr val="CCCCFF"/>
                  </a:solidFill>
                </a:endParaRPr>
              </a:p>
            </p:txBody>
          </p:sp>
        </p:grpSp>
        <p:grpSp>
          <p:nvGrpSpPr>
            <p:cNvPr id="18444" name="Group 195"/>
            <p:cNvGrpSpPr>
              <a:grpSpLocks/>
            </p:cNvGrpSpPr>
            <p:nvPr/>
          </p:nvGrpSpPr>
          <p:grpSpPr bwMode="auto">
            <a:xfrm>
              <a:off x="63500" y="3346462"/>
              <a:ext cx="1216025" cy="184151"/>
              <a:chOff x="40" y="2916"/>
              <a:chExt cx="766" cy="116"/>
            </a:xfrm>
          </p:grpSpPr>
          <p:sp>
            <p:nvSpPr>
              <p:cNvPr id="18462" name="Rectangle 196"/>
              <p:cNvSpPr>
                <a:spLocks noChangeArrowheads="1"/>
              </p:cNvSpPr>
              <p:nvPr/>
            </p:nvSpPr>
            <p:spPr bwMode="auto">
              <a:xfrm>
                <a:off x="40" y="2940"/>
                <a:ext cx="64" cy="69"/>
              </a:xfrm>
              <a:prstGeom prst="rect">
                <a:avLst/>
              </a:prstGeom>
              <a:solidFill>
                <a:srgbClr val="7C79AF"/>
              </a:solidFill>
              <a:ln w="6350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ru-RU"/>
              </a:p>
            </p:txBody>
          </p:sp>
          <p:sp>
            <p:nvSpPr>
              <p:cNvPr id="18463" name="Text Box 197"/>
              <p:cNvSpPr txBox="1">
                <a:spLocks noChangeArrowheads="1"/>
              </p:cNvSpPr>
              <p:nvPr/>
            </p:nvSpPr>
            <p:spPr bwMode="auto">
              <a:xfrm>
                <a:off x="139" y="2916"/>
                <a:ext cx="667" cy="1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 eaLnBrk="0" hangingPunct="0"/>
                <a:r>
                  <a:rPr lang="ru-RU" sz="1200">
                    <a:solidFill>
                      <a:srgbClr val="CCCCFF"/>
                    </a:solidFill>
                  </a:rPr>
                  <a:t>Развитие</a:t>
                </a:r>
                <a:endParaRPr lang="de-DE" sz="1200">
                  <a:solidFill>
                    <a:srgbClr val="CCCCFF"/>
                  </a:solidFill>
                </a:endParaRPr>
              </a:p>
            </p:txBody>
          </p:sp>
        </p:grpSp>
        <p:grpSp>
          <p:nvGrpSpPr>
            <p:cNvPr id="18445" name="Group 198"/>
            <p:cNvGrpSpPr>
              <a:grpSpLocks/>
            </p:cNvGrpSpPr>
            <p:nvPr/>
          </p:nvGrpSpPr>
          <p:grpSpPr bwMode="auto">
            <a:xfrm>
              <a:off x="63500" y="4054490"/>
              <a:ext cx="1254125" cy="184151"/>
              <a:chOff x="40" y="3250"/>
              <a:chExt cx="790" cy="116"/>
            </a:xfrm>
          </p:grpSpPr>
          <p:sp>
            <p:nvSpPr>
              <p:cNvPr id="18460" name="Rectangle 199"/>
              <p:cNvSpPr>
                <a:spLocks noChangeArrowheads="1"/>
              </p:cNvSpPr>
              <p:nvPr/>
            </p:nvSpPr>
            <p:spPr bwMode="auto">
              <a:xfrm>
                <a:off x="40" y="3282"/>
                <a:ext cx="64" cy="69"/>
              </a:xfrm>
              <a:prstGeom prst="rect">
                <a:avLst/>
              </a:prstGeom>
              <a:solidFill>
                <a:srgbClr val="7C79AF"/>
              </a:solidFill>
              <a:ln w="6350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ru-RU"/>
              </a:p>
            </p:txBody>
          </p:sp>
          <p:sp>
            <p:nvSpPr>
              <p:cNvPr id="18461" name="Text Box 200"/>
              <p:cNvSpPr txBox="1">
                <a:spLocks noChangeArrowheads="1"/>
              </p:cNvSpPr>
              <p:nvPr/>
            </p:nvSpPr>
            <p:spPr bwMode="auto">
              <a:xfrm>
                <a:off x="163" y="3250"/>
                <a:ext cx="667" cy="1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 eaLnBrk="0" hangingPunct="0"/>
                <a:r>
                  <a:rPr lang="ru-RU" sz="1200">
                    <a:solidFill>
                      <a:srgbClr val="CCCCFF"/>
                    </a:solidFill>
                  </a:rPr>
                  <a:t>Сотрудники</a:t>
                </a:r>
                <a:endParaRPr lang="de-DE" sz="1200">
                  <a:solidFill>
                    <a:srgbClr val="CCCCFF"/>
                  </a:solidFill>
                </a:endParaRPr>
              </a:p>
            </p:txBody>
          </p:sp>
        </p:grpSp>
        <p:grpSp>
          <p:nvGrpSpPr>
            <p:cNvPr id="18446" name="Group 201"/>
            <p:cNvGrpSpPr>
              <a:grpSpLocks/>
            </p:cNvGrpSpPr>
            <p:nvPr/>
          </p:nvGrpSpPr>
          <p:grpSpPr bwMode="auto">
            <a:xfrm>
              <a:off x="63500" y="3517907"/>
              <a:ext cx="1254125" cy="369889"/>
              <a:chOff x="40" y="3234"/>
              <a:chExt cx="790" cy="233"/>
            </a:xfrm>
          </p:grpSpPr>
          <p:sp>
            <p:nvSpPr>
              <p:cNvPr id="18458" name="Rectangle 202"/>
              <p:cNvSpPr>
                <a:spLocks noChangeArrowheads="1"/>
              </p:cNvSpPr>
              <p:nvPr/>
            </p:nvSpPr>
            <p:spPr bwMode="auto">
              <a:xfrm>
                <a:off x="40" y="3258"/>
                <a:ext cx="64" cy="69"/>
              </a:xfrm>
              <a:prstGeom prst="rect">
                <a:avLst/>
              </a:prstGeom>
              <a:solidFill>
                <a:srgbClr val="7C79AF"/>
              </a:solidFill>
              <a:ln w="6350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ru-RU"/>
              </a:p>
            </p:txBody>
          </p:sp>
          <p:sp>
            <p:nvSpPr>
              <p:cNvPr id="18459" name="Text Box 203"/>
              <p:cNvSpPr txBox="1">
                <a:spLocks noChangeArrowheads="1"/>
              </p:cNvSpPr>
              <p:nvPr/>
            </p:nvSpPr>
            <p:spPr bwMode="auto">
              <a:xfrm>
                <a:off x="139" y="3234"/>
                <a:ext cx="691" cy="2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 eaLnBrk="0" hangingPunct="0"/>
                <a:r>
                  <a:rPr lang="de-DE" sz="1200">
                    <a:solidFill>
                      <a:srgbClr val="CCCCFF"/>
                    </a:solidFill>
                  </a:rPr>
                  <a:t>Dehn </a:t>
                </a:r>
                <a:r>
                  <a:rPr lang="ru-RU" sz="1200">
                    <a:solidFill>
                      <a:srgbClr val="CCCCFF"/>
                    </a:solidFill>
                  </a:rPr>
                  <a:t>на мировом</a:t>
                </a:r>
              </a:p>
              <a:p>
                <a:pPr eaLnBrk="0" hangingPunct="0"/>
                <a:r>
                  <a:rPr lang="ru-RU" sz="1200">
                    <a:solidFill>
                      <a:srgbClr val="CCCCFF"/>
                    </a:solidFill>
                  </a:rPr>
                  <a:t>рынке</a:t>
                </a:r>
                <a:endParaRPr lang="de-DE" sz="1200">
                  <a:solidFill>
                    <a:srgbClr val="CCCCFF"/>
                  </a:solidFill>
                </a:endParaRPr>
              </a:p>
            </p:txBody>
          </p:sp>
        </p:grpSp>
        <p:grpSp>
          <p:nvGrpSpPr>
            <p:cNvPr id="18447" name="Group 204"/>
            <p:cNvGrpSpPr>
              <a:grpSpLocks/>
            </p:cNvGrpSpPr>
            <p:nvPr/>
          </p:nvGrpSpPr>
          <p:grpSpPr bwMode="auto">
            <a:xfrm>
              <a:off x="63501" y="3871927"/>
              <a:ext cx="1258888" cy="184151"/>
              <a:chOff x="40" y="3339"/>
              <a:chExt cx="793" cy="116"/>
            </a:xfrm>
          </p:grpSpPr>
          <p:sp>
            <p:nvSpPr>
              <p:cNvPr id="18456" name="Rectangle 205"/>
              <p:cNvSpPr>
                <a:spLocks noChangeArrowheads="1"/>
              </p:cNvSpPr>
              <p:nvPr/>
            </p:nvSpPr>
            <p:spPr bwMode="auto">
              <a:xfrm>
                <a:off x="40" y="3363"/>
                <a:ext cx="64" cy="69"/>
              </a:xfrm>
              <a:prstGeom prst="rect">
                <a:avLst/>
              </a:prstGeom>
              <a:solidFill>
                <a:srgbClr val="7C79AF"/>
              </a:solidFill>
              <a:ln w="6350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ru-RU"/>
              </a:p>
            </p:txBody>
          </p:sp>
          <p:sp>
            <p:nvSpPr>
              <p:cNvPr id="18457" name="Text Box 206"/>
              <p:cNvSpPr txBox="1">
                <a:spLocks noChangeArrowheads="1"/>
              </p:cNvSpPr>
              <p:nvPr/>
            </p:nvSpPr>
            <p:spPr bwMode="auto">
              <a:xfrm>
                <a:off x="166" y="3339"/>
                <a:ext cx="667" cy="1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 eaLnBrk="0" hangingPunct="0"/>
                <a:r>
                  <a:rPr lang="ru-RU" sz="1200">
                    <a:solidFill>
                      <a:srgbClr val="CCCCFF"/>
                    </a:solidFill>
                  </a:rPr>
                  <a:t>Рекомендации</a:t>
                </a:r>
                <a:endParaRPr lang="de-DE" sz="1200">
                  <a:solidFill>
                    <a:srgbClr val="CCCCFF"/>
                  </a:solidFill>
                </a:endParaRPr>
              </a:p>
            </p:txBody>
          </p:sp>
        </p:grpSp>
        <p:grpSp>
          <p:nvGrpSpPr>
            <p:cNvPr id="18448" name="Group 207"/>
            <p:cNvGrpSpPr>
              <a:grpSpLocks/>
            </p:cNvGrpSpPr>
            <p:nvPr/>
          </p:nvGrpSpPr>
          <p:grpSpPr bwMode="auto">
            <a:xfrm>
              <a:off x="63500" y="4214827"/>
              <a:ext cx="1258888" cy="184151"/>
              <a:chOff x="40" y="3243"/>
              <a:chExt cx="793" cy="116"/>
            </a:xfrm>
          </p:grpSpPr>
          <p:sp>
            <p:nvSpPr>
              <p:cNvPr id="18454" name="Rectangle 208"/>
              <p:cNvSpPr>
                <a:spLocks noChangeArrowheads="1"/>
              </p:cNvSpPr>
              <p:nvPr/>
            </p:nvSpPr>
            <p:spPr bwMode="auto">
              <a:xfrm>
                <a:off x="40" y="3281"/>
                <a:ext cx="64" cy="69"/>
              </a:xfrm>
              <a:prstGeom prst="rect">
                <a:avLst/>
              </a:prstGeom>
              <a:solidFill>
                <a:srgbClr val="7C79AF"/>
              </a:solidFill>
              <a:ln w="6350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ru-RU"/>
              </a:p>
            </p:txBody>
          </p:sp>
          <p:sp>
            <p:nvSpPr>
              <p:cNvPr id="18455" name="Text Box 209"/>
              <p:cNvSpPr txBox="1">
                <a:spLocks noChangeArrowheads="1"/>
              </p:cNvSpPr>
              <p:nvPr/>
            </p:nvSpPr>
            <p:spPr bwMode="auto">
              <a:xfrm>
                <a:off x="166" y="3243"/>
                <a:ext cx="667" cy="1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 eaLnBrk="0" hangingPunct="0"/>
                <a:r>
                  <a:rPr lang="ru-RU" sz="1200">
                    <a:solidFill>
                      <a:srgbClr val="CCCCFF"/>
                    </a:solidFill>
                  </a:rPr>
                  <a:t>Образование</a:t>
                </a:r>
                <a:endParaRPr lang="de-DE" sz="1200">
                  <a:solidFill>
                    <a:srgbClr val="CCCCFF"/>
                  </a:solidFill>
                </a:endParaRPr>
              </a:p>
            </p:txBody>
          </p:sp>
        </p:grpSp>
        <p:grpSp>
          <p:nvGrpSpPr>
            <p:cNvPr id="18449" name="Group 210"/>
            <p:cNvGrpSpPr>
              <a:grpSpLocks/>
            </p:cNvGrpSpPr>
            <p:nvPr/>
          </p:nvGrpSpPr>
          <p:grpSpPr bwMode="auto">
            <a:xfrm>
              <a:off x="63500" y="4386250"/>
              <a:ext cx="1254125" cy="184149"/>
              <a:chOff x="40" y="2843"/>
              <a:chExt cx="790" cy="116"/>
            </a:xfrm>
          </p:grpSpPr>
          <p:sp>
            <p:nvSpPr>
              <p:cNvPr id="18452" name="Rectangle 211"/>
              <p:cNvSpPr>
                <a:spLocks noChangeArrowheads="1"/>
              </p:cNvSpPr>
              <p:nvPr/>
            </p:nvSpPr>
            <p:spPr bwMode="auto">
              <a:xfrm>
                <a:off x="40" y="2866"/>
                <a:ext cx="64" cy="69"/>
              </a:xfrm>
              <a:prstGeom prst="rect">
                <a:avLst/>
              </a:prstGeom>
              <a:solidFill>
                <a:srgbClr val="7C79AF"/>
              </a:solidFill>
              <a:ln w="6350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ru-RU"/>
              </a:p>
            </p:txBody>
          </p:sp>
          <p:sp>
            <p:nvSpPr>
              <p:cNvPr id="18453" name="Text Box 212"/>
              <p:cNvSpPr txBox="1">
                <a:spLocks noChangeArrowheads="1"/>
              </p:cNvSpPr>
              <p:nvPr/>
            </p:nvSpPr>
            <p:spPr bwMode="auto">
              <a:xfrm>
                <a:off x="163" y="2843"/>
                <a:ext cx="667" cy="1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 eaLnBrk="0" hangingPunct="0"/>
                <a:r>
                  <a:rPr lang="ru-RU" sz="1200">
                    <a:solidFill>
                      <a:srgbClr val="CCCCFF"/>
                    </a:solidFill>
                  </a:rPr>
                  <a:t>Философия</a:t>
                </a:r>
                <a:endParaRPr lang="de-DE" sz="1200">
                  <a:solidFill>
                    <a:srgbClr val="CCCCFF"/>
                  </a:solidFill>
                </a:endParaRPr>
              </a:p>
            </p:txBody>
          </p:sp>
        </p:grpSp>
        <p:sp>
          <p:nvSpPr>
            <p:cNvPr id="5138" name="Rectangle 214"/>
            <p:cNvSpPr>
              <a:spLocks noChangeArrowheads="1"/>
            </p:cNvSpPr>
            <p:nvPr/>
          </p:nvSpPr>
          <p:spPr bwMode="auto">
            <a:xfrm>
              <a:off x="63500" y="2868643"/>
              <a:ext cx="101600" cy="109637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eaLnBrk="0" hangingPunct="0">
                <a:defRPr/>
              </a:pPr>
              <a:endParaRPr lang="ru-RU"/>
            </a:p>
          </p:txBody>
        </p:sp>
        <p:sp>
          <p:nvSpPr>
            <p:cNvPr id="5139" name="Text Box 215"/>
            <p:cNvSpPr txBox="1">
              <a:spLocks noChangeArrowheads="1"/>
            </p:cNvSpPr>
            <p:nvPr/>
          </p:nvSpPr>
          <p:spPr bwMode="auto">
            <a:xfrm>
              <a:off x="220663" y="2832098"/>
              <a:ext cx="1058863" cy="1843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eaLnBrk="0" hangingPunct="0">
                <a:defRPr/>
              </a:pPr>
              <a:r>
                <a:rPr lang="ru-RU" sz="1200" dirty="0">
                  <a:solidFill>
                    <a:schemeClr val="accent5">
                      <a:lumMod val="60000"/>
                      <a:lumOff val="40000"/>
                    </a:schemeClr>
                  </a:solidFill>
                </a:rPr>
                <a:t>Старт</a:t>
              </a:r>
              <a:endParaRPr lang="de-DE" sz="1200" dirty="0">
                <a:solidFill>
                  <a:schemeClr val="accent5">
                    <a:lumMod val="60000"/>
                    <a:lumOff val="40000"/>
                  </a:schemeClr>
                </a:solidFill>
              </a:endParaRPr>
            </a:p>
          </p:txBody>
        </p:sp>
      </p:grp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Unternehmenspräsentation      Stand: 2/2008</a:t>
            </a:r>
            <a:endParaRPr lang="en-US" sz="1400" smtClean="0"/>
          </a:p>
        </p:txBody>
      </p:sp>
      <p:sp>
        <p:nvSpPr>
          <p:cNvPr id="6147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1F8AECF-E901-47EE-9E94-29FA19FFAE82}" type="slidenum">
              <a:rPr lang="en-US" smtClean="0"/>
              <a:pPr>
                <a:defRPr/>
              </a:pPr>
              <a:t>5</a:t>
            </a:fld>
            <a:endParaRPr lang="en-US" smtClean="0"/>
          </a:p>
        </p:txBody>
      </p:sp>
      <p:sp>
        <p:nvSpPr>
          <p:cNvPr id="19460" name="Rectangle 1026"/>
          <p:cNvSpPr>
            <a:spLocks noGrp="1" noChangeArrowheads="1"/>
          </p:cNvSpPr>
          <p:nvPr>
            <p:ph type="title"/>
          </p:nvPr>
        </p:nvSpPr>
        <p:spPr>
          <a:xfrm>
            <a:off x="2022475" y="158750"/>
            <a:ext cx="5597525" cy="427038"/>
          </a:xfrm>
        </p:spPr>
        <p:txBody>
          <a:bodyPr/>
          <a:lstStyle/>
          <a:p>
            <a:r>
              <a:rPr lang="de-DE" smtClean="0"/>
              <a:t>DEHN </a:t>
            </a:r>
            <a:r>
              <a:rPr lang="ru-RU" smtClean="0"/>
              <a:t>История</a:t>
            </a:r>
            <a:endParaRPr lang="de-DE" smtClean="0"/>
          </a:p>
        </p:txBody>
      </p:sp>
      <p:sp>
        <p:nvSpPr>
          <p:cNvPr id="19461" name="WordArt 1089"/>
          <p:cNvSpPr>
            <a:spLocks noChangeArrowheads="1" noChangeShapeType="1" noTextEdit="1"/>
          </p:cNvSpPr>
          <p:nvPr/>
        </p:nvSpPr>
        <p:spPr bwMode="auto">
          <a:xfrm>
            <a:off x="1751013" y="1506538"/>
            <a:ext cx="935037" cy="3333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3175">
                  <a:solidFill>
                    <a:srgbClr val="7C79AF"/>
                  </a:solidFill>
                  <a:round/>
                  <a:headEnd/>
                  <a:tailEnd/>
                </a:ln>
                <a:solidFill>
                  <a:srgbClr val="A69CF0"/>
                </a:solidFill>
                <a:effectLst>
                  <a:outerShdw dist="17961" dir="13500000" algn="ctr" rotWithShape="0">
                    <a:srgbClr val="000099"/>
                  </a:outerShdw>
                </a:effectLst>
                <a:latin typeface="Tahoma"/>
                <a:ea typeface="Tahoma"/>
                <a:cs typeface="Tahoma"/>
              </a:rPr>
              <a:t>1948</a:t>
            </a:r>
          </a:p>
        </p:txBody>
      </p:sp>
      <p:pic>
        <p:nvPicPr>
          <p:cNvPr id="19462" name="Picture 1097" descr="C:\Eigene Dateien\Das Unternehmen DEHN+SÖHNE\Verzinkerei_1948-150dpi-8cm.jpg"/>
          <p:cNvPicPr>
            <a:picLocks noChangeAspect="1" noChangeArrowheads="1"/>
          </p:cNvPicPr>
          <p:nvPr/>
        </p:nvPicPr>
        <p:blipFill>
          <a:blip r:embed="rId3" cstate="print"/>
          <a:srcRect t="8401" b="2455"/>
          <a:stretch>
            <a:fillRect/>
          </a:stretch>
        </p:blipFill>
        <p:spPr bwMode="auto">
          <a:xfrm>
            <a:off x="1752600" y="4081463"/>
            <a:ext cx="4038600" cy="2441575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19463" name="Picture 1098" descr="C:\Eigene Dateien\Das Unternehmen DEHN+SÖHNE\Verzinkerei_1955_150dpi-8cm_Ausschnitt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37263" y="2274888"/>
            <a:ext cx="2730500" cy="2498725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</p:pic>
      <p:sp>
        <p:nvSpPr>
          <p:cNvPr id="19464" name="Rectangle 1100"/>
          <p:cNvSpPr>
            <a:spLocks noGrp="1" noChangeArrowheads="1"/>
          </p:cNvSpPr>
          <p:nvPr>
            <p:ph type="body" idx="1"/>
          </p:nvPr>
        </p:nvSpPr>
        <p:spPr>
          <a:xfrm>
            <a:off x="1749425" y="2203450"/>
            <a:ext cx="4111625" cy="2095500"/>
          </a:xfrm>
        </p:spPr>
        <p:txBody>
          <a:bodyPr/>
          <a:lstStyle/>
          <a:p>
            <a:pPr marL="0" indent="0"/>
            <a:r>
              <a:rPr lang="ru-RU" sz="2400" smtClean="0"/>
              <a:t>Решение о строительстве цеха горячего цинкования в Ноймаркте </a:t>
            </a:r>
            <a:r>
              <a:rPr lang="en-GB" sz="2400" smtClean="0"/>
              <a:t> </a:t>
            </a:r>
            <a:r>
              <a:rPr lang="ru-RU" sz="2400" smtClean="0"/>
              <a:t>даёт начало  формированию  филиала как </a:t>
            </a:r>
            <a:r>
              <a:rPr lang="en-GB" sz="2400" smtClean="0"/>
              <a:t> </a:t>
            </a:r>
            <a:r>
              <a:rPr lang="ru-RU" sz="2400" smtClean="0"/>
              <a:t>основного места  производства продукции.</a:t>
            </a:r>
            <a:endParaRPr lang="en-GB" sz="2400" smtClean="0"/>
          </a:p>
          <a:p>
            <a:pPr marL="0" indent="0"/>
            <a:endParaRPr lang="de-DE" sz="2400" smtClean="0"/>
          </a:p>
        </p:txBody>
      </p:sp>
      <p:grpSp>
        <p:nvGrpSpPr>
          <p:cNvPr id="19465" name="Группа 39"/>
          <p:cNvGrpSpPr>
            <a:grpSpLocks/>
          </p:cNvGrpSpPr>
          <p:nvPr/>
        </p:nvGrpSpPr>
        <p:grpSpPr bwMode="auto">
          <a:xfrm>
            <a:off x="63500" y="2560638"/>
            <a:ext cx="1258888" cy="1736725"/>
            <a:chOff x="63500" y="2832098"/>
            <a:chExt cx="1258889" cy="1738301"/>
          </a:xfrm>
        </p:grpSpPr>
        <p:grpSp>
          <p:nvGrpSpPr>
            <p:cNvPr id="19466" name="Group 224"/>
            <p:cNvGrpSpPr>
              <a:grpSpLocks/>
            </p:cNvGrpSpPr>
            <p:nvPr/>
          </p:nvGrpSpPr>
          <p:grpSpPr bwMode="auto">
            <a:xfrm>
              <a:off x="63500" y="3003558"/>
              <a:ext cx="1216025" cy="184151"/>
              <a:chOff x="40" y="1892"/>
              <a:chExt cx="766" cy="116"/>
            </a:xfrm>
          </p:grpSpPr>
          <p:sp>
            <p:nvSpPr>
              <p:cNvPr id="19490" name="Rectangle 190"/>
              <p:cNvSpPr>
                <a:spLocks noChangeArrowheads="1"/>
              </p:cNvSpPr>
              <p:nvPr/>
            </p:nvSpPr>
            <p:spPr bwMode="auto">
              <a:xfrm>
                <a:off x="40" y="1915"/>
                <a:ext cx="64" cy="69"/>
              </a:xfrm>
              <a:prstGeom prst="rect">
                <a:avLst/>
              </a:prstGeom>
              <a:solidFill>
                <a:srgbClr val="FF0000"/>
              </a:solidFill>
              <a:ln w="6350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ru-RU"/>
              </a:p>
            </p:txBody>
          </p:sp>
          <p:sp>
            <p:nvSpPr>
              <p:cNvPr id="19491" name="Text Box 191"/>
              <p:cNvSpPr txBox="1">
                <a:spLocks noChangeArrowheads="1"/>
              </p:cNvSpPr>
              <p:nvPr/>
            </p:nvSpPr>
            <p:spPr bwMode="auto">
              <a:xfrm>
                <a:off x="139" y="1892"/>
                <a:ext cx="667" cy="1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 eaLnBrk="0" hangingPunct="0"/>
                <a:r>
                  <a:rPr lang="ru-RU" sz="1200">
                    <a:solidFill>
                      <a:srgbClr val="FF0000"/>
                    </a:solidFill>
                  </a:rPr>
                  <a:t>История</a:t>
                </a:r>
                <a:endParaRPr lang="de-DE" sz="1200">
                  <a:solidFill>
                    <a:srgbClr val="FF0000"/>
                  </a:solidFill>
                </a:endParaRPr>
              </a:p>
            </p:txBody>
          </p:sp>
        </p:grpSp>
        <p:grpSp>
          <p:nvGrpSpPr>
            <p:cNvPr id="19467" name="Group 225"/>
            <p:cNvGrpSpPr>
              <a:grpSpLocks/>
            </p:cNvGrpSpPr>
            <p:nvPr/>
          </p:nvGrpSpPr>
          <p:grpSpPr bwMode="auto">
            <a:xfrm>
              <a:off x="63500" y="3175009"/>
              <a:ext cx="1216025" cy="184151"/>
              <a:chOff x="40" y="2000"/>
              <a:chExt cx="766" cy="116"/>
            </a:xfrm>
          </p:grpSpPr>
          <p:sp>
            <p:nvSpPr>
              <p:cNvPr id="19488" name="Rectangle 193"/>
              <p:cNvSpPr>
                <a:spLocks noChangeArrowheads="1"/>
              </p:cNvSpPr>
              <p:nvPr/>
            </p:nvSpPr>
            <p:spPr bwMode="auto">
              <a:xfrm>
                <a:off x="40" y="2023"/>
                <a:ext cx="64" cy="69"/>
              </a:xfrm>
              <a:prstGeom prst="rect">
                <a:avLst/>
              </a:prstGeom>
              <a:solidFill>
                <a:srgbClr val="7C79AF"/>
              </a:solidFill>
              <a:ln w="6350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ru-RU"/>
              </a:p>
            </p:txBody>
          </p:sp>
          <p:sp>
            <p:nvSpPr>
              <p:cNvPr id="19489" name="Text Box 194"/>
              <p:cNvSpPr txBox="1">
                <a:spLocks noChangeArrowheads="1"/>
              </p:cNvSpPr>
              <p:nvPr/>
            </p:nvSpPr>
            <p:spPr bwMode="auto">
              <a:xfrm>
                <a:off x="139" y="2000"/>
                <a:ext cx="667" cy="1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 eaLnBrk="0" hangingPunct="0"/>
                <a:r>
                  <a:rPr lang="ru-RU" sz="1200">
                    <a:solidFill>
                      <a:srgbClr val="CCCCFF"/>
                    </a:solidFill>
                  </a:rPr>
                  <a:t>Группы продуктов</a:t>
                </a:r>
                <a:endParaRPr lang="de-DE" sz="1200">
                  <a:solidFill>
                    <a:srgbClr val="CCCCFF"/>
                  </a:solidFill>
                </a:endParaRPr>
              </a:p>
            </p:txBody>
          </p:sp>
        </p:grpSp>
        <p:grpSp>
          <p:nvGrpSpPr>
            <p:cNvPr id="19468" name="Group 195"/>
            <p:cNvGrpSpPr>
              <a:grpSpLocks/>
            </p:cNvGrpSpPr>
            <p:nvPr/>
          </p:nvGrpSpPr>
          <p:grpSpPr bwMode="auto">
            <a:xfrm>
              <a:off x="63500" y="3346462"/>
              <a:ext cx="1216025" cy="184151"/>
              <a:chOff x="40" y="2916"/>
              <a:chExt cx="766" cy="116"/>
            </a:xfrm>
          </p:grpSpPr>
          <p:sp>
            <p:nvSpPr>
              <p:cNvPr id="19486" name="Rectangle 196"/>
              <p:cNvSpPr>
                <a:spLocks noChangeArrowheads="1"/>
              </p:cNvSpPr>
              <p:nvPr/>
            </p:nvSpPr>
            <p:spPr bwMode="auto">
              <a:xfrm>
                <a:off x="40" y="2940"/>
                <a:ext cx="64" cy="69"/>
              </a:xfrm>
              <a:prstGeom prst="rect">
                <a:avLst/>
              </a:prstGeom>
              <a:solidFill>
                <a:srgbClr val="7C79AF"/>
              </a:solidFill>
              <a:ln w="6350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ru-RU"/>
              </a:p>
            </p:txBody>
          </p:sp>
          <p:sp>
            <p:nvSpPr>
              <p:cNvPr id="19487" name="Text Box 197"/>
              <p:cNvSpPr txBox="1">
                <a:spLocks noChangeArrowheads="1"/>
              </p:cNvSpPr>
              <p:nvPr/>
            </p:nvSpPr>
            <p:spPr bwMode="auto">
              <a:xfrm>
                <a:off x="139" y="2916"/>
                <a:ext cx="667" cy="1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 eaLnBrk="0" hangingPunct="0"/>
                <a:r>
                  <a:rPr lang="ru-RU" sz="1200">
                    <a:solidFill>
                      <a:srgbClr val="CCCCFF"/>
                    </a:solidFill>
                  </a:rPr>
                  <a:t>Развитие</a:t>
                </a:r>
                <a:endParaRPr lang="de-DE" sz="1200">
                  <a:solidFill>
                    <a:srgbClr val="CCCCFF"/>
                  </a:solidFill>
                </a:endParaRPr>
              </a:p>
            </p:txBody>
          </p:sp>
        </p:grpSp>
        <p:grpSp>
          <p:nvGrpSpPr>
            <p:cNvPr id="19469" name="Group 198"/>
            <p:cNvGrpSpPr>
              <a:grpSpLocks/>
            </p:cNvGrpSpPr>
            <p:nvPr/>
          </p:nvGrpSpPr>
          <p:grpSpPr bwMode="auto">
            <a:xfrm>
              <a:off x="63500" y="4054490"/>
              <a:ext cx="1254125" cy="184151"/>
              <a:chOff x="40" y="3250"/>
              <a:chExt cx="790" cy="116"/>
            </a:xfrm>
          </p:grpSpPr>
          <p:sp>
            <p:nvSpPr>
              <p:cNvPr id="19484" name="Rectangle 199"/>
              <p:cNvSpPr>
                <a:spLocks noChangeArrowheads="1"/>
              </p:cNvSpPr>
              <p:nvPr/>
            </p:nvSpPr>
            <p:spPr bwMode="auto">
              <a:xfrm>
                <a:off x="40" y="3282"/>
                <a:ext cx="64" cy="69"/>
              </a:xfrm>
              <a:prstGeom prst="rect">
                <a:avLst/>
              </a:prstGeom>
              <a:solidFill>
                <a:srgbClr val="7C79AF"/>
              </a:solidFill>
              <a:ln w="6350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ru-RU"/>
              </a:p>
            </p:txBody>
          </p:sp>
          <p:sp>
            <p:nvSpPr>
              <p:cNvPr id="19485" name="Text Box 200"/>
              <p:cNvSpPr txBox="1">
                <a:spLocks noChangeArrowheads="1"/>
              </p:cNvSpPr>
              <p:nvPr/>
            </p:nvSpPr>
            <p:spPr bwMode="auto">
              <a:xfrm>
                <a:off x="163" y="3250"/>
                <a:ext cx="667" cy="1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 eaLnBrk="0" hangingPunct="0"/>
                <a:r>
                  <a:rPr lang="ru-RU" sz="1200">
                    <a:solidFill>
                      <a:srgbClr val="CCCCFF"/>
                    </a:solidFill>
                  </a:rPr>
                  <a:t>Сотрудники</a:t>
                </a:r>
                <a:endParaRPr lang="de-DE" sz="1200">
                  <a:solidFill>
                    <a:srgbClr val="CCCCFF"/>
                  </a:solidFill>
                </a:endParaRPr>
              </a:p>
            </p:txBody>
          </p:sp>
        </p:grpSp>
        <p:grpSp>
          <p:nvGrpSpPr>
            <p:cNvPr id="19470" name="Group 201"/>
            <p:cNvGrpSpPr>
              <a:grpSpLocks/>
            </p:cNvGrpSpPr>
            <p:nvPr/>
          </p:nvGrpSpPr>
          <p:grpSpPr bwMode="auto">
            <a:xfrm>
              <a:off x="63500" y="3517907"/>
              <a:ext cx="1254125" cy="369889"/>
              <a:chOff x="40" y="3234"/>
              <a:chExt cx="790" cy="233"/>
            </a:xfrm>
          </p:grpSpPr>
          <p:sp>
            <p:nvSpPr>
              <p:cNvPr id="19482" name="Rectangle 202"/>
              <p:cNvSpPr>
                <a:spLocks noChangeArrowheads="1"/>
              </p:cNvSpPr>
              <p:nvPr/>
            </p:nvSpPr>
            <p:spPr bwMode="auto">
              <a:xfrm>
                <a:off x="40" y="3258"/>
                <a:ext cx="64" cy="69"/>
              </a:xfrm>
              <a:prstGeom prst="rect">
                <a:avLst/>
              </a:prstGeom>
              <a:solidFill>
                <a:srgbClr val="7C79AF"/>
              </a:solidFill>
              <a:ln w="6350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ru-RU"/>
              </a:p>
            </p:txBody>
          </p:sp>
          <p:sp>
            <p:nvSpPr>
              <p:cNvPr id="19483" name="Text Box 203"/>
              <p:cNvSpPr txBox="1">
                <a:spLocks noChangeArrowheads="1"/>
              </p:cNvSpPr>
              <p:nvPr/>
            </p:nvSpPr>
            <p:spPr bwMode="auto">
              <a:xfrm>
                <a:off x="139" y="3234"/>
                <a:ext cx="691" cy="2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 eaLnBrk="0" hangingPunct="0"/>
                <a:r>
                  <a:rPr lang="de-DE" sz="1200">
                    <a:solidFill>
                      <a:srgbClr val="CCCCFF"/>
                    </a:solidFill>
                  </a:rPr>
                  <a:t>Dehn </a:t>
                </a:r>
                <a:r>
                  <a:rPr lang="ru-RU" sz="1200">
                    <a:solidFill>
                      <a:srgbClr val="CCCCFF"/>
                    </a:solidFill>
                  </a:rPr>
                  <a:t>на мировом</a:t>
                </a:r>
              </a:p>
              <a:p>
                <a:pPr eaLnBrk="0" hangingPunct="0"/>
                <a:r>
                  <a:rPr lang="ru-RU" sz="1200">
                    <a:solidFill>
                      <a:srgbClr val="CCCCFF"/>
                    </a:solidFill>
                  </a:rPr>
                  <a:t>рынке</a:t>
                </a:r>
                <a:endParaRPr lang="de-DE" sz="1200">
                  <a:solidFill>
                    <a:srgbClr val="CCCCFF"/>
                  </a:solidFill>
                </a:endParaRPr>
              </a:p>
            </p:txBody>
          </p:sp>
        </p:grpSp>
        <p:grpSp>
          <p:nvGrpSpPr>
            <p:cNvPr id="19471" name="Group 204"/>
            <p:cNvGrpSpPr>
              <a:grpSpLocks/>
            </p:cNvGrpSpPr>
            <p:nvPr/>
          </p:nvGrpSpPr>
          <p:grpSpPr bwMode="auto">
            <a:xfrm>
              <a:off x="63501" y="3871927"/>
              <a:ext cx="1258888" cy="184151"/>
              <a:chOff x="40" y="3339"/>
              <a:chExt cx="793" cy="116"/>
            </a:xfrm>
          </p:grpSpPr>
          <p:sp>
            <p:nvSpPr>
              <p:cNvPr id="19480" name="Rectangle 205"/>
              <p:cNvSpPr>
                <a:spLocks noChangeArrowheads="1"/>
              </p:cNvSpPr>
              <p:nvPr/>
            </p:nvSpPr>
            <p:spPr bwMode="auto">
              <a:xfrm>
                <a:off x="40" y="3363"/>
                <a:ext cx="64" cy="69"/>
              </a:xfrm>
              <a:prstGeom prst="rect">
                <a:avLst/>
              </a:prstGeom>
              <a:solidFill>
                <a:srgbClr val="7C79AF"/>
              </a:solidFill>
              <a:ln w="6350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ru-RU"/>
              </a:p>
            </p:txBody>
          </p:sp>
          <p:sp>
            <p:nvSpPr>
              <p:cNvPr id="19481" name="Text Box 206"/>
              <p:cNvSpPr txBox="1">
                <a:spLocks noChangeArrowheads="1"/>
              </p:cNvSpPr>
              <p:nvPr/>
            </p:nvSpPr>
            <p:spPr bwMode="auto">
              <a:xfrm>
                <a:off x="166" y="3339"/>
                <a:ext cx="667" cy="1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 eaLnBrk="0" hangingPunct="0"/>
                <a:r>
                  <a:rPr lang="ru-RU" sz="1200">
                    <a:solidFill>
                      <a:srgbClr val="CCCCFF"/>
                    </a:solidFill>
                  </a:rPr>
                  <a:t>Рекомендации</a:t>
                </a:r>
                <a:endParaRPr lang="de-DE" sz="1200">
                  <a:solidFill>
                    <a:srgbClr val="CCCCFF"/>
                  </a:solidFill>
                </a:endParaRPr>
              </a:p>
            </p:txBody>
          </p:sp>
        </p:grpSp>
        <p:grpSp>
          <p:nvGrpSpPr>
            <p:cNvPr id="19472" name="Group 207"/>
            <p:cNvGrpSpPr>
              <a:grpSpLocks/>
            </p:cNvGrpSpPr>
            <p:nvPr/>
          </p:nvGrpSpPr>
          <p:grpSpPr bwMode="auto">
            <a:xfrm>
              <a:off x="63500" y="4214827"/>
              <a:ext cx="1258888" cy="184151"/>
              <a:chOff x="40" y="3243"/>
              <a:chExt cx="793" cy="116"/>
            </a:xfrm>
          </p:grpSpPr>
          <p:sp>
            <p:nvSpPr>
              <p:cNvPr id="19478" name="Rectangle 208"/>
              <p:cNvSpPr>
                <a:spLocks noChangeArrowheads="1"/>
              </p:cNvSpPr>
              <p:nvPr/>
            </p:nvSpPr>
            <p:spPr bwMode="auto">
              <a:xfrm>
                <a:off x="40" y="3281"/>
                <a:ext cx="64" cy="69"/>
              </a:xfrm>
              <a:prstGeom prst="rect">
                <a:avLst/>
              </a:prstGeom>
              <a:solidFill>
                <a:srgbClr val="7C79AF"/>
              </a:solidFill>
              <a:ln w="6350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ru-RU"/>
              </a:p>
            </p:txBody>
          </p:sp>
          <p:sp>
            <p:nvSpPr>
              <p:cNvPr id="19479" name="Text Box 209"/>
              <p:cNvSpPr txBox="1">
                <a:spLocks noChangeArrowheads="1"/>
              </p:cNvSpPr>
              <p:nvPr/>
            </p:nvSpPr>
            <p:spPr bwMode="auto">
              <a:xfrm>
                <a:off x="166" y="3243"/>
                <a:ext cx="667" cy="1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 eaLnBrk="0" hangingPunct="0"/>
                <a:r>
                  <a:rPr lang="ru-RU" sz="1200">
                    <a:solidFill>
                      <a:srgbClr val="CCCCFF"/>
                    </a:solidFill>
                  </a:rPr>
                  <a:t>Образование</a:t>
                </a:r>
                <a:endParaRPr lang="de-DE" sz="1200">
                  <a:solidFill>
                    <a:srgbClr val="CCCCFF"/>
                  </a:solidFill>
                </a:endParaRPr>
              </a:p>
            </p:txBody>
          </p:sp>
        </p:grpSp>
        <p:grpSp>
          <p:nvGrpSpPr>
            <p:cNvPr id="19473" name="Group 210"/>
            <p:cNvGrpSpPr>
              <a:grpSpLocks/>
            </p:cNvGrpSpPr>
            <p:nvPr/>
          </p:nvGrpSpPr>
          <p:grpSpPr bwMode="auto">
            <a:xfrm>
              <a:off x="63500" y="4386250"/>
              <a:ext cx="1254125" cy="184149"/>
              <a:chOff x="40" y="2843"/>
              <a:chExt cx="790" cy="116"/>
            </a:xfrm>
          </p:grpSpPr>
          <p:sp>
            <p:nvSpPr>
              <p:cNvPr id="19476" name="Rectangle 211"/>
              <p:cNvSpPr>
                <a:spLocks noChangeArrowheads="1"/>
              </p:cNvSpPr>
              <p:nvPr/>
            </p:nvSpPr>
            <p:spPr bwMode="auto">
              <a:xfrm>
                <a:off x="40" y="2866"/>
                <a:ext cx="64" cy="69"/>
              </a:xfrm>
              <a:prstGeom prst="rect">
                <a:avLst/>
              </a:prstGeom>
              <a:solidFill>
                <a:srgbClr val="7C79AF"/>
              </a:solidFill>
              <a:ln w="6350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ru-RU"/>
              </a:p>
            </p:txBody>
          </p:sp>
          <p:sp>
            <p:nvSpPr>
              <p:cNvPr id="19477" name="Text Box 212"/>
              <p:cNvSpPr txBox="1">
                <a:spLocks noChangeArrowheads="1"/>
              </p:cNvSpPr>
              <p:nvPr/>
            </p:nvSpPr>
            <p:spPr bwMode="auto">
              <a:xfrm>
                <a:off x="163" y="2843"/>
                <a:ext cx="667" cy="1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 eaLnBrk="0" hangingPunct="0"/>
                <a:r>
                  <a:rPr lang="ru-RU" sz="1200">
                    <a:solidFill>
                      <a:srgbClr val="CCCCFF"/>
                    </a:solidFill>
                  </a:rPr>
                  <a:t>Философия</a:t>
                </a:r>
                <a:endParaRPr lang="de-DE" sz="1200">
                  <a:solidFill>
                    <a:srgbClr val="CCCCFF"/>
                  </a:solidFill>
                </a:endParaRPr>
              </a:p>
            </p:txBody>
          </p:sp>
        </p:grpSp>
        <p:sp>
          <p:nvSpPr>
            <p:cNvPr id="6162" name="Rectangle 214"/>
            <p:cNvSpPr>
              <a:spLocks noChangeArrowheads="1"/>
            </p:cNvSpPr>
            <p:nvPr/>
          </p:nvSpPr>
          <p:spPr bwMode="auto">
            <a:xfrm>
              <a:off x="63500" y="2868643"/>
              <a:ext cx="101600" cy="109637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eaLnBrk="0" hangingPunct="0">
                <a:defRPr/>
              </a:pPr>
              <a:endParaRPr lang="ru-RU"/>
            </a:p>
          </p:txBody>
        </p:sp>
        <p:sp>
          <p:nvSpPr>
            <p:cNvPr id="6163" name="Text Box 215"/>
            <p:cNvSpPr txBox="1">
              <a:spLocks noChangeArrowheads="1"/>
            </p:cNvSpPr>
            <p:nvPr/>
          </p:nvSpPr>
          <p:spPr bwMode="auto">
            <a:xfrm>
              <a:off x="220663" y="2832098"/>
              <a:ext cx="1058863" cy="1843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eaLnBrk="0" hangingPunct="0">
                <a:defRPr/>
              </a:pPr>
              <a:r>
                <a:rPr lang="ru-RU" sz="1200" dirty="0">
                  <a:solidFill>
                    <a:schemeClr val="accent5">
                      <a:lumMod val="60000"/>
                      <a:lumOff val="40000"/>
                    </a:schemeClr>
                  </a:solidFill>
                </a:rPr>
                <a:t>Старт</a:t>
              </a:r>
              <a:endParaRPr lang="de-DE" sz="1200" dirty="0">
                <a:solidFill>
                  <a:schemeClr val="accent5">
                    <a:lumMod val="60000"/>
                    <a:lumOff val="40000"/>
                  </a:schemeClr>
                </a:solidFill>
              </a:endParaRPr>
            </a:p>
          </p:txBody>
        </p:sp>
      </p:grp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Нижний колонтитул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Unternehmenspräsentation      Stand: 2/2008</a:t>
            </a:r>
            <a:endParaRPr lang="en-US" sz="1400" smtClean="0"/>
          </a:p>
        </p:txBody>
      </p:sp>
      <p:sp>
        <p:nvSpPr>
          <p:cNvPr id="7171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35286ED-BB60-4702-B70F-EA1D9FD8AAD5}" type="slidenum">
              <a:rPr lang="en-US" smtClean="0"/>
              <a:pPr>
                <a:defRPr/>
              </a:pPr>
              <a:t>6</a:t>
            </a:fld>
            <a:endParaRPr lang="en-US" smtClean="0"/>
          </a:p>
        </p:txBody>
      </p:sp>
      <p:sp>
        <p:nvSpPr>
          <p:cNvPr id="20484" name="Rectangle 3075"/>
          <p:cNvSpPr>
            <a:spLocks noGrp="1" noChangeArrowheads="1"/>
          </p:cNvSpPr>
          <p:nvPr>
            <p:ph type="title"/>
          </p:nvPr>
        </p:nvSpPr>
        <p:spPr>
          <a:xfrm>
            <a:off x="2022475" y="158750"/>
            <a:ext cx="5597525" cy="427038"/>
          </a:xfrm>
        </p:spPr>
        <p:txBody>
          <a:bodyPr/>
          <a:lstStyle/>
          <a:p>
            <a:r>
              <a:rPr lang="de-DE" smtClean="0"/>
              <a:t>DEHN </a:t>
            </a:r>
            <a:r>
              <a:rPr lang="ru-RU" smtClean="0"/>
              <a:t>История</a:t>
            </a:r>
            <a:endParaRPr lang="de-DE" smtClean="0"/>
          </a:p>
        </p:txBody>
      </p:sp>
      <p:sp>
        <p:nvSpPr>
          <p:cNvPr id="20485" name="WordArt 3138"/>
          <p:cNvSpPr>
            <a:spLocks noChangeArrowheads="1" noChangeShapeType="1" noTextEdit="1"/>
          </p:cNvSpPr>
          <p:nvPr/>
        </p:nvSpPr>
        <p:spPr bwMode="auto">
          <a:xfrm>
            <a:off x="1757363" y="1057275"/>
            <a:ext cx="935037" cy="3333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3175">
                  <a:solidFill>
                    <a:srgbClr val="7C79AF"/>
                  </a:solidFill>
                  <a:round/>
                  <a:headEnd/>
                  <a:tailEnd/>
                </a:ln>
                <a:solidFill>
                  <a:srgbClr val="A69CF0"/>
                </a:solidFill>
                <a:effectLst>
                  <a:outerShdw dist="17961" dir="13500000" algn="ctr" rotWithShape="0">
                    <a:srgbClr val="000099"/>
                  </a:outerShdw>
                </a:effectLst>
                <a:latin typeface="Tahoma"/>
                <a:ea typeface="Tahoma"/>
                <a:cs typeface="Tahoma"/>
              </a:rPr>
              <a:t>1954</a:t>
            </a:r>
          </a:p>
        </p:txBody>
      </p:sp>
      <p:sp>
        <p:nvSpPr>
          <p:cNvPr id="20486" name="Rectangle 3145"/>
          <p:cNvSpPr>
            <a:spLocks noChangeArrowheads="1"/>
          </p:cNvSpPr>
          <p:nvPr/>
        </p:nvSpPr>
        <p:spPr bwMode="auto">
          <a:xfrm>
            <a:off x="1757363" y="1390650"/>
            <a:ext cx="4054475" cy="410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90000">
            <a:spAutoFit/>
          </a:bodyPr>
          <a:lstStyle/>
          <a:p>
            <a:pPr eaLnBrk="0" hangingPunct="0"/>
            <a:r>
              <a:rPr lang="ru-RU" sz="2000">
                <a:solidFill>
                  <a:srgbClr val="003399"/>
                </a:solidFill>
              </a:rPr>
              <a:t>Обладая глубокими техническими </a:t>
            </a:r>
          </a:p>
          <a:p>
            <a:pPr eaLnBrk="0" hangingPunct="0"/>
            <a:r>
              <a:rPr lang="ru-RU" sz="2000">
                <a:solidFill>
                  <a:srgbClr val="003399"/>
                </a:solidFill>
              </a:rPr>
              <a:t>знаниями и предпринимательской</a:t>
            </a:r>
          </a:p>
          <a:p>
            <a:pPr eaLnBrk="0" hangingPunct="0"/>
            <a:r>
              <a:rPr lang="ru-RU" sz="2000">
                <a:solidFill>
                  <a:srgbClr val="003399"/>
                </a:solidFill>
              </a:rPr>
              <a:t>дальновидностью</a:t>
            </a:r>
            <a:r>
              <a:rPr lang="en-GB" sz="2000">
                <a:solidFill>
                  <a:srgbClr val="003399"/>
                </a:solidFill>
              </a:rPr>
              <a:t> </a:t>
            </a:r>
            <a:r>
              <a:rPr lang="ru-RU" sz="2000">
                <a:solidFill>
                  <a:srgbClr val="003399"/>
                </a:solidFill>
              </a:rPr>
              <a:t>специалисты </a:t>
            </a:r>
            <a:r>
              <a:rPr lang="en-US" sz="2000">
                <a:solidFill>
                  <a:srgbClr val="003399"/>
                </a:solidFill>
              </a:rPr>
              <a:t>DEHN </a:t>
            </a:r>
            <a:r>
              <a:rPr lang="ru-RU" sz="2000">
                <a:solidFill>
                  <a:srgbClr val="003399"/>
                </a:solidFill>
              </a:rPr>
              <a:t>стали</a:t>
            </a:r>
          </a:p>
          <a:p>
            <a:pPr eaLnBrk="0" hangingPunct="0"/>
            <a:r>
              <a:rPr lang="ru-RU" sz="2000">
                <a:solidFill>
                  <a:srgbClr val="003399"/>
                </a:solidFill>
              </a:rPr>
              <a:t>первыми в мире производителями, скомбинировавшими внешнюю</a:t>
            </a:r>
          </a:p>
          <a:p>
            <a:pPr eaLnBrk="0" hangingPunct="0"/>
            <a:r>
              <a:rPr lang="ru-RU" sz="2000">
                <a:solidFill>
                  <a:srgbClr val="003399"/>
                </a:solidFill>
              </a:rPr>
              <a:t>молниезащиту и защиту от импульсных перенапряжений. </a:t>
            </a:r>
          </a:p>
          <a:p>
            <a:pPr eaLnBrk="0" hangingPunct="0"/>
            <a:r>
              <a:rPr lang="ru-RU" sz="2000">
                <a:solidFill>
                  <a:srgbClr val="003399"/>
                </a:solidFill>
              </a:rPr>
              <a:t>Первое поколение приборов </a:t>
            </a:r>
          </a:p>
          <a:p>
            <a:pPr eaLnBrk="0" hangingPunct="0"/>
            <a:r>
              <a:rPr lang="ru-RU" sz="2000">
                <a:solidFill>
                  <a:srgbClr val="003399"/>
                </a:solidFill>
              </a:rPr>
              <a:t>защиты от импульсных перенапряжений</a:t>
            </a:r>
            <a:r>
              <a:rPr lang="en-GB" sz="2000">
                <a:solidFill>
                  <a:srgbClr val="003399"/>
                </a:solidFill>
              </a:rPr>
              <a:t> DEHN</a:t>
            </a:r>
            <a:r>
              <a:rPr lang="ru-RU" sz="2000">
                <a:solidFill>
                  <a:srgbClr val="003399"/>
                </a:solidFill>
              </a:rPr>
              <a:t>    впервые представлено на </a:t>
            </a:r>
          </a:p>
          <a:p>
            <a:pPr eaLnBrk="0" hangingPunct="0"/>
            <a:r>
              <a:rPr lang="ru-RU" sz="2000">
                <a:solidFill>
                  <a:srgbClr val="003399"/>
                </a:solidFill>
              </a:rPr>
              <a:t>рынке электротехники</a:t>
            </a:r>
            <a:r>
              <a:rPr lang="en-GB" sz="2000">
                <a:solidFill>
                  <a:srgbClr val="003399"/>
                </a:solidFill>
              </a:rPr>
              <a:t>.</a:t>
            </a:r>
            <a:endParaRPr lang="en-GB" sz="2000">
              <a:solidFill>
                <a:srgbClr val="00007F"/>
              </a:solidFill>
            </a:endParaRPr>
          </a:p>
          <a:p>
            <a:pPr eaLnBrk="0" hangingPunct="0"/>
            <a:endParaRPr lang="en-GB">
              <a:solidFill>
                <a:srgbClr val="003399"/>
              </a:solidFill>
            </a:endParaRPr>
          </a:p>
        </p:txBody>
      </p:sp>
      <p:pic>
        <p:nvPicPr>
          <p:cNvPr id="20487" name="Picture 3169" descr="L:\Transfer\THD\Titelseite Überspannungsableiter J250_195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11838" y="2228850"/>
            <a:ext cx="2974975" cy="428625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</p:pic>
      <p:grpSp>
        <p:nvGrpSpPr>
          <p:cNvPr id="20488" name="Группа 39"/>
          <p:cNvGrpSpPr>
            <a:grpSpLocks/>
          </p:cNvGrpSpPr>
          <p:nvPr/>
        </p:nvGrpSpPr>
        <p:grpSpPr bwMode="auto">
          <a:xfrm>
            <a:off x="63500" y="2560638"/>
            <a:ext cx="1258888" cy="1736725"/>
            <a:chOff x="63500" y="2832098"/>
            <a:chExt cx="1258889" cy="1738301"/>
          </a:xfrm>
        </p:grpSpPr>
        <p:grpSp>
          <p:nvGrpSpPr>
            <p:cNvPr id="20489" name="Group 224"/>
            <p:cNvGrpSpPr>
              <a:grpSpLocks/>
            </p:cNvGrpSpPr>
            <p:nvPr/>
          </p:nvGrpSpPr>
          <p:grpSpPr bwMode="auto">
            <a:xfrm>
              <a:off x="63500" y="3003558"/>
              <a:ext cx="1216025" cy="184151"/>
              <a:chOff x="40" y="1892"/>
              <a:chExt cx="766" cy="116"/>
            </a:xfrm>
          </p:grpSpPr>
          <p:sp>
            <p:nvSpPr>
              <p:cNvPr id="20513" name="Rectangle 190"/>
              <p:cNvSpPr>
                <a:spLocks noChangeArrowheads="1"/>
              </p:cNvSpPr>
              <p:nvPr/>
            </p:nvSpPr>
            <p:spPr bwMode="auto">
              <a:xfrm>
                <a:off x="40" y="1915"/>
                <a:ext cx="64" cy="69"/>
              </a:xfrm>
              <a:prstGeom prst="rect">
                <a:avLst/>
              </a:prstGeom>
              <a:solidFill>
                <a:srgbClr val="FF0000"/>
              </a:solidFill>
              <a:ln w="6350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ru-RU"/>
              </a:p>
            </p:txBody>
          </p:sp>
          <p:sp>
            <p:nvSpPr>
              <p:cNvPr id="20514" name="Text Box 191"/>
              <p:cNvSpPr txBox="1">
                <a:spLocks noChangeArrowheads="1"/>
              </p:cNvSpPr>
              <p:nvPr/>
            </p:nvSpPr>
            <p:spPr bwMode="auto">
              <a:xfrm>
                <a:off x="139" y="1892"/>
                <a:ext cx="667" cy="1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 eaLnBrk="0" hangingPunct="0"/>
                <a:r>
                  <a:rPr lang="ru-RU" sz="1200">
                    <a:solidFill>
                      <a:srgbClr val="FF0000"/>
                    </a:solidFill>
                  </a:rPr>
                  <a:t>История</a:t>
                </a:r>
                <a:endParaRPr lang="de-DE" sz="1200">
                  <a:solidFill>
                    <a:srgbClr val="FF0000"/>
                  </a:solidFill>
                </a:endParaRPr>
              </a:p>
            </p:txBody>
          </p:sp>
        </p:grpSp>
        <p:grpSp>
          <p:nvGrpSpPr>
            <p:cNvPr id="20490" name="Group 225"/>
            <p:cNvGrpSpPr>
              <a:grpSpLocks/>
            </p:cNvGrpSpPr>
            <p:nvPr/>
          </p:nvGrpSpPr>
          <p:grpSpPr bwMode="auto">
            <a:xfrm>
              <a:off x="63500" y="3175009"/>
              <a:ext cx="1216025" cy="184151"/>
              <a:chOff x="40" y="2000"/>
              <a:chExt cx="766" cy="116"/>
            </a:xfrm>
          </p:grpSpPr>
          <p:sp>
            <p:nvSpPr>
              <p:cNvPr id="20511" name="Rectangle 193"/>
              <p:cNvSpPr>
                <a:spLocks noChangeArrowheads="1"/>
              </p:cNvSpPr>
              <p:nvPr/>
            </p:nvSpPr>
            <p:spPr bwMode="auto">
              <a:xfrm>
                <a:off x="40" y="2023"/>
                <a:ext cx="64" cy="69"/>
              </a:xfrm>
              <a:prstGeom prst="rect">
                <a:avLst/>
              </a:prstGeom>
              <a:solidFill>
                <a:srgbClr val="7C79AF"/>
              </a:solidFill>
              <a:ln w="6350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ru-RU"/>
              </a:p>
            </p:txBody>
          </p:sp>
          <p:sp>
            <p:nvSpPr>
              <p:cNvPr id="20512" name="Text Box 194"/>
              <p:cNvSpPr txBox="1">
                <a:spLocks noChangeArrowheads="1"/>
              </p:cNvSpPr>
              <p:nvPr/>
            </p:nvSpPr>
            <p:spPr bwMode="auto">
              <a:xfrm>
                <a:off x="139" y="2000"/>
                <a:ext cx="667" cy="1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 eaLnBrk="0" hangingPunct="0"/>
                <a:r>
                  <a:rPr lang="ru-RU" sz="1200">
                    <a:solidFill>
                      <a:srgbClr val="CCCCFF"/>
                    </a:solidFill>
                  </a:rPr>
                  <a:t>Группы продуктов</a:t>
                </a:r>
                <a:endParaRPr lang="de-DE" sz="1200">
                  <a:solidFill>
                    <a:srgbClr val="CCCCFF"/>
                  </a:solidFill>
                </a:endParaRPr>
              </a:p>
            </p:txBody>
          </p:sp>
        </p:grpSp>
        <p:grpSp>
          <p:nvGrpSpPr>
            <p:cNvPr id="20491" name="Group 195"/>
            <p:cNvGrpSpPr>
              <a:grpSpLocks/>
            </p:cNvGrpSpPr>
            <p:nvPr/>
          </p:nvGrpSpPr>
          <p:grpSpPr bwMode="auto">
            <a:xfrm>
              <a:off x="63500" y="3346462"/>
              <a:ext cx="1216025" cy="184151"/>
              <a:chOff x="40" y="2916"/>
              <a:chExt cx="766" cy="116"/>
            </a:xfrm>
          </p:grpSpPr>
          <p:sp>
            <p:nvSpPr>
              <p:cNvPr id="20509" name="Rectangle 196"/>
              <p:cNvSpPr>
                <a:spLocks noChangeArrowheads="1"/>
              </p:cNvSpPr>
              <p:nvPr/>
            </p:nvSpPr>
            <p:spPr bwMode="auto">
              <a:xfrm>
                <a:off x="40" y="2940"/>
                <a:ext cx="64" cy="69"/>
              </a:xfrm>
              <a:prstGeom prst="rect">
                <a:avLst/>
              </a:prstGeom>
              <a:solidFill>
                <a:srgbClr val="7C79AF"/>
              </a:solidFill>
              <a:ln w="6350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ru-RU"/>
              </a:p>
            </p:txBody>
          </p:sp>
          <p:sp>
            <p:nvSpPr>
              <p:cNvPr id="20510" name="Text Box 197"/>
              <p:cNvSpPr txBox="1">
                <a:spLocks noChangeArrowheads="1"/>
              </p:cNvSpPr>
              <p:nvPr/>
            </p:nvSpPr>
            <p:spPr bwMode="auto">
              <a:xfrm>
                <a:off x="139" y="2916"/>
                <a:ext cx="667" cy="1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 eaLnBrk="0" hangingPunct="0"/>
                <a:r>
                  <a:rPr lang="ru-RU" sz="1200">
                    <a:solidFill>
                      <a:srgbClr val="CCCCFF"/>
                    </a:solidFill>
                  </a:rPr>
                  <a:t>Развитие</a:t>
                </a:r>
                <a:endParaRPr lang="de-DE" sz="1200">
                  <a:solidFill>
                    <a:srgbClr val="CCCCFF"/>
                  </a:solidFill>
                </a:endParaRPr>
              </a:p>
            </p:txBody>
          </p:sp>
        </p:grpSp>
        <p:grpSp>
          <p:nvGrpSpPr>
            <p:cNvPr id="20492" name="Group 198"/>
            <p:cNvGrpSpPr>
              <a:grpSpLocks/>
            </p:cNvGrpSpPr>
            <p:nvPr/>
          </p:nvGrpSpPr>
          <p:grpSpPr bwMode="auto">
            <a:xfrm>
              <a:off x="63500" y="4054490"/>
              <a:ext cx="1254125" cy="184151"/>
              <a:chOff x="40" y="3250"/>
              <a:chExt cx="790" cy="116"/>
            </a:xfrm>
          </p:grpSpPr>
          <p:sp>
            <p:nvSpPr>
              <p:cNvPr id="20507" name="Rectangle 199"/>
              <p:cNvSpPr>
                <a:spLocks noChangeArrowheads="1"/>
              </p:cNvSpPr>
              <p:nvPr/>
            </p:nvSpPr>
            <p:spPr bwMode="auto">
              <a:xfrm>
                <a:off x="40" y="3282"/>
                <a:ext cx="64" cy="69"/>
              </a:xfrm>
              <a:prstGeom prst="rect">
                <a:avLst/>
              </a:prstGeom>
              <a:solidFill>
                <a:srgbClr val="7C79AF"/>
              </a:solidFill>
              <a:ln w="6350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ru-RU"/>
              </a:p>
            </p:txBody>
          </p:sp>
          <p:sp>
            <p:nvSpPr>
              <p:cNvPr id="20508" name="Text Box 200"/>
              <p:cNvSpPr txBox="1">
                <a:spLocks noChangeArrowheads="1"/>
              </p:cNvSpPr>
              <p:nvPr/>
            </p:nvSpPr>
            <p:spPr bwMode="auto">
              <a:xfrm>
                <a:off x="163" y="3250"/>
                <a:ext cx="667" cy="1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 eaLnBrk="0" hangingPunct="0"/>
                <a:r>
                  <a:rPr lang="ru-RU" sz="1200">
                    <a:solidFill>
                      <a:srgbClr val="CCCCFF"/>
                    </a:solidFill>
                  </a:rPr>
                  <a:t>Сотрудники</a:t>
                </a:r>
                <a:endParaRPr lang="de-DE" sz="1200">
                  <a:solidFill>
                    <a:srgbClr val="CCCCFF"/>
                  </a:solidFill>
                </a:endParaRPr>
              </a:p>
            </p:txBody>
          </p:sp>
        </p:grpSp>
        <p:grpSp>
          <p:nvGrpSpPr>
            <p:cNvPr id="20493" name="Group 201"/>
            <p:cNvGrpSpPr>
              <a:grpSpLocks/>
            </p:cNvGrpSpPr>
            <p:nvPr/>
          </p:nvGrpSpPr>
          <p:grpSpPr bwMode="auto">
            <a:xfrm>
              <a:off x="63500" y="3517907"/>
              <a:ext cx="1254125" cy="369889"/>
              <a:chOff x="40" y="3234"/>
              <a:chExt cx="790" cy="233"/>
            </a:xfrm>
          </p:grpSpPr>
          <p:sp>
            <p:nvSpPr>
              <p:cNvPr id="20505" name="Rectangle 202"/>
              <p:cNvSpPr>
                <a:spLocks noChangeArrowheads="1"/>
              </p:cNvSpPr>
              <p:nvPr/>
            </p:nvSpPr>
            <p:spPr bwMode="auto">
              <a:xfrm>
                <a:off x="40" y="3258"/>
                <a:ext cx="64" cy="69"/>
              </a:xfrm>
              <a:prstGeom prst="rect">
                <a:avLst/>
              </a:prstGeom>
              <a:solidFill>
                <a:srgbClr val="7C79AF"/>
              </a:solidFill>
              <a:ln w="6350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ru-RU"/>
              </a:p>
            </p:txBody>
          </p:sp>
          <p:sp>
            <p:nvSpPr>
              <p:cNvPr id="20506" name="Text Box 203"/>
              <p:cNvSpPr txBox="1">
                <a:spLocks noChangeArrowheads="1"/>
              </p:cNvSpPr>
              <p:nvPr/>
            </p:nvSpPr>
            <p:spPr bwMode="auto">
              <a:xfrm>
                <a:off x="139" y="3234"/>
                <a:ext cx="691" cy="2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 eaLnBrk="0" hangingPunct="0"/>
                <a:r>
                  <a:rPr lang="de-DE" sz="1200">
                    <a:solidFill>
                      <a:srgbClr val="CCCCFF"/>
                    </a:solidFill>
                  </a:rPr>
                  <a:t>Dehn </a:t>
                </a:r>
                <a:r>
                  <a:rPr lang="ru-RU" sz="1200">
                    <a:solidFill>
                      <a:srgbClr val="CCCCFF"/>
                    </a:solidFill>
                  </a:rPr>
                  <a:t>на мировом</a:t>
                </a:r>
              </a:p>
              <a:p>
                <a:pPr eaLnBrk="0" hangingPunct="0"/>
                <a:r>
                  <a:rPr lang="ru-RU" sz="1200">
                    <a:solidFill>
                      <a:srgbClr val="CCCCFF"/>
                    </a:solidFill>
                  </a:rPr>
                  <a:t>рынке</a:t>
                </a:r>
                <a:endParaRPr lang="de-DE" sz="1200">
                  <a:solidFill>
                    <a:srgbClr val="CCCCFF"/>
                  </a:solidFill>
                </a:endParaRPr>
              </a:p>
            </p:txBody>
          </p:sp>
        </p:grpSp>
        <p:grpSp>
          <p:nvGrpSpPr>
            <p:cNvPr id="20494" name="Group 204"/>
            <p:cNvGrpSpPr>
              <a:grpSpLocks/>
            </p:cNvGrpSpPr>
            <p:nvPr/>
          </p:nvGrpSpPr>
          <p:grpSpPr bwMode="auto">
            <a:xfrm>
              <a:off x="63501" y="3871927"/>
              <a:ext cx="1258888" cy="184151"/>
              <a:chOff x="40" y="3339"/>
              <a:chExt cx="793" cy="116"/>
            </a:xfrm>
          </p:grpSpPr>
          <p:sp>
            <p:nvSpPr>
              <p:cNvPr id="20503" name="Rectangle 205"/>
              <p:cNvSpPr>
                <a:spLocks noChangeArrowheads="1"/>
              </p:cNvSpPr>
              <p:nvPr/>
            </p:nvSpPr>
            <p:spPr bwMode="auto">
              <a:xfrm>
                <a:off x="40" y="3363"/>
                <a:ext cx="64" cy="69"/>
              </a:xfrm>
              <a:prstGeom prst="rect">
                <a:avLst/>
              </a:prstGeom>
              <a:solidFill>
                <a:srgbClr val="7C79AF"/>
              </a:solidFill>
              <a:ln w="6350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ru-RU"/>
              </a:p>
            </p:txBody>
          </p:sp>
          <p:sp>
            <p:nvSpPr>
              <p:cNvPr id="20504" name="Text Box 206"/>
              <p:cNvSpPr txBox="1">
                <a:spLocks noChangeArrowheads="1"/>
              </p:cNvSpPr>
              <p:nvPr/>
            </p:nvSpPr>
            <p:spPr bwMode="auto">
              <a:xfrm>
                <a:off x="166" y="3339"/>
                <a:ext cx="667" cy="1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 eaLnBrk="0" hangingPunct="0"/>
                <a:r>
                  <a:rPr lang="ru-RU" sz="1200">
                    <a:solidFill>
                      <a:srgbClr val="CCCCFF"/>
                    </a:solidFill>
                  </a:rPr>
                  <a:t>Рекомендации</a:t>
                </a:r>
                <a:endParaRPr lang="de-DE" sz="1200">
                  <a:solidFill>
                    <a:srgbClr val="CCCCFF"/>
                  </a:solidFill>
                </a:endParaRPr>
              </a:p>
            </p:txBody>
          </p:sp>
        </p:grpSp>
        <p:grpSp>
          <p:nvGrpSpPr>
            <p:cNvPr id="20495" name="Group 207"/>
            <p:cNvGrpSpPr>
              <a:grpSpLocks/>
            </p:cNvGrpSpPr>
            <p:nvPr/>
          </p:nvGrpSpPr>
          <p:grpSpPr bwMode="auto">
            <a:xfrm>
              <a:off x="63500" y="4214827"/>
              <a:ext cx="1258888" cy="184151"/>
              <a:chOff x="40" y="3243"/>
              <a:chExt cx="793" cy="116"/>
            </a:xfrm>
          </p:grpSpPr>
          <p:sp>
            <p:nvSpPr>
              <p:cNvPr id="20501" name="Rectangle 208"/>
              <p:cNvSpPr>
                <a:spLocks noChangeArrowheads="1"/>
              </p:cNvSpPr>
              <p:nvPr/>
            </p:nvSpPr>
            <p:spPr bwMode="auto">
              <a:xfrm>
                <a:off x="40" y="3281"/>
                <a:ext cx="64" cy="69"/>
              </a:xfrm>
              <a:prstGeom prst="rect">
                <a:avLst/>
              </a:prstGeom>
              <a:solidFill>
                <a:srgbClr val="7C79AF"/>
              </a:solidFill>
              <a:ln w="6350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ru-RU"/>
              </a:p>
            </p:txBody>
          </p:sp>
          <p:sp>
            <p:nvSpPr>
              <p:cNvPr id="20502" name="Text Box 209"/>
              <p:cNvSpPr txBox="1">
                <a:spLocks noChangeArrowheads="1"/>
              </p:cNvSpPr>
              <p:nvPr/>
            </p:nvSpPr>
            <p:spPr bwMode="auto">
              <a:xfrm>
                <a:off x="166" y="3243"/>
                <a:ext cx="667" cy="1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 eaLnBrk="0" hangingPunct="0"/>
                <a:r>
                  <a:rPr lang="ru-RU" sz="1200">
                    <a:solidFill>
                      <a:srgbClr val="CCCCFF"/>
                    </a:solidFill>
                  </a:rPr>
                  <a:t>Образование</a:t>
                </a:r>
                <a:endParaRPr lang="de-DE" sz="1200">
                  <a:solidFill>
                    <a:srgbClr val="CCCCFF"/>
                  </a:solidFill>
                </a:endParaRPr>
              </a:p>
            </p:txBody>
          </p:sp>
        </p:grpSp>
        <p:grpSp>
          <p:nvGrpSpPr>
            <p:cNvPr id="20496" name="Group 210"/>
            <p:cNvGrpSpPr>
              <a:grpSpLocks/>
            </p:cNvGrpSpPr>
            <p:nvPr/>
          </p:nvGrpSpPr>
          <p:grpSpPr bwMode="auto">
            <a:xfrm>
              <a:off x="63500" y="4386250"/>
              <a:ext cx="1254125" cy="184149"/>
              <a:chOff x="40" y="2843"/>
              <a:chExt cx="790" cy="116"/>
            </a:xfrm>
          </p:grpSpPr>
          <p:sp>
            <p:nvSpPr>
              <p:cNvPr id="20499" name="Rectangle 211"/>
              <p:cNvSpPr>
                <a:spLocks noChangeArrowheads="1"/>
              </p:cNvSpPr>
              <p:nvPr/>
            </p:nvSpPr>
            <p:spPr bwMode="auto">
              <a:xfrm>
                <a:off x="40" y="2866"/>
                <a:ext cx="64" cy="69"/>
              </a:xfrm>
              <a:prstGeom prst="rect">
                <a:avLst/>
              </a:prstGeom>
              <a:solidFill>
                <a:srgbClr val="7C79AF"/>
              </a:solidFill>
              <a:ln w="6350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ru-RU"/>
              </a:p>
            </p:txBody>
          </p:sp>
          <p:sp>
            <p:nvSpPr>
              <p:cNvPr id="20500" name="Text Box 212"/>
              <p:cNvSpPr txBox="1">
                <a:spLocks noChangeArrowheads="1"/>
              </p:cNvSpPr>
              <p:nvPr/>
            </p:nvSpPr>
            <p:spPr bwMode="auto">
              <a:xfrm>
                <a:off x="163" y="2843"/>
                <a:ext cx="667" cy="1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 eaLnBrk="0" hangingPunct="0"/>
                <a:r>
                  <a:rPr lang="ru-RU" sz="1200">
                    <a:solidFill>
                      <a:srgbClr val="CCCCFF"/>
                    </a:solidFill>
                  </a:rPr>
                  <a:t>Философия</a:t>
                </a:r>
                <a:endParaRPr lang="de-DE" sz="1200">
                  <a:solidFill>
                    <a:srgbClr val="CCCCFF"/>
                  </a:solidFill>
                </a:endParaRPr>
              </a:p>
            </p:txBody>
          </p:sp>
        </p:grpSp>
        <p:sp>
          <p:nvSpPr>
            <p:cNvPr id="7185" name="Rectangle 214"/>
            <p:cNvSpPr>
              <a:spLocks noChangeArrowheads="1"/>
            </p:cNvSpPr>
            <p:nvPr/>
          </p:nvSpPr>
          <p:spPr bwMode="auto">
            <a:xfrm>
              <a:off x="63500" y="2868643"/>
              <a:ext cx="101600" cy="109637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eaLnBrk="0" hangingPunct="0">
                <a:defRPr/>
              </a:pPr>
              <a:endParaRPr lang="ru-RU"/>
            </a:p>
          </p:txBody>
        </p:sp>
        <p:sp>
          <p:nvSpPr>
            <p:cNvPr id="7186" name="Text Box 215"/>
            <p:cNvSpPr txBox="1">
              <a:spLocks noChangeArrowheads="1"/>
            </p:cNvSpPr>
            <p:nvPr/>
          </p:nvSpPr>
          <p:spPr bwMode="auto">
            <a:xfrm>
              <a:off x="220663" y="2832098"/>
              <a:ext cx="1058863" cy="1843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eaLnBrk="0" hangingPunct="0">
                <a:defRPr/>
              </a:pPr>
              <a:r>
                <a:rPr lang="ru-RU" sz="1200" dirty="0">
                  <a:solidFill>
                    <a:schemeClr val="accent5">
                      <a:lumMod val="60000"/>
                      <a:lumOff val="40000"/>
                    </a:schemeClr>
                  </a:solidFill>
                </a:rPr>
                <a:t>Старт</a:t>
              </a:r>
              <a:endParaRPr lang="de-DE" sz="1200" dirty="0">
                <a:solidFill>
                  <a:schemeClr val="accent5">
                    <a:lumMod val="60000"/>
                    <a:lumOff val="40000"/>
                  </a:schemeClr>
                </a:solidFill>
              </a:endParaRPr>
            </a:p>
          </p:txBody>
        </p:sp>
      </p:grp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Нижний колонтитул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Unternehmenspräsentation      Stand: 2/2008</a:t>
            </a:r>
            <a:endParaRPr lang="en-US" sz="1400" smtClean="0"/>
          </a:p>
        </p:txBody>
      </p:sp>
      <p:sp>
        <p:nvSpPr>
          <p:cNvPr id="8195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2950553-0A93-4329-AAA3-F3533F10CAA1}" type="slidenum">
              <a:rPr lang="en-US" smtClean="0"/>
              <a:pPr>
                <a:defRPr/>
              </a:pPr>
              <a:t>7</a:t>
            </a:fld>
            <a:endParaRPr lang="en-US" smtClean="0"/>
          </a:p>
        </p:txBody>
      </p:sp>
      <p:sp>
        <p:nvSpPr>
          <p:cNvPr id="21508" name="Rectangle 2"/>
          <p:cNvSpPr>
            <a:spLocks noGrp="1" noChangeArrowheads="1"/>
          </p:cNvSpPr>
          <p:nvPr>
            <p:ph type="title"/>
          </p:nvPr>
        </p:nvSpPr>
        <p:spPr>
          <a:xfrm>
            <a:off x="2022475" y="158750"/>
            <a:ext cx="5597525" cy="427038"/>
          </a:xfrm>
        </p:spPr>
        <p:txBody>
          <a:bodyPr/>
          <a:lstStyle/>
          <a:p>
            <a:r>
              <a:rPr lang="de-DE" smtClean="0"/>
              <a:t>DEHN </a:t>
            </a:r>
            <a:r>
              <a:rPr lang="ru-RU" smtClean="0"/>
              <a:t>История</a:t>
            </a:r>
            <a:endParaRPr lang="de-DE" smtClean="0"/>
          </a:p>
        </p:txBody>
      </p:sp>
      <p:sp>
        <p:nvSpPr>
          <p:cNvPr id="21509" name="WordArt 65"/>
          <p:cNvSpPr>
            <a:spLocks noChangeArrowheads="1" noChangeShapeType="1" noTextEdit="1"/>
          </p:cNvSpPr>
          <p:nvPr/>
        </p:nvSpPr>
        <p:spPr bwMode="auto">
          <a:xfrm>
            <a:off x="1774825" y="1506538"/>
            <a:ext cx="935038" cy="3333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3175">
                  <a:solidFill>
                    <a:srgbClr val="7C79AF"/>
                  </a:solidFill>
                  <a:round/>
                  <a:headEnd/>
                  <a:tailEnd/>
                </a:ln>
                <a:solidFill>
                  <a:srgbClr val="A69CF0"/>
                </a:solidFill>
                <a:effectLst>
                  <a:outerShdw dist="17961" dir="13500000" algn="ctr" rotWithShape="0">
                    <a:srgbClr val="000099"/>
                  </a:outerShdw>
                </a:effectLst>
                <a:latin typeface="Tahoma"/>
                <a:ea typeface="Tahoma"/>
                <a:cs typeface="Tahoma"/>
              </a:rPr>
              <a:t>1957</a:t>
            </a:r>
          </a:p>
        </p:txBody>
      </p:sp>
      <p:sp>
        <p:nvSpPr>
          <p:cNvPr id="21510" name="Rectangle 72"/>
          <p:cNvSpPr>
            <a:spLocks noChangeArrowheads="1"/>
          </p:cNvSpPr>
          <p:nvPr/>
        </p:nvSpPr>
        <p:spPr bwMode="auto">
          <a:xfrm>
            <a:off x="1774825" y="1939925"/>
            <a:ext cx="4927600" cy="501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90000">
            <a:spAutoFit/>
          </a:bodyPr>
          <a:lstStyle/>
          <a:p>
            <a:pPr eaLnBrk="0" hangingPunct="0"/>
            <a:r>
              <a:rPr lang="ru-RU">
                <a:solidFill>
                  <a:srgbClr val="003399"/>
                </a:solidFill>
              </a:rPr>
              <a:t>Также и в третьем направлении  деятельности </a:t>
            </a:r>
            <a:r>
              <a:rPr lang="de-DE">
                <a:solidFill>
                  <a:srgbClr val="003399"/>
                </a:solidFill>
              </a:rPr>
              <a:t>DEHN, </a:t>
            </a:r>
            <a:r>
              <a:rPr lang="ru-RU">
                <a:solidFill>
                  <a:srgbClr val="003399"/>
                </a:solidFill>
              </a:rPr>
              <a:t>в разработке приборов для защиты персонала</a:t>
            </a:r>
            <a:r>
              <a:rPr lang="de-DE">
                <a:solidFill>
                  <a:srgbClr val="003399"/>
                </a:solidFill>
              </a:rPr>
              <a:t>,</a:t>
            </a:r>
            <a:r>
              <a:rPr lang="ru-RU">
                <a:solidFill>
                  <a:srgbClr val="003399"/>
                </a:solidFill>
              </a:rPr>
              <a:t> фирма добилась значительных успехов</a:t>
            </a:r>
            <a:r>
              <a:rPr lang="de-DE">
                <a:solidFill>
                  <a:srgbClr val="003399"/>
                </a:solidFill>
              </a:rPr>
              <a:t>.</a:t>
            </a:r>
            <a:endParaRPr lang="de-DE" sz="1200">
              <a:solidFill>
                <a:srgbClr val="003399"/>
              </a:solidFill>
            </a:endParaRPr>
          </a:p>
          <a:p>
            <a:pPr eaLnBrk="0" hangingPunct="0"/>
            <a:r>
              <a:rPr lang="ru-RU">
                <a:solidFill>
                  <a:srgbClr val="003399"/>
                </a:solidFill>
              </a:rPr>
              <a:t>Запатентованные</a:t>
            </a:r>
            <a:r>
              <a:rPr lang="de-DE">
                <a:solidFill>
                  <a:srgbClr val="003399"/>
                </a:solidFill>
              </a:rPr>
              <a:t> </a:t>
            </a:r>
            <a:r>
              <a:rPr lang="ru-RU">
                <a:solidFill>
                  <a:srgbClr val="003399"/>
                </a:solidFill>
              </a:rPr>
              <a:t>фирмой </a:t>
            </a:r>
            <a:r>
              <a:rPr lang="de-DE">
                <a:solidFill>
                  <a:srgbClr val="003399"/>
                </a:solidFill>
              </a:rPr>
              <a:t>DEHN+SÖHNE </a:t>
            </a:r>
            <a:r>
              <a:rPr lang="ru-RU">
                <a:solidFill>
                  <a:srgbClr val="003399"/>
                </a:solidFill>
              </a:rPr>
              <a:t>шаровые крепления становятся стандартом для элементов подключения заземляющих и короткозамыкающих приспособлений</a:t>
            </a:r>
            <a:r>
              <a:rPr lang="de-DE">
                <a:solidFill>
                  <a:srgbClr val="003399"/>
                </a:solidFill>
              </a:rPr>
              <a:t>.</a:t>
            </a:r>
            <a:endParaRPr lang="de-DE" sz="1200">
              <a:solidFill>
                <a:srgbClr val="003399"/>
              </a:solidFill>
            </a:endParaRPr>
          </a:p>
          <a:p>
            <a:pPr eaLnBrk="0" hangingPunct="0"/>
            <a:r>
              <a:rPr lang="ru-RU">
                <a:solidFill>
                  <a:srgbClr val="003399"/>
                </a:solidFill>
              </a:rPr>
              <a:t>Разработка шаровых креплений решающим образом определяет состояние техники для защиты персонала</a:t>
            </a:r>
            <a:r>
              <a:rPr lang="de-DE">
                <a:solidFill>
                  <a:srgbClr val="003399"/>
                </a:solidFill>
              </a:rPr>
              <a:t>. </a:t>
            </a:r>
            <a:endParaRPr lang="en-GB" sz="2000">
              <a:solidFill>
                <a:srgbClr val="003399"/>
              </a:solidFill>
            </a:endParaRPr>
          </a:p>
        </p:txBody>
      </p:sp>
      <p:pic>
        <p:nvPicPr>
          <p:cNvPr id="21511" name="Picture 74" descr="C:\Eigene Dateien\Das Unternehmen DEHN+SÖHNE\Fotos\Bauteile historisch\Kugelanschlussbolzen_2_Ausschnitt-120dpi-6cm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02425" y="2276475"/>
            <a:ext cx="2076450" cy="2066925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21512" name="Picture 75" descr="C:\Eigene Dateien\Das Unternehmen DEHN+SÖHNE\Fotos\Bauteile historisch\Kugelanschlussb_in Anwendung_6cm-120dpi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94488" y="4445000"/>
            <a:ext cx="2084387" cy="208280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</p:pic>
      <p:grpSp>
        <p:nvGrpSpPr>
          <p:cNvPr id="21513" name="Группа 39"/>
          <p:cNvGrpSpPr>
            <a:grpSpLocks/>
          </p:cNvGrpSpPr>
          <p:nvPr/>
        </p:nvGrpSpPr>
        <p:grpSpPr bwMode="auto">
          <a:xfrm>
            <a:off x="63500" y="2560638"/>
            <a:ext cx="1258888" cy="1736725"/>
            <a:chOff x="63500" y="2832098"/>
            <a:chExt cx="1258889" cy="1738301"/>
          </a:xfrm>
        </p:grpSpPr>
        <p:grpSp>
          <p:nvGrpSpPr>
            <p:cNvPr id="21514" name="Group 224"/>
            <p:cNvGrpSpPr>
              <a:grpSpLocks/>
            </p:cNvGrpSpPr>
            <p:nvPr/>
          </p:nvGrpSpPr>
          <p:grpSpPr bwMode="auto">
            <a:xfrm>
              <a:off x="63500" y="3003558"/>
              <a:ext cx="1216025" cy="184151"/>
              <a:chOff x="40" y="1892"/>
              <a:chExt cx="766" cy="116"/>
            </a:xfrm>
          </p:grpSpPr>
          <p:sp>
            <p:nvSpPr>
              <p:cNvPr id="21538" name="Rectangle 190"/>
              <p:cNvSpPr>
                <a:spLocks noChangeArrowheads="1"/>
              </p:cNvSpPr>
              <p:nvPr/>
            </p:nvSpPr>
            <p:spPr bwMode="auto">
              <a:xfrm>
                <a:off x="40" y="1915"/>
                <a:ext cx="64" cy="69"/>
              </a:xfrm>
              <a:prstGeom prst="rect">
                <a:avLst/>
              </a:prstGeom>
              <a:solidFill>
                <a:srgbClr val="FF0000"/>
              </a:solidFill>
              <a:ln w="6350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ru-RU"/>
              </a:p>
            </p:txBody>
          </p:sp>
          <p:sp>
            <p:nvSpPr>
              <p:cNvPr id="21539" name="Text Box 191"/>
              <p:cNvSpPr txBox="1">
                <a:spLocks noChangeArrowheads="1"/>
              </p:cNvSpPr>
              <p:nvPr/>
            </p:nvSpPr>
            <p:spPr bwMode="auto">
              <a:xfrm>
                <a:off x="139" y="1892"/>
                <a:ext cx="667" cy="1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 eaLnBrk="0" hangingPunct="0"/>
                <a:r>
                  <a:rPr lang="ru-RU" sz="1200">
                    <a:solidFill>
                      <a:srgbClr val="FF0000"/>
                    </a:solidFill>
                  </a:rPr>
                  <a:t>История</a:t>
                </a:r>
                <a:endParaRPr lang="de-DE" sz="1200">
                  <a:solidFill>
                    <a:srgbClr val="FF0000"/>
                  </a:solidFill>
                </a:endParaRPr>
              </a:p>
            </p:txBody>
          </p:sp>
        </p:grpSp>
        <p:grpSp>
          <p:nvGrpSpPr>
            <p:cNvPr id="21515" name="Group 225"/>
            <p:cNvGrpSpPr>
              <a:grpSpLocks/>
            </p:cNvGrpSpPr>
            <p:nvPr/>
          </p:nvGrpSpPr>
          <p:grpSpPr bwMode="auto">
            <a:xfrm>
              <a:off x="63500" y="3175009"/>
              <a:ext cx="1216025" cy="184151"/>
              <a:chOff x="40" y="2000"/>
              <a:chExt cx="766" cy="116"/>
            </a:xfrm>
          </p:grpSpPr>
          <p:sp>
            <p:nvSpPr>
              <p:cNvPr id="21536" name="Rectangle 193"/>
              <p:cNvSpPr>
                <a:spLocks noChangeArrowheads="1"/>
              </p:cNvSpPr>
              <p:nvPr/>
            </p:nvSpPr>
            <p:spPr bwMode="auto">
              <a:xfrm>
                <a:off x="40" y="2023"/>
                <a:ext cx="64" cy="69"/>
              </a:xfrm>
              <a:prstGeom prst="rect">
                <a:avLst/>
              </a:prstGeom>
              <a:solidFill>
                <a:srgbClr val="7C79AF"/>
              </a:solidFill>
              <a:ln w="6350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ru-RU"/>
              </a:p>
            </p:txBody>
          </p:sp>
          <p:sp>
            <p:nvSpPr>
              <p:cNvPr id="21537" name="Text Box 194"/>
              <p:cNvSpPr txBox="1">
                <a:spLocks noChangeArrowheads="1"/>
              </p:cNvSpPr>
              <p:nvPr/>
            </p:nvSpPr>
            <p:spPr bwMode="auto">
              <a:xfrm>
                <a:off x="139" y="2000"/>
                <a:ext cx="667" cy="1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 eaLnBrk="0" hangingPunct="0"/>
                <a:r>
                  <a:rPr lang="ru-RU" sz="1200">
                    <a:solidFill>
                      <a:srgbClr val="CCCCFF"/>
                    </a:solidFill>
                  </a:rPr>
                  <a:t>Группы продуктов</a:t>
                </a:r>
                <a:endParaRPr lang="de-DE" sz="1200">
                  <a:solidFill>
                    <a:srgbClr val="CCCCFF"/>
                  </a:solidFill>
                </a:endParaRPr>
              </a:p>
            </p:txBody>
          </p:sp>
        </p:grpSp>
        <p:grpSp>
          <p:nvGrpSpPr>
            <p:cNvPr id="21516" name="Group 195"/>
            <p:cNvGrpSpPr>
              <a:grpSpLocks/>
            </p:cNvGrpSpPr>
            <p:nvPr/>
          </p:nvGrpSpPr>
          <p:grpSpPr bwMode="auto">
            <a:xfrm>
              <a:off x="63500" y="3346462"/>
              <a:ext cx="1216025" cy="184151"/>
              <a:chOff x="40" y="2916"/>
              <a:chExt cx="766" cy="116"/>
            </a:xfrm>
          </p:grpSpPr>
          <p:sp>
            <p:nvSpPr>
              <p:cNvPr id="21534" name="Rectangle 196"/>
              <p:cNvSpPr>
                <a:spLocks noChangeArrowheads="1"/>
              </p:cNvSpPr>
              <p:nvPr/>
            </p:nvSpPr>
            <p:spPr bwMode="auto">
              <a:xfrm>
                <a:off x="40" y="2940"/>
                <a:ext cx="64" cy="69"/>
              </a:xfrm>
              <a:prstGeom prst="rect">
                <a:avLst/>
              </a:prstGeom>
              <a:solidFill>
                <a:srgbClr val="7C79AF"/>
              </a:solidFill>
              <a:ln w="6350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ru-RU"/>
              </a:p>
            </p:txBody>
          </p:sp>
          <p:sp>
            <p:nvSpPr>
              <p:cNvPr id="21535" name="Text Box 197"/>
              <p:cNvSpPr txBox="1">
                <a:spLocks noChangeArrowheads="1"/>
              </p:cNvSpPr>
              <p:nvPr/>
            </p:nvSpPr>
            <p:spPr bwMode="auto">
              <a:xfrm>
                <a:off x="139" y="2916"/>
                <a:ext cx="667" cy="1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 eaLnBrk="0" hangingPunct="0"/>
                <a:r>
                  <a:rPr lang="ru-RU" sz="1200">
                    <a:solidFill>
                      <a:srgbClr val="CCCCFF"/>
                    </a:solidFill>
                  </a:rPr>
                  <a:t>Развитие</a:t>
                </a:r>
                <a:endParaRPr lang="de-DE" sz="1200">
                  <a:solidFill>
                    <a:srgbClr val="CCCCFF"/>
                  </a:solidFill>
                </a:endParaRPr>
              </a:p>
            </p:txBody>
          </p:sp>
        </p:grpSp>
        <p:grpSp>
          <p:nvGrpSpPr>
            <p:cNvPr id="21517" name="Group 198"/>
            <p:cNvGrpSpPr>
              <a:grpSpLocks/>
            </p:cNvGrpSpPr>
            <p:nvPr/>
          </p:nvGrpSpPr>
          <p:grpSpPr bwMode="auto">
            <a:xfrm>
              <a:off x="63500" y="4054490"/>
              <a:ext cx="1254125" cy="184151"/>
              <a:chOff x="40" y="3250"/>
              <a:chExt cx="790" cy="116"/>
            </a:xfrm>
          </p:grpSpPr>
          <p:sp>
            <p:nvSpPr>
              <p:cNvPr id="21532" name="Rectangle 199"/>
              <p:cNvSpPr>
                <a:spLocks noChangeArrowheads="1"/>
              </p:cNvSpPr>
              <p:nvPr/>
            </p:nvSpPr>
            <p:spPr bwMode="auto">
              <a:xfrm>
                <a:off x="40" y="3282"/>
                <a:ext cx="64" cy="69"/>
              </a:xfrm>
              <a:prstGeom prst="rect">
                <a:avLst/>
              </a:prstGeom>
              <a:solidFill>
                <a:srgbClr val="7C79AF"/>
              </a:solidFill>
              <a:ln w="6350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ru-RU"/>
              </a:p>
            </p:txBody>
          </p:sp>
          <p:sp>
            <p:nvSpPr>
              <p:cNvPr id="21533" name="Text Box 200"/>
              <p:cNvSpPr txBox="1">
                <a:spLocks noChangeArrowheads="1"/>
              </p:cNvSpPr>
              <p:nvPr/>
            </p:nvSpPr>
            <p:spPr bwMode="auto">
              <a:xfrm>
                <a:off x="163" y="3250"/>
                <a:ext cx="667" cy="1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 eaLnBrk="0" hangingPunct="0"/>
                <a:r>
                  <a:rPr lang="ru-RU" sz="1200">
                    <a:solidFill>
                      <a:srgbClr val="CCCCFF"/>
                    </a:solidFill>
                  </a:rPr>
                  <a:t>Сотрудники</a:t>
                </a:r>
                <a:endParaRPr lang="de-DE" sz="1200">
                  <a:solidFill>
                    <a:srgbClr val="CCCCFF"/>
                  </a:solidFill>
                </a:endParaRPr>
              </a:p>
            </p:txBody>
          </p:sp>
        </p:grpSp>
        <p:grpSp>
          <p:nvGrpSpPr>
            <p:cNvPr id="21518" name="Group 201"/>
            <p:cNvGrpSpPr>
              <a:grpSpLocks/>
            </p:cNvGrpSpPr>
            <p:nvPr/>
          </p:nvGrpSpPr>
          <p:grpSpPr bwMode="auto">
            <a:xfrm>
              <a:off x="63500" y="3517907"/>
              <a:ext cx="1254125" cy="369889"/>
              <a:chOff x="40" y="3234"/>
              <a:chExt cx="790" cy="233"/>
            </a:xfrm>
          </p:grpSpPr>
          <p:sp>
            <p:nvSpPr>
              <p:cNvPr id="21530" name="Rectangle 202"/>
              <p:cNvSpPr>
                <a:spLocks noChangeArrowheads="1"/>
              </p:cNvSpPr>
              <p:nvPr/>
            </p:nvSpPr>
            <p:spPr bwMode="auto">
              <a:xfrm>
                <a:off x="40" y="3258"/>
                <a:ext cx="64" cy="69"/>
              </a:xfrm>
              <a:prstGeom prst="rect">
                <a:avLst/>
              </a:prstGeom>
              <a:solidFill>
                <a:srgbClr val="7C79AF"/>
              </a:solidFill>
              <a:ln w="6350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ru-RU"/>
              </a:p>
            </p:txBody>
          </p:sp>
          <p:sp>
            <p:nvSpPr>
              <p:cNvPr id="21531" name="Text Box 203"/>
              <p:cNvSpPr txBox="1">
                <a:spLocks noChangeArrowheads="1"/>
              </p:cNvSpPr>
              <p:nvPr/>
            </p:nvSpPr>
            <p:spPr bwMode="auto">
              <a:xfrm>
                <a:off x="139" y="3234"/>
                <a:ext cx="691" cy="2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 eaLnBrk="0" hangingPunct="0"/>
                <a:r>
                  <a:rPr lang="de-DE" sz="1200">
                    <a:solidFill>
                      <a:srgbClr val="CCCCFF"/>
                    </a:solidFill>
                  </a:rPr>
                  <a:t>Dehn </a:t>
                </a:r>
                <a:r>
                  <a:rPr lang="ru-RU" sz="1200">
                    <a:solidFill>
                      <a:srgbClr val="CCCCFF"/>
                    </a:solidFill>
                  </a:rPr>
                  <a:t>на мировом</a:t>
                </a:r>
              </a:p>
              <a:p>
                <a:pPr eaLnBrk="0" hangingPunct="0"/>
                <a:r>
                  <a:rPr lang="ru-RU" sz="1200">
                    <a:solidFill>
                      <a:srgbClr val="CCCCFF"/>
                    </a:solidFill>
                  </a:rPr>
                  <a:t>рынке</a:t>
                </a:r>
                <a:endParaRPr lang="de-DE" sz="1200">
                  <a:solidFill>
                    <a:srgbClr val="CCCCFF"/>
                  </a:solidFill>
                </a:endParaRPr>
              </a:p>
            </p:txBody>
          </p:sp>
        </p:grpSp>
        <p:grpSp>
          <p:nvGrpSpPr>
            <p:cNvPr id="21519" name="Group 204"/>
            <p:cNvGrpSpPr>
              <a:grpSpLocks/>
            </p:cNvGrpSpPr>
            <p:nvPr/>
          </p:nvGrpSpPr>
          <p:grpSpPr bwMode="auto">
            <a:xfrm>
              <a:off x="63501" y="3871927"/>
              <a:ext cx="1258888" cy="184151"/>
              <a:chOff x="40" y="3339"/>
              <a:chExt cx="793" cy="116"/>
            </a:xfrm>
          </p:grpSpPr>
          <p:sp>
            <p:nvSpPr>
              <p:cNvPr id="21528" name="Rectangle 205"/>
              <p:cNvSpPr>
                <a:spLocks noChangeArrowheads="1"/>
              </p:cNvSpPr>
              <p:nvPr/>
            </p:nvSpPr>
            <p:spPr bwMode="auto">
              <a:xfrm>
                <a:off x="40" y="3363"/>
                <a:ext cx="64" cy="69"/>
              </a:xfrm>
              <a:prstGeom prst="rect">
                <a:avLst/>
              </a:prstGeom>
              <a:solidFill>
                <a:srgbClr val="7C79AF"/>
              </a:solidFill>
              <a:ln w="6350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ru-RU"/>
              </a:p>
            </p:txBody>
          </p:sp>
          <p:sp>
            <p:nvSpPr>
              <p:cNvPr id="21529" name="Text Box 206"/>
              <p:cNvSpPr txBox="1">
                <a:spLocks noChangeArrowheads="1"/>
              </p:cNvSpPr>
              <p:nvPr/>
            </p:nvSpPr>
            <p:spPr bwMode="auto">
              <a:xfrm>
                <a:off x="166" y="3339"/>
                <a:ext cx="667" cy="1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 eaLnBrk="0" hangingPunct="0"/>
                <a:r>
                  <a:rPr lang="ru-RU" sz="1200">
                    <a:solidFill>
                      <a:srgbClr val="CCCCFF"/>
                    </a:solidFill>
                  </a:rPr>
                  <a:t>Рекомендации</a:t>
                </a:r>
                <a:endParaRPr lang="de-DE" sz="1200">
                  <a:solidFill>
                    <a:srgbClr val="CCCCFF"/>
                  </a:solidFill>
                </a:endParaRPr>
              </a:p>
            </p:txBody>
          </p:sp>
        </p:grpSp>
        <p:grpSp>
          <p:nvGrpSpPr>
            <p:cNvPr id="21520" name="Group 207"/>
            <p:cNvGrpSpPr>
              <a:grpSpLocks/>
            </p:cNvGrpSpPr>
            <p:nvPr/>
          </p:nvGrpSpPr>
          <p:grpSpPr bwMode="auto">
            <a:xfrm>
              <a:off x="63500" y="4214827"/>
              <a:ext cx="1258888" cy="184151"/>
              <a:chOff x="40" y="3243"/>
              <a:chExt cx="793" cy="116"/>
            </a:xfrm>
          </p:grpSpPr>
          <p:sp>
            <p:nvSpPr>
              <p:cNvPr id="21526" name="Rectangle 208"/>
              <p:cNvSpPr>
                <a:spLocks noChangeArrowheads="1"/>
              </p:cNvSpPr>
              <p:nvPr/>
            </p:nvSpPr>
            <p:spPr bwMode="auto">
              <a:xfrm>
                <a:off x="40" y="3281"/>
                <a:ext cx="64" cy="69"/>
              </a:xfrm>
              <a:prstGeom prst="rect">
                <a:avLst/>
              </a:prstGeom>
              <a:solidFill>
                <a:srgbClr val="7C79AF"/>
              </a:solidFill>
              <a:ln w="6350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ru-RU"/>
              </a:p>
            </p:txBody>
          </p:sp>
          <p:sp>
            <p:nvSpPr>
              <p:cNvPr id="21527" name="Text Box 209"/>
              <p:cNvSpPr txBox="1">
                <a:spLocks noChangeArrowheads="1"/>
              </p:cNvSpPr>
              <p:nvPr/>
            </p:nvSpPr>
            <p:spPr bwMode="auto">
              <a:xfrm>
                <a:off x="166" y="3243"/>
                <a:ext cx="667" cy="1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 eaLnBrk="0" hangingPunct="0"/>
                <a:r>
                  <a:rPr lang="ru-RU" sz="1200">
                    <a:solidFill>
                      <a:srgbClr val="CCCCFF"/>
                    </a:solidFill>
                  </a:rPr>
                  <a:t>Образование</a:t>
                </a:r>
                <a:endParaRPr lang="de-DE" sz="1200">
                  <a:solidFill>
                    <a:srgbClr val="CCCCFF"/>
                  </a:solidFill>
                </a:endParaRPr>
              </a:p>
            </p:txBody>
          </p:sp>
        </p:grpSp>
        <p:grpSp>
          <p:nvGrpSpPr>
            <p:cNvPr id="21521" name="Group 210"/>
            <p:cNvGrpSpPr>
              <a:grpSpLocks/>
            </p:cNvGrpSpPr>
            <p:nvPr/>
          </p:nvGrpSpPr>
          <p:grpSpPr bwMode="auto">
            <a:xfrm>
              <a:off x="63500" y="4386250"/>
              <a:ext cx="1254125" cy="184149"/>
              <a:chOff x="40" y="2843"/>
              <a:chExt cx="790" cy="116"/>
            </a:xfrm>
          </p:grpSpPr>
          <p:sp>
            <p:nvSpPr>
              <p:cNvPr id="21524" name="Rectangle 211"/>
              <p:cNvSpPr>
                <a:spLocks noChangeArrowheads="1"/>
              </p:cNvSpPr>
              <p:nvPr/>
            </p:nvSpPr>
            <p:spPr bwMode="auto">
              <a:xfrm>
                <a:off x="40" y="2866"/>
                <a:ext cx="64" cy="69"/>
              </a:xfrm>
              <a:prstGeom prst="rect">
                <a:avLst/>
              </a:prstGeom>
              <a:solidFill>
                <a:srgbClr val="7C79AF"/>
              </a:solidFill>
              <a:ln w="6350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ru-RU"/>
              </a:p>
            </p:txBody>
          </p:sp>
          <p:sp>
            <p:nvSpPr>
              <p:cNvPr id="21525" name="Text Box 212"/>
              <p:cNvSpPr txBox="1">
                <a:spLocks noChangeArrowheads="1"/>
              </p:cNvSpPr>
              <p:nvPr/>
            </p:nvSpPr>
            <p:spPr bwMode="auto">
              <a:xfrm>
                <a:off x="163" y="2843"/>
                <a:ext cx="667" cy="1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 eaLnBrk="0" hangingPunct="0"/>
                <a:r>
                  <a:rPr lang="ru-RU" sz="1200">
                    <a:solidFill>
                      <a:srgbClr val="CCCCFF"/>
                    </a:solidFill>
                  </a:rPr>
                  <a:t>Философия</a:t>
                </a:r>
                <a:endParaRPr lang="de-DE" sz="1200">
                  <a:solidFill>
                    <a:srgbClr val="CCCCFF"/>
                  </a:solidFill>
                </a:endParaRPr>
              </a:p>
            </p:txBody>
          </p:sp>
        </p:grpSp>
        <p:sp>
          <p:nvSpPr>
            <p:cNvPr id="8210" name="Rectangle 214"/>
            <p:cNvSpPr>
              <a:spLocks noChangeArrowheads="1"/>
            </p:cNvSpPr>
            <p:nvPr/>
          </p:nvSpPr>
          <p:spPr bwMode="auto">
            <a:xfrm>
              <a:off x="63500" y="2868643"/>
              <a:ext cx="101600" cy="109637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eaLnBrk="0" hangingPunct="0">
                <a:defRPr/>
              </a:pPr>
              <a:endParaRPr lang="ru-RU"/>
            </a:p>
          </p:txBody>
        </p:sp>
        <p:sp>
          <p:nvSpPr>
            <p:cNvPr id="8211" name="Text Box 215"/>
            <p:cNvSpPr txBox="1">
              <a:spLocks noChangeArrowheads="1"/>
            </p:cNvSpPr>
            <p:nvPr/>
          </p:nvSpPr>
          <p:spPr bwMode="auto">
            <a:xfrm>
              <a:off x="220663" y="2832098"/>
              <a:ext cx="1058863" cy="1843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eaLnBrk="0" hangingPunct="0">
                <a:defRPr/>
              </a:pPr>
              <a:r>
                <a:rPr lang="ru-RU" sz="1200" dirty="0">
                  <a:solidFill>
                    <a:schemeClr val="accent5">
                      <a:lumMod val="60000"/>
                      <a:lumOff val="40000"/>
                    </a:schemeClr>
                  </a:solidFill>
                </a:rPr>
                <a:t>Старт</a:t>
              </a:r>
              <a:endParaRPr lang="de-DE" sz="1200" dirty="0">
                <a:solidFill>
                  <a:schemeClr val="accent5">
                    <a:lumMod val="60000"/>
                    <a:lumOff val="40000"/>
                  </a:schemeClr>
                </a:solidFill>
              </a:endParaRPr>
            </a:p>
          </p:txBody>
        </p:sp>
      </p:grp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Нижний колонтитул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Unternehmenspräsentation      Stand: 2/2008</a:t>
            </a:r>
            <a:endParaRPr lang="en-US" sz="1400" smtClean="0"/>
          </a:p>
        </p:txBody>
      </p:sp>
      <p:sp>
        <p:nvSpPr>
          <p:cNvPr id="9219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BE974C2-A199-4CB9-A344-68C9F8032A25}" type="slidenum">
              <a:rPr lang="en-US" smtClean="0"/>
              <a:pPr>
                <a:defRPr/>
              </a:pPr>
              <a:t>8</a:t>
            </a:fld>
            <a:endParaRPr lang="en-US" smtClean="0"/>
          </a:p>
        </p:txBody>
      </p:sp>
      <p:sp>
        <p:nvSpPr>
          <p:cNvPr id="22532" name="Rectangle 2"/>
          <p:cNvSpPr>
            <a:spLocks noGrp="1" noChangeArrowheads="1"/>
          </p:cNvSpPr>
          <p:nvPr>
            <p:ph type="title"/>
          </p:nvPr>
        </p:nvSpPr>
        <p:spPr>
          <a:xfrm>
            <a:off x="2022475" y="158750"/>
            <a:ext cx="5597525" cy="427038"/>
          </a:xfrm>
        </p:spPr>
        <p:txBody>
          <a:bodyPr/>
          <a:lstStyle/>
          <a:p>
            <a:r>
              <a:rPr lang="de-DE" smtClean="0"/>
              <a:t>DEHN</a:t>
            </a:r>
            <a:r>
              <a:rPr lang="ru-RU" smtClean="0"/>
              <a:t> </a:t>
            </a:r>
            <a:r>
              <a:rPr lang="ru-RU" b="1" smtClean="0"/>
              <a:t>История</a:t>
            </a:r>
            <a:endParaRPr lang="de-DE" smtClean="0"/>
          </a:p>
        </p:txBody>
      </p:sp>
      <p:sp>
        <p:nvSpPr>
          <p:cNvPr id="22533" name="Rectangle 73"/>
          <p:cNvSpPr>
            <a:spLocks noChangeArrowheads="1"/>
          </p:cNvSpPr>
          <p:nvPr/>
        </p:nvSpPr>
        <p:spPr bwMode="auto">
          <a:xfrm>
            <a:off x="1754188" y="2206625"/>
            <a:ext cx="6421437" cy="374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90000">
            <a:spAutoFit/>
          </a:bodyPr>
          <a:lstStyle/>
          <a:p>
            <a:pPr eaLnBrk="0" hangingPunct="0"/>
            <a:r>
              <a:rPr lang="ru-RU">
                <a:solidFill>
                  <a:srgbClr val="003399"/>
                </a:solidFill>
              </a:rPr>
              <a:t>В фирме </a:t>
            </a:r>
            <a:r>
              <a:rPr lang="de-DE">
                <a:solidFill>
                  <a:srgbClr val="003399"/>
                </a:solidFill>
              </a:rPr>
              <a:t>DEHN + SÖHNE </a:t>
            </a:r>
            <a:r>
              <a:rPr lang="ru-RU">
                <a:solidFill>
                  <a:srgbClr val="003399"/>
                </a:solidFill>
              </a:rPr>
              <a:t>получают развитие </a:t>
            </a:r>
          </a:p>
          <a:p>
            <a:pPr eaLnBrk="0" hangingPunct="0"/>
            <a:r>
              <a:rPr lang="ru-RU">
                <a:solidFill>
                  <a:srgbClr val="003399"/>
                </a:solidFill>
              </a:rPr>
              <a:t>системы заземления</a:t>
            </a:r>
            <a:r>
              <a:rPr lang="de-DE">
                <a:solidFill>
                  <a:srgbClr val="003399"/>
                </a:solidFill>
              </a:rPr>
              <a:t>. </a:t>
            </a:r>
          </a:p>
          <a:p>
            <a:pPr eaLnBrk="0" hangingPunct="0"/>
            <a:endParaRPr lang="de-DE">
              <a:solidFill>
                <a:srgbClr val="003399"/>
              </a:solidFill>
            </a:endParaRPr>
          </a:p>
          <a:p>
            <a:pPr eaLnBrk="0" hangingPunct="0"/>
            <a:r>
              <a:rPr lang="ru-RU">
                <a:solidFill>
                  <a:srgbClr val="003399"/>
                </a:solidFill>
              </a:rPr>
              <a:t>Составляемые заземлители как </a:t>
            </a:r>
            <a:r>
              <a:rPr lang="de-DE">
                <a:solidFill>
                  <a:srgbClr val="003399"/>
                </a:solidFill>
              </a:rPr>
              <a:t> </a:t>
            </a:r>
          </a:p>
          <a:p>
            <a:pPr eaLnBrk="0" hangingPunct="0"/>
            <a:r>
              <a:rPr lang="ru-RU">
                <a:solidFill>
                  <a:srgbClr val="003399"/>
                </a:solidFill>
              </a:rPr>
              <a:t>открывающее новые горизонты </a:t>
            </a:r>
          </a:p>
          <a:p>
            <a:pPr eaLnBrk="0" hangingPunct="0"/>
            <a:r>
              <a:rPr lang="ru-RU">
                <a:solidFill>
                  <a:srgbClr val="003399"/>
                </a:solidFill>
              </a:rPr>
              <a:t>изобретение существенно </a:t>
            </a:r>
          </a:p>
          <a:p>
            <a:pPr eaLnBrk="0" hangingPunct="0"/>
            <a:r>
              <a:rPr lang="ru-RU">
                <a:solidFill>
                  <a:srgbClr val="003399"/>
                </a:solidFill>
              </a:rPr>
              <a:t>расширяют программу элементов </a:t>
            </a:r>
          </a:p>
          <a:p>
            <a:pPr eaLnBrk="0" hangingPunct="0"/>
            <a:r>
              <a:rPr lang="ru-RU">
                <a:solidFill>
                  <a:srgbClr val="003399"/>
                </a:solidFill>
              </a:rPr>
              <a:t>системы заземления и по сегодняшний</a:t>
            </a:r>
          </a:p>
          <a:p>
            <a:pPr eaLnBrk="0" hangingPunct="0"/>
            <a:r>
              <a:rPr lang="ru-RU">
                <a:solidFill>
                  <a:srgbClr val="003399"/>
                </a:solidFill>
              </a:rPr>
              <a:t>день находят широкое одобрение и </a:t>
            </a:r>
          </a:p>
          <a:p>
            <a:pPr eaLnBrk="0" hangingPunct="0"/>
            <a:r>
              <a:rPr lang="ru-RU">
                <a:solidFill>
                  <a:srgbClr val="003399"/>
                </a:solidFill>
              </a:rPr>
              <a:t>применение на рынке</a:t>
            </a:r>
            <a:r>
              <a:rPr lang="de-DE">
                <a:solidFill>
                  <a:srgbClr val="003399"/>
                </a:solidFill>
              </a:rPr>
              <a:t>.</a:t>
            </a:r>
            <a:endParaRPr lang="en-GB">
              <a:solidFill>
                <a:srgbClr val="003399"/>
              </a:solidFill>
            </a:endParaRPr>
          </a:p>
        </p:txBody>
      </p:sp>
      <p:pic>
        <p:nvPicPr>
          <p:cNvPr id="22534" name="Picture 74" descr="C:\Eigene Dateien\Das Unternehmen DEHN+SÖHNE\Zubehör\Fotos\Tiefenerde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05763" y="1501775"/>
            <a:ext cx="750887" cy="5027613"/>
          </a:xfrm>
          <a:prstGeom prst="rect">
            <a:avLst/>
          </a:prstGeom>
          <a:noFill/>
          <a:ln w="9525">
            <a:solidFill>
              <a:schemeClr val="folHlink"/>
            </a:solidFill>
            <a:miter lim="800000"/>
            <a:headEnd/>
            <a:tailEnd/>
          </a:ln>
        </p:spPr>
      </p:pic>
      <p:sp>
        <p:nvSpPr>
          <p:cNvPr id="22535" name="WordArt 104"/>
          <p:cNvSpPr>
            <a:spLocks noChangeArrowheads="1" noChangeShapeType="1" noTextEdit="1"/>
          </p:cNvSpPr>
          <p:nvPr/>
        </p:nvSpPr>
        <p:spPr bwMode="auto">
          <a:xfrm>
            <a:off x="1751013" y="1506538"/>
            <a:ext cx="935037" cy="3333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3175">
                  <a:solidFill>
                    <a:srgbClr val="7C79AF"/>
                  </a:solidFill>
                  <a:round/>
                  <a:headEnd/>
                  <a:tailEnd/>
                </a:ln>
                <a:solidFill>
                  <a:srgbClr val="A69CF0"/>
                </a:solidFill>
                <a:effectLst>
                  <a:outerShdw dist="17961" dir="13500000" algn="ctr" rotWithShape="0">
                    <a:srgbClr val="000099"/>
                  </a:outerShdw>
                </a:effectLst>
                <a:latin typeface="Tahoma"/>
                <a:ea typeface="Tahoma"/>
                <a:cs typeface="Tahoma"/>
              </a:rPr>
              <a:t>1958</a:t>
            </a:r>
          </a:p>
        </p:txBody>
      </p:sp>
      <p:sp>
        <p:nvSpPr>
          <p:cNvPr id="22536" name="Text Box 192"/>
          <p:cNvSpPr txBox="1">
            <a:spLocks noChangeArrowheads="1"/>
          </p:cNvSpPr>
          <p:nvPr/>
        </p:nvSpPr>
        <p:spPr bwMode="auto">
          <a:xfrm>
            <a:off x="220663" y="2832100"/>
            <a:ext cx="1058862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eaLnBrk="0" hangingPunct="0"/>
            <a:endParaRPr lang="de-DE" sz="1200">
              <a:solidFill>
                <a:srgbClr val="CCCCFF"/>
              </a:solidFill>
            </a:endParaRPr>
          </a:p>
        </p:txBody>
      </p:sp>
      <p:grpSp>
        <p:nvGrpSpPr>
          <p:cNvPr id="22537" name="Группа 39"/>
          <p:cNvGrpSpPr>
            <a:grpSpLocks/>
          </p:cNvGrpSpPr>
          <p:nvPr/>
        </p:nvGrpSpPr>
        <p:grpSpPr bwMode="auto">
          <a:xfrm>
            <a:off x="63500" y="2560638"/>
            <a:ext cx="1258888" cy="1736725"/>
            <a:chOff x="63500" y="2832098"/>
            <a:chExt cx="1258889" cy="1738301"/>
          </a:xfrm>
        </p:grpSpPr>
        <p:grpSp>
          <p:nvGrpSpPr>
            <p:cNvPr id="22538" name="Group 224"/>
            <p:cNvGrpSpPr>
              <a:grpSpLocks/>
            </p:cNvGrpSpPr>
            <p:nvPr/>
          </p:nvGrpSpPr>
          <p:grpSpPr bwMode="auto">
            <a:xfrm>
              <a:off x="63500" y="3003558"/>
              <a:ext cx="1216025" cy="184151"/>
              <a:chOff x="40" y="1892"/>
              <a:chExt cx="766" cy="116"/>
            </a:xfrm>
          </p:grpSpPr>
          <p:sp>
            <p:nvSpPr>
              <p:cNvPr id="22562" name="Rectangle 190"/>
              <p:cNvSpPr>
                <a:spLocks noChangeArrowheads="1"/>
              </p:cNvSpPr>
              <p:nvPr/>
            </p:nvSpPr>
            <p:spPr bwMode="auto">
              <a:xfrm>
                <a:off x="40" y="1915"/>
                <a:ext cx="64" cy="69"/>
              </a:xfrm>
              <a:prstGeom prst="rect">
                <a:avLst/>
              </a:prstGeom>
              <a:solidFill>
                <a:srgbClr val="FF0000"/>
              </a:solidFill>
              <a:ln w="6350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ru-RU"/>
              </a:p>
            </p:txBody>
          </p:sp>
          <p:sp>
            <p:nvSpPr>
              <p:cNvPr id="22563" name="Text Box 191"/>
              <p:cNvSpPr txBox="1">
                <a:spLocks noChangeArrowheads="1"/>
              </p:cNvSpPr>
              <p:nvPr/>
            </p:nvSpPr>
            <p:spPr bwMode="auto">
              <a:xfrm>
                <a:off x="139" y="1892"/>
                <a:ext cx="667" cy="1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 eaLnBrk="0" hangingPunct="0"/>
                <a:r>
                  <a:rPr lang="ru-RU" sz="1200">
                    <a:solidFill>
                      <a:srgbClr val="FF0000"/>
                    </a:solidFill>
                  </a:rPr>
                  <a:t>История</a:t>
                </a:r>
                <a:endParaRPr lang="de-DE" sz="1200">
                  <a:solidFill>
                    <a:srgbClr val="FF0000"/>
                  </a:solidFill>
                </a:endParaRPr>
              </a:p>
            </p:txBody>
          </p:sp>
        </p:grpSp>
        <p:grpSp>
          <p:nvGrpSpPr>
            <p:cNvPr id="22539" name="Group 225"/>
            <p:cNvGrpSpPr>
              <a:grpSpLocks/>
            </p:cNvGrpSpPr>
            <p:nvPr/>
          </p:nvGrpSpPr>
          <p:grpSpPr bwMode="auto">
            <a:xfrm>
              <a:off x="63500" y="3175009"/>
              <a:ext cx="1216025" cy="184151"/>
              <a:chOff x="40" y="2000"/>
              <a:chExt cx="766" cy="116"/>
            </a:xfrm>
          </p:grpSpPr>
          <p:sp>
            <p:nvSpPr>
              <p:cNvPr id="22560" name="Rectangle 193"/>
              <p:cNvSpPr>
                <a:spLocks noChangeArrowheads="1"/>
              </p:cNvSpPr>
              <p:nvPr/>
            </p:nvSpPr>
            <p:spPr bwMode="auto">
              <a:xfrm>
                <a:off x="40" y="2023"/>
                <a:ext cx="64" cy="69"/>
              </a:xfrm>
              <a:prstGeom prst="rect">
                <a:avLst/>
              </a:prstGeom>
              <a:solidFill>
                <a:srgbClr val="7C79AF"/>
              </a:solidFill>
              <a:ln w="6350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ru-RU"/>
              </a:p>
            </p:txBody>
          </p:sp>
          <p:sp>
            <p:nvSpPr>
              <p:cNvPr id="22561" name="Text Box 194"/>
              <p:cNvSpPr txBox="1">
                <a:spLocks noChangeArrowheads="1"/>
              </p:cNvSpPr>
              <p:nvPr/>
            </p:nvSpPr>
            <p:spPr bwMode="auto">
              <a:xfrm>
                <a:off x="139" y="2000"/>
                <a:ext cx="667" cy="1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 eaLnBrk="0" hangingPunct="0"/>
                <a:r>
                  <a:rPr lang="ru-RU" sz="1200">
                    <a:solidFill>
                      <a:srgbClr val="CCCCFF"/>
                    </a:solidFill>
                  </a:rPr>
                  <a:t>Группы продуктов</a:t>
                </a:r>
                <a:endParaRPr lang="de-DE" sz="1200">
                  <a:solidFill>
                    <a:srgbClr val="CCCCFF"/>
                  </a:solidFill>
                </a:endParaRPr>
              </a:p>
            </p:txBody>
          </p:sp>
        </p:grpSp>
        <p:grpSp>
          <p:nvGrpSpPr>
            <p:cNvPr id="22540" name="Group 195"/>
            <p:cNvGrpSpPr>
              <a:grpSpLocks/>
            </p:cNvGrpSpPr>
            <p:nvPr/>
          </p:nvGrpSpPr>
          <p:grpSpPr bwMode="auto">
            <a:xfrm>
              <a:off x="63500" y="3346462"/>
              <a:ext cx="1216025" cy="184151"/>
              <a:chOff x="40" y="2916"/>
              <a:chExt cx="766" cy="116"/>
            </a:xfrm>
          </p:grpSpPr>
          <p:sp>
            <p:nvSpPr>
              <p:cNvPr id="22558" name="Rectangle 196"/>
              <p:cNvSpPr>
                <a:spLocks noChangeArrowheads="1"/>
              </p:cNvSpPr>
              <p:nvPr/>
            </p:nvSpPr>
            <p:spPr bwMode="auto">
              <a:xfrm>
                <a:off x="40" y="2940"/>
                <a:ext cx="64" cy="69"/>
              </a:xfrm>
              <a:prstGeom prst="rect">
                <a:avLst/>
              </a:prstGeom>
              <a:solidFill>
                <a:srgbClr val="7C79AF"/>
              </a:solidFill>
              <a:ln w="6350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ru-RU"/>
              </a:p>
            </p:txBody>
          </p:sp>
          <p:sp>
            <p:nvSpPr>
              <p:cNvPr id="22559" name="Text Box 197"/>
              <p:cNvSpPr txBox="1">
                <a:spLocks noChangeArrowheads="1"/>
              </p:cNvSpPr>
              <p:nvPr/>
            </p:nvSpPr>
            <p:spPr bwMode="auto">
              <a:xfrm>
                <a:off x="139" y="2916"/>
                <a:ext cx="667" cy="1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 eaLnBrk="0" hangingPunct="0"/>
                <a:r>
                  <a:rPr lang="ru-RU" sz="1200">
                    <a:solidFill>
                      <a:srgbClr val="CCCCFF"/>
                    </a:solidFill>
                  </a:rPr>
                  <a:t>Развитие</a:t>
                </a:r>
                <a:endParaRPr lang="de-DE" sz="1200">
                  <a:solidFill>
                    <a:srgbClr val="CCCCFF"/>
                  </a:solidFill>
                </a:endParaRPr>
              </a:p>
            </p:txBody>
          </p:sp>
        </p:grpSp>
        <p:grpSp>
          <p:nvGrpSpPr>
            <p:cNvPr id="22541" name="Group 198"/>
            <p:cNvGrpSpPr>
              <a:grpSpLocks/>
            </p:cNvGrpSpPr>
            <p:nvPr/>
          </p:nvGrpSpPr>
          <p:grpSpPr bwMode="auto">
            <a:xfrm>
              <a:off x="63500" y="4054490"/>
              <a:ext cx="1254125" cy="184151"/>
              <a:chOff x="40" y="3250"/>
              <a:chExt cx="790" cy="116"/>
            </a:xfrm>
          </p:grpSpPr>
          <p:sp>
            <p:nvSpPr>
              <p:cNvPr id="22556" name="Rectangle 199"/>
              <p:cNvSpPr>
                <a:spLocks noChangeArrowheads="1"/>
              </p:cNvSpPr>
              <p:nvPr/>
            </p:nvSpPr>
            <p:spPr bwMode="auto">
              <a:xfrm>
                <a:off x="40" y="3282"/>
                <a:ext cx="64" cy="69"/>
              </a:xfrm>
              <a:prstGeom prst="rect">
                <a:avLst/>
              </a:prstGeom>
              <a:solidFill>
                <a:srgbClr val="7C79AF"/>
              </a:solidFill>
              <a:ln w="6350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ru-RU"/>
              </a:p>
            </p:txBody>
          </p:sp>
          <p:sp>
            <p:nvSpPr>
              <p:cNvPr id="22557" name="Text Box 200"/>
              <p:cNvSpPr txBox="1">
                <a:spLocks noChangeArrowheads="1"/>
              </p:cNvSpPr>
              <p:nvPr/>
            </p:nvSpPr>
            <p:spPr bwMode="auto">
              <a:xfrm>
                <a:off x="163" y="3250"/>
                <a:ext cx="667" cy="1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 eaLnBrk="0" hangingPunct="0"/>
                <a:r>
                  <a:rPr lang="ru-RU" sz="1200">
                    <a:solidFill>
                      <a:srgbClr val="CCCCFF"/>
                    </a:solidFill>
                  </a:rPr>
                  <a:t>Сотрудники</a:t>
                </a:r>
                <a:endParaRPr lang="de-DE" sz="1200">
                  <a:solidFill>
                    <a:srgbClr val="CCCCFF"/>
                  </a:solidFill>
                </a:endParaRPr>
              </a:p>
            </p:txBody>
          </p:sp>
        </p:grpSp>
        <p:grpSp>
          <p:nvGrpSpPr>
            <p:cNvPr id="22542" name="Group 201"/>
            <p:cNvGrpSpPr>
              <a:grpSpLocks/>
            </p:cNvGrpSpPr>
            <p:nvPr/>
          </p:nvGrpSpPr>
          <p:grpSpPr bwMode="auto">
            <a:xfrm>
              <a:off x="63500" y="3517907"/>
              <a:ext cx="1254125" cy="369889"/>
              <a:chOff x="40" y="3234"/>
              <a:chExt cx="790" cy="233"/>
            </a:xfrm>
          </p:grpSpPr>
          <p:sp>
            <p:nvSpPr>
              <p:cNvPr id="22554" name="Rectangle 202"/>
              <p:cNvSpPr>
                <a:spLocks noChangeArrowheads="1"/>
              </p:cNvSpPr>
              <p:nvPr/>
            </p:nvSpPr>
            <p:spPr bwMode="auto">
              <a:xfrm>
                <a:off x="40" y="3258"/>
                <a:ext cx="64" cy="69"/>
              </a:xfrm>
              <a:prstGeom prst="rect">
                <a:avLst/>
              </a:prstGeom>
              <a:solidFill>
                <a:srgbClr val="7C79AF"/>
              </a:solidFill>
              <a:ln w="6350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ru-RU"/>
              </a:p>
            </p:txBody>
          </p:sp>
          <p:sp>
            <p:nvSpPr>
              <p:cNvPr id="22555" name="Text Box 203"/>
              <p:cNvSpPr txBox="1">
                <a:spLocks noChangeArrowheads="1"/>
              </p:cNvSpPr>
              <p:nvPr/>
            </p:nvSpPr>
            <p:spPr bwMode="auto">
              <a:xfrm>
                <a:off x="139" y="3234"/>
                <a:ext cx="691" cy="2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 eaLnBrk="0" hangingPunct="0"/>
                <a:r>
                  <a:rPr lang="de-DE" sz="1200">
                    <a:solidFill>
                      <a:srgbClr val="CCCCFF"/>
                    </a:solidFill>
                  </a:rPr>
                  <a:t>Dehn </a:t>
                </a:r>
                <a:r>
                  <a:rPr lang="ru-RU" sz="1200">
                    <a:solidFill>
                      <a:srgbClr val="CCCCFF"/>
                    </a:solidFill>
                  </a:rPr>
                  <a:t>на мировом</a:t>
                </a:r>
              </a:p>
              <a:p>
                <a:pPr eaLnBrk="0" hangingPunct="0"/>
                <a:r>
                  <a:rPr lang="ru-RU" sz="1200">
                    <a:solidFill>
                      <a:srgbClr val="CCCCFF"/>
                    </a:solidFill>
                  </a:rPr>
                  <a:t>рынке</a:t>
                </a:r>
                <a:endParaRPr lang="de-DE" sz="1200">
                  <a:solidFill>
                    <a:srgbClr val="CCCCFF"/>
                  </a:solidFill>
                </a:endParaRPr>
              </a:p>
            </p:txBody>
          </p:sp>
        </p:grpSp>
        <p:grpSp>
          <p:nvGrpSpPr>
            <p:cNvPr id="22543" name="Group 204"/>
            <p:cNvGrpSpPr>
              <a:grpSpLocks/>
            </p:cNvGrpSpPr>
            <p:nvPr/>
          </p:nvGrpSpPr>
          <p:grpSpPr bwMode="auto">
            <a:xfrm>
              <a:off x="63501" y="3871927"/>
              <a:ext cx="1258888" cy="184151"/>
              <a:chOff x="40" y="3339"/>
              <a:chExt cx="793" cy="116"/>
            </a:xfrm>
          </p:grpSpPr>
          <p:sp>
            <p:nvSpPr>
              <p:cNvPr id="22552" name="Rectangle 205"/>
              <p:cNvSpPr>
                <a:spLocks noChangeArrowheads="1"/>
              </p:cNvSpPr>
              <p:nvPr/>
            </p:nvSpPr>
            <p:spPr bwMode="auto">
              <a:xfrm>
                <a:off x="40" y="3363"/>
                <a:ext cx="64" cy="69"/>
              </a:xfrm>
              <a:prstGeom prst="rect">
                <a:avLst/>
              </a:prstGeom>
              <a:solidFill>
                <a:srgbClr val="7C79AF"/>
              </a:solidFill>
              <a:ln w="6350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ru-RU"/>
              </a:p>
            </p:txBody>
          </p:sp>
          <p:sp>
            <p:nvSpPr>
              <p:cNvPr id="22553" name="Text Box 206"/>
              <p:cNvSpPr txBox="1">
                <a:spLocks noChangeArrowheads="1"/>
              </p:cNvSpPr>
              <p:nvPr/>
            </p:nvSpPr>
            <p:spPr bwMode="auto">
              <a:xfrm>
                <a:off x="166" y="3339"/>
                <a:ext cx="667" cy="1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 eaLnBrk="0" hangingPunct="0"/>
                <a:r>
                  <a:rPr lang="ru-RU" sz="1200">
                    <a:solidFill>
                      <a:srgbClr val="CCCCFF"/>
                    </a:solidFill>
                  </a:rPr>
                  <a:t>Рекомендации</a:t>
                </a:r>
                <a:endParaRPr lang="de-DE" sz="1200">
                  <a:solidFill>
                    <a:srgbClr val="CCCCFF"/>
                  </a:solidFill>
                </a:endParaRPr>
              </a:p>
            </p:txBody>
          </p:sp>
        </p:grpSp>
        <p:grpSp>
          <p:nvGrpSpPr>
            <p:cNvPr id="22544" name="Group 207"/>
            <p:cNvGrpSpPr>
              <a:grpSpLocks/>
            </p:cNvGrpSpPr>
            <p:nvPr/>
          </p:nvGrpSpPr>
          <p:grpSpPr bwMode="auto">
            <a:xfrm>
              <a:off x="63500" y="4214827"/>
              <a:ext cx="1258888" cy="184151"/>
              <a:chOff x="40" y="3243"/>
              <a:chExt cx="793" cy="116"/>
            </a:xfrm>
          </p:grpSpPr>
          <p:sp>
            <p:nvSpPr>
              <p:cNvPr id="22550" name="Rectangle 208"/>
              <p:cNvSpPr>
                <a:spLocks noChangeArrowheads="1"/>
              </p:cNvSpPr>
              <p:nvPr/>
            </p:nvSpPr>
            <p:spPr bwMode="auto">
              <a:xfrm>
                <a:off x="40" y="3281"/>
                <a:ext cx="64" cy="69"/>
              </a:xfrm>
              <a:prstGeom prst="rect">
                <a:avLst/>
              </a:prstGeom>
              <a:solidFill>
                <a:srgbClr val="7C79AF"/>
              </a:solidFill>
              <a:ln w="6350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ru-RU"/>
              </a:p>
            </p:txBody>
          </p:sp>
          <p:sp>
            <p:nvSpPr>
              <p:cNvPr id="22551" name="Text Box 209"/>
              <p:cNvSpPr txBox="1">
                <a:spLocks noChangeArrowheads="1"/>
              </p:cNvSpPr>
              <p:nvPr/>
            </p:nvSpPr>
            <p:spPr bwMode="auto">
              <a:xfrm>
                <a:off x="166" y="3243"/>
                <a:ext cx="667" cy="1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 eaLnBrk="0" hangingPunct="0"/>
                <a:r>
                  <a:rPr lang="ru-RU" sz="1200">
                    <a:solidFill>
                      <a:srgbClr val="CCCCFF"/>
                    </a:solidFill>
                  </a:rPr>
                  <a:t>Образование</a:t>
                </a:r>
                <a:endParaRPr lang="de-DE" sz="1200">
                  <a:solidFill>
                    <a:srgbClr val="CCCCFF"/>
                  </a:solidFill>
                </a:endParaRPr>
              </a:p>
            </p:txBody>
          </p:sp>
        </p:grpSp>
        <p:grpSp>
          <p:nvGrpSpPr>
            <p:cNvPr id="22545" name="Group 210"/>
            <p:cNvGrpSpPr>
              <a:grpSpLocks/>
            </p:cNvGrpSpPr>
            <p:nvPr/>
          </p:nvGrpSpPr>
          <p:grpSpPr bwMode="auto">
            <a:xfrm>
              <a:off x="63500" y="4386250"/>
              <a:ext cx="1254125" cy="184149"/>
              <a:chOff x="40" y="2843"/>
              <a:chExt cx="790" cy="116"/>
            </a:xfrm>
          </p:grpSpPr>
          <p:sp>
            <p:nvSpPr>
              <p:cNvPr id="22548" name="Rectangle 211"/>
              <p:cNvSpPr>
                <a:spLocks noChangeArrowheads="1"/>
              </p:cNvSpPr>
              <p:nvPr/>
            </p:nvSpPr>
            <p:spPr bwMode="auto">
              <a:xfrm>
                <a:off x="40" y="2866"/>
                <a:ext cx="64" cy="69"/>
              </a:xfrm>
              <a:prstGeom prst="rect">
                <a:avLst/>
              </a:prstGeom>
              <a:solidFill>
                <a:srgbClr val="7C79AF"/>
              </a:solidFill>
              <a:ln w="6350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ru-RU"/>
              </a:p>
            </p:txBody>
          </p:sp>
          <p:sp>
            <p:nvSpPr>
              <p:cNvPr id="22549" name="Text Box 212"/>
              <p:cNvSpPr txBox="1">
                <a:spLocks noChangeArrowheads="1"/>
              </p:cNvSpPr>
              <p:nvPr/>
            </p:nvSpPr>
            <p:spPr bwMode="auto">
              <a:xfrm>
                <a:off x="163" y="2843"/>
                <a:ext cx="667" cy="1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 eaLnBrk="0" hangingPunct="0"/>
                <a:r>
                  <a:rPr lang="ru-RU" sz="1200">
                    <a:solidFill>
                      <a:srgbClr val="CCCCFF"/>
                    </a:solidFill>
                  </a:rPr>
                  <a:t>Философия</a:t>
                </a:r>
                <a:endParaRPr lang="de-DE" sz="1200">
                  <a:solidFill>
                    <a:srgbClr val="CCCCFF"/>
                  </a:solidFill>
                </a:endParaRPr>
              </a:p>
            </p:txBody>
          </p:sp>
        </p:grpSp>
        <p:sp>
          <p:nvSpPr>
            <p:cNvPr id="9234" name="Rectangle 214"/>
            <p:cNvSpPr>
              <a:spLocks noChangeArrowheads="1"/>
            </p:cNvSpPr>
            <p:nvPr/>
          </p:nvSpPr>
          <p:spPr bwMode="auto">
            <a:xfrm>
              <a:off x="63500" y="2868643"/>
              <a:ext cx="101600" cy="109637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eaLnBrk="0" hangingPunct="0">
                <a:defRPr/>
              </a:pPr>
              <a:endParaRPr lang="ru-RU"/>
            </a:p>
          </p:txBody>
        </p:sp>
        <p:sp>
          <p:nvSpPr>
            <p:cNvPr id="9235" name="Text Box 215"/>
            <p:cNvSpPr txBox="1">
              <a:spLocks noChangeArrowheads="1"/>
            </p:cNvSpPr>
            <p:nvPr/>
          </p:nvSpPr>
          <p:spPr bwMode="auto">
            <a:xfrm>
              <a:off x="220663" y="2832098"/>
              <a:ext cx="1058863" cy="1843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eaLnBrk="0" hangingPunct="0">
                <a:defRPr/>
              </a:pPr>
              <a:r>
                <a:rPr lang="ru-RU" sz="1200" dirty="0">
                  <a:solidFill>
                    <a:schemeClr val="accent5">
                      <a:lumMod val="60000"/>
                      <a:lumOff val="40000"/>
                    </a:schemeClr>
                  </a:solidFill>
                </a:rPr>
                <a:t>Старт</a:t>
              </a:r>
              <a:endParaRPr lang="de-DE" sz="1200" dirty="0">
                <a:solidFill>
                  <a:schemeClr val="accent5">
                    <a:lumMod val="60000"/>
                    <a:lumOff val="40000"/>
                  </a:schemeClr>
                </a:solidFill>
              </a:endParaRPr>
            </a:p>
          </p:txBody>
        </p:sp>
      </p:grp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Нижний колонтитул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Unternehmenspräsentation      Stand: 2/2008</a:t>
            </a:r>
            <a:endParaRPr lang="en-US" sz="1400" smtClean="0"/>
          </a:p>
        </p:txBody>
      </p:sp>
      <p:sp>
        <p:nvSpPr>
          <p:cNvPr id="10243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ED7F25C-650E-4846-9CD6-773891090719}" type="slidenum">
              <a:rPr lang="en-US" smtClean="0"/>
              <a:pPr>
                <a:defRPr/>
              </a:pPr>
              <a:t>9</a:t>
            </a:fld>
            <a:endParaRPr lang="en-US" smtClean="0"/>
          </a:p>
        </p:txBody>
      </p:sp>
      <p:sp>
        <p:nvSpPr>
          <p:cNvPr id="23556" name="Rectangle 1026"/>
          <p:cNvSpPr>
            <a:spLocks noGrp="1" noChangeArrowheads="1"/>
          </p:cNvSpPr>
          <p:nvPr>
            <p:ph type="title"/>
          </p:nvPr>
        </p:nvSpPr>
        <p:spPr>
          <a:xfrm>
            <a:off x="2022475" y="158750"/>
            <a:ext cx="5597525" cy="427038"/>
          </a:xfrm>
        </p:spPr>
        <p:txBody>
          <a:bodyPr/>
          <a:lstStyle/>
          <a:p>
            <a:r>
              <a:rPr lang="de-DE" smtClean="0"/>
              <a:t>DEHN </a:t>
            </a:r>
            <a:r>
              <a:rPr lang="ru-RU" smtClean="0"/>
              <a:t>История</a:t>
            </a:r>
            <a:endParaRPr lang="de-DE" smtClean="0"/>
          </a:p>
        </p:txBody>
      </p:sp>
      <p:sp>
        <p:nvSpPr>
          <p:cNvPr id="23557" name="Rectangle 1096"/>
          <p:cNvSpPr>
            <a:spLocks noChangeArrowheads="1"/>
          </p:cNvSpPr>
          <p:nvPr/>
        </p:nvSpPr>
        <p:spPr bwMode="auto">
          <a:xfrm>
            <a:off x="1743075" y="2214563"/>
            <a:ext cx="3937000" cy="263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90000">
            <a:spAutoFit/>
          </a:bodyPr>
          <a:lstStyle/>
          <a:p>
            <a:pPr eaLnBrk="0" hangingPunct="0"/>
            <a:r>
              <a:rPr lang="ru-RU">
                <a:solidFill>
                  <a:srgbClr val="003399"/>
                </a:solidFill>
              </a:rPr>
              <a:t>Ассортимент продукции в области защиты от импульсных перенапряжений постоянно добавлялся и расширялся.</a:t>
            </a:r>
            <a:r>
              <a:rPr lang="de-DE">
                <a:solidFill>
                  <a:srgbClr val="003399"/>
                </a:solidFill>
              </a:rPr>
              <a:t> </a:t>
            </a:r>
          </a:p>
          <a:p>
            <a:pPr eaLnBrk="0" hangingPunct="0"/>
            <a:r>
              <a:rPr lang="ru-RU">
                <a:solidFill>
                  <a:srgbClr val="003399"/>
                </a:solidFill>
              </a:rPr>
              <a:t>Были разработаны новые УЗИП, такие как </a:t>
            </a:r>
            <a:r>
              <a:rPr lang="de-DE">
                <a:solidFill>
                  <a:srgbClr val="003399"/>
                </a:solidFill>
              </a:rPr>
              <a:t>VA 280 </a:t>
            </a:r>
            <a:r>
              <a:rPr lang="ru-RU">
                <a:solidFill>
                  <a:srgbClr val="003399"/>
                </a:solidFill>
              </a:rPr>
              <a:t>и</a:t>
            </a:r>
            <a:r>
              <a:rPr lang="de-DE">
                <a:solidFill>
                  <a:srgbClr val="003399"/>
                </a:solidFill>
              </a:rPr>
              <a:t> BLITZDUCTOR</a:t>
            </a:r>
            <a:r>
              <a:rPr lang="de-DE" baseline="30000">
                <a:solidFill>
                  <a:srgbClr val="003399"/>
                </a:solidFill>
                <a:sym typeface="Symbol" pitchFamily="18" charset="2"/>
              </a:rPr>
              <a:t></a:t>
            </a:r>
            <a:r>
              <a:rPr lang="de-DE">
                <a:solidFill>
                  <a:srgbClr val="003399"/>
                </a:solidFill>
              </a:rPr>
              <a:t>.</a:t>
            </a:r>
            <a:endParaRPr lang="en-GB">
              <a:solidFill>
                <a:srgbClr val="003399"/>
              </a:solidFill>
            </a:endParaRPr>
          </a:p>
        </p:txBody>
      </p:sp>
      <p:sp>
        <p:nvSpPr>
          <p:cNvPr id="23558" name="WordArt 1132"/>
          <p:cNvSpPr>
            <a:spLocks noChangeArrowheads="1" noChangeShapeType="1" noTextEdit="1"/>
          </p:cNvSpPr>
          <p:nvPr/>
        </p:nvSpPr>
        <p:spPr bwMode="auto">
          <a:xfrm>
            <a:off x="1763713" y="1506538"/>
            <a:ext cx="2370137" cy="3333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3175">
                  <a:solidFill>
                    <a:srgbClr val="7C79AF"/>
                  </a:solidFill>
                  <a:round/>
                  <a:headEnd/>
                  <a:tailEnd/>
                </a:ln>
                <a:solidFill>
                  <a:srgbClr val="A69CF0"/>
                </a:solidFill>
                <a:effectLst>
                  <a:outerShdw dist="17961" dir="13500000" algn="ctr" rotWithShape="0">
                    <a:srgbClr val="000099"/>
                  </a:outerShdw>
                </a:effectLst>
                <a:latin typeface="Tahoma"/>
                <a:ea typeface="Tahoma"/>
                <a:cs typeface="Tahoma"/>
              </a:rPr>
              <a:t>1970 - 1980</a:t>
            </a:r>
          </a:p>
        </p:txBody>
      </p:sp>
      <p:pic>
        <p:nvPicPr>
          <p:cNvPr id="23559" name="Picture 1098" descr="C:\Eigene Dateien\Das Unternehmen DEHN+SÖHNE\Fotos\Bauteile historisch\BD_gelb.jpg"/>
          <p:cNvPicPr>
            <a:picLocks noChangeAspect="1" noChangeArrowheads="1"/>
          </p:cNvPicPr>
          <p:nvPr/>
        </p:nvPicPr>
        <p:blipFill>
          <a:blip r:embed="rId3" cstate="print">
            <a:lum bright="-12000" contrast="-24000"/>
          </a:blip>
          <a:srcRect/>
          <a:stretch>
            <a:fillRect/>
          </a:stretch>
        </p:blipFill>
        <p:spPr bwMode="auto">
          <a:xfrm>
            <a:off x="6265863" y="2312988"/>
            <a:ext cx="2354262" cy="2352675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23560" name="Picture 1099" descr="C:\Eigene Dateien\Das Unternehmen DEHN+SÖHNE\Fotos\Bauteile historisch\VA_280_1975.jpg"/>
          <p:cNvPicPr>
            <a:picLocks noChangeAspect="1" noChangeArrowheads="1"/>
          </p:cNvPicPr>
          <p:nvPr/>
        </p:nvPicPr>
        <p:blipFill>
          <a:blip r:embed="rId4" cstate="print">
            <a:lum contrast="-30000"/>
          </a:blip>
          <a:srcRect/>
          <a:stretch>
            <a:fillRect/>
          </a:stretch>
        </p:blipFill>
        <p:spPr bwMode="auto">
          <a:xfrm>
            <a:off x="4914900" y="4133850"/>
            <a:ext cx="2339975" cy="2339975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</p:pic>
      <p:grpSp>
        <p:nvGrpSpPr>
          <p:cNvPr id="23561" name="Группа 39"/>
          <p:cNvGrpSpPr>
            <a:grpSpLocks/>
          </p:cNvGrpSpPr>
          <p:nvPr/>
        </p:nvGrpSpPr>
        <p:grpSpPr bwMode="auto">
          <a:xfrm>
            <a:off x="63500" y="2560638"/>
            <a:ext cx="1258888" cy="1736725"/>
            <a:chOff x="63500" y="2832098"/>
            <a:chExt cx="1258889" cy="1738301"/>
          </a:xfrm>
        </p:grpSpPr>
        <p:grpSp>
          <p:nvGrpSpPr>
            <p:cNvPr id="23562" name="Group 224"/>
            <p:cNvGrpSpPr>
              <a:grpSpLocks/>
            </p:cNvGrpSpPr>
            <p:nvPr/>
          </p:nvGrpSpPr>
          <p:grpSpPr bwMode="auto">
            <a:xfrm>
              <a:off x="63500" y="3003558"/>
              <a:ext cx="1216025" cy="184151"/>
              <a:chOff x="40" y="1892"/>
              <a:chExt cx="766" cy="116"/>
            </a:xfrm>
          </p:grpSpPr>
          <p:sp>
            <p:nvSpPr>
              <p:cNvPr id="23586" name="Rectangle 190"/>
              <p:cNvSpPr>
                <a:spLocks noChangeArrowheads="1"/>
              </p:cNvSpPr>
              <p:nvPr/>
            </p:nvSpPr>
            <p:spPr bwMode="auto">
              <a:xfrm>
                <a:off x="40" y="1915"/>
                <a:ext cx="64" cy="69"/>
              </a:xfrm>
              <a:prstGeom prst="rect">
                <a:avLst/>
              </a:prstGeom>
              <a:solidFill>
                <a:srgbClr val="FF0000"/>
              </a:solidFill>
              <a:ln w="6350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ru-RU"/>
              </a:p>
            </p:txBody>
          </p:sp>
          <p:sp>
            <p:nvSpPr>
              <p:cNvPr id="23587" name="Text Box 191"/>
              <p:cNvSpPr txBox="1">
                <a:spLocks noChangeArrowheads="1"/>
              </p:cNvSpPr>
              <p:nvPr/>
            </p:nvSpPr>
            <p:spPr bwMode="auto">
              <a:xfrm>
                <a:off x="139" y="1892"/>
                <a:ext cx="667" cy="1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 eaLnBrk="0" hangingPunct="0"/>
                <a:r>
                  <a:rPr lang="ru-RU" sz="1200">
                    <a:solidFill>
                      <a:srgbClr val="FF0000"/>
                    </a:solidFill>
                  </a:rPr>
                  <a:t>История</a:t>
                </a:r>
                <a:endParaRPr lang="de-DE" sz="1200">
                  <a:solidFill>
                    <a:srgbClr val="FF0000"/>
                  </a:solidFill>
                </a:endParaRPr>
              </a:p>
            </p:txBody>
          </p:sp>
        </p:grpSp>
        <p:grpSp>
          <p:nvGrpSpPr>
            <p:cNvPr id="23563" name="Group 225"/>
            <p:cNvGrpSpPr>
              <a:grpSpLocks/>
            </p:cNvGrpSpPr>
            <p:nvPr/>
          </p:nvGrpSpPr>
          <p:grpSpPr bwMode="auto">
            <a:xfrm>
              <a:off x="63500" y="3175009"/>
              <a:ext cx="1216025" cy="184151"/>
              <a:chOff x="40" y="2000"/>
              <a:chExt cx="766" cy="116"/>
            </a:xfrm>
          </p:grpSpPr>
          <p:sp>
            <p:nvSpPr>
              <p:cNvPr id="23584" name="Rectangle 193"/>
              <p:cNvSpPr>
                <a:spLocks noChangeArrowheads="1"/>
              </p:cNvSpPr>
              <p:nvPr/>
            </p:nvSpPr>
            <p:spPr bwMode="auto">
              <a:xfrm>
                <a:off x="40" y="2023"/>
                <a:ext cx="64" cy="69"/>
              </a:xfrm>
              <a:prstGeom prst="rect">
                <a:avLst/>
              </a:prstGeom>
              <a:solidFill>
                <a:srgbClr val="7C79AF"/>
              </a:solidFill>
              <a:ln w="6350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ru-RU"/>
              </a:p>
            </p:txBody>
          </p:sp>
          <p:sp>
            <p:nvSpPr>
              <p:cNvPr id="23585" name="Text Box 194"/>
              <p:cNvSpPr txBox="1">
                <a:spLocks noChangeArrowheads="1"/>
              </p:cNvSpPr>
              <p:nvPr/>
            </p:nvSpPr>
            <p:spPr bwMode="auto">
              <a:xfrm>
                <a:off x="139" y="2000"/>
                <a:ext cx="667" cy="1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 eaLnBrk="0" hangingPunct="0"/>
                <a:r>
                  <a:rPr lang="ru-RU" sz="1200">
                    <a:solidFill>
                      <a:srgbClr val="CCCCFF"/>
                    </a:solidFill>
                  </a:rPr>
                  <a:t>Группы продуктов</a:t>
                </a:r>
                <a:endParaRPr lang="de-DE" sz="1200">
                  <a:solidFill>
                    <a:srgbClr val="CCCCFF"/>
                  </a:solidFill>
                </a:endParaRPr>
              </a:p>
            </p:txBody>
          </p:sp>
        </p:grpSp>
        <p:grpSp>
          <p:nvGrpSpPr>
            <p:cNvPr id="23564" name="Group 195"/>
            <p:cNvGrpSpPr>
              <a:grpSpLocks/>
            </p:cNvGrpSpPr>
            <p:nvPr/>
          </p:nvGrpSpPr>
          <p:grpSpPr bwMode="auto">
            <a:xfrm>
              <a:off x="63500" y="3346462"/>
              <a:ext cx="1216025" cy="184151"/>
              <a:chOff x="40" y="2916"/>
              <a:chExt cx="766" cy="116"/>
            </a:xfrm>
          </p:grpSpPr>
          <p:sp>
            <p:nvSpPr>
              <p:cNvPr id="23582" name="Rectangle 196"/>
              <p:cNvSpPr>
                <a:spLocks noChangeArrowheads="1"/>
              </p:cNvSpPr>
              <p:nvPr/>
            </p:nvSpPr>
            <p:spPr bwMode="auto">
              <a:xfrm>
                <a:off x="40" y="2940"/>
                <a:ext cx="64" cy="69"/>
              </a:xfrm>
              <a:prstGeom prst="rect">
                <a:avLst/>
              </a:prstGeom>
              <a:solidFill>
                <a:srgbClr val="7C79AF"/>
              </a:solidFill>
              <a:ln w="6350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ru-RU"/>
              </a:p>
            </p:txBody>
          </p:sp>
          <p:sp>
            <p:nvSpPr>
              <p:cNvPr id="23583" name="Text Box 197"/>
              <p:cNvSpPr txBox="1">
                <a:spLocks noChangeArrowheads="1"/>
              </p:cNvSpPr>
              <p:nvPr/>
            </p:nvSpPr>
            <p:spPr bwMode="auto">
              <a:xfrm>
                <a:off x="139" y="2916"/>
                <a:ext cx="667" cy="1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 eaLnBrk="0" hangingPunct="0"/>
                <a:r>
                  <a:rPr lang="ru-RU" sz="1200">
                    <a:solidFill>
                      <a:srgbClr val="CCCCFF"/>
                    </a:solidFill>
                  </a:rPr>
                  <a:t>Развитие</a:t>
                </a:r>
                <a:endParaRPr lang="de-DE" sz="1200">
                  <a:solidFill>
                    <a:srgbClr val="CCCCFF"/>
                  </a:solidFill>
                </a:endParaRPr>
              </a:p>
            </p:txBody>
          </p:sp>
        </p:grpSp>
        <p:grpSp>
          <p:nvGrpSpPr>
            <p:cNvPr id="23565" name="Group 198"/>
            <p:cNvGrpSpPr>
              <a:grpSpLocks/>
            </p:cNvGrpSpPr>
            <p:nvPr/>
          </p:nvGrpSpPr>
          <p:grpSpPr bwMode="auto">
            <a:xfrm>
              <a:off x="63500" y="4054490"/>
              <a:ext cx="1254125" cy="184151"/>
              <a:chOff x="40" y="3250"/>
              <a:chExt cx="790" cy="116"/>
            </a:xfrm>
          </p:grpSpPr>
          <p:sp>
            <p:nvSpPr>
              <p:cNvPr id="23580" name="Rectangle 199"/>
              <p:cNvSpPr>
                <a:spLocks noChangeArrowheads="1"/>
              </p:cNvSpPr>
              <p:nvPr/>
            </p:nvSpPr>
            <p:spPr bwMode="auto">
              <a:xfrm>
                <a:off x="40" y="3282"/>
                <a:ext cx="64" cy="69"/>
              </a:xfrm>
              <a:prstGeom prst="rect">
                <a:avLst/>
              </a:prstGeom>
              <a:solidFill>
                <a:srgbClr val="7C79AF"/>
              </a:solidFill>
              <a:ln w="6350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ru-RU"/>
              </a:p>
            </p:txBody>
          </p:sp>
          <p:sp>
            <p:nvSpPr>
              <p:cNvPr id="23581" name="Text Box 200"/>
              <p:cNvSpPr txBox="1">
                <a:spLocks noChangeArrowheads="1"/>
              </p:cNvSpPr>
              <p:nvPr/>
            </p:nvSpPr>
            <p:spPr bwMode="auto">
              <a:xfrm>
                <a:off x="163" y="3250"/>
                <a:ext cx="667" cy="1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 eaLnBrk="0" hangingPunct="0"/>
                <a:r>
                  <a:rPr lang="ru-RU" sz="1200">
                    <a:solidFill>
                      <a:srgbClr val="CCCCFF"/>
                    </a:solidFill>
                  </a:rPr>
                  <a:t>Сотрудники</a:t>
                </a:r>
                <a:endParaRPr lang="de-DE" sz="1200">
                  <a:solidFill>
                    <a:srgbClr val="CCCCFF"/>
                  </a:solidFill>
                </a:endParaRPr>
              </a:p>
            </p:txBody>
          </p:sp>
        </p:grpSp>
        <p:grpSp>
          <p:nvGrpSpPr>
            <p:cNvPr id="23566" name="Group 201"/>
            <p:cNvGrpSpPr>
              <a:grpSpLocks/>
            </p:cNvGrpSpPr>
            <p:nvPr/>
          </p:nvGrpSpPr>
          <p:grpSpPr bwMode="auto">
            <a:xfrm>
              <a:off x="63500" y="3517907"/>
              <a:ext cx="1254125" cy="369889"/>
              <a:chOff x="40" y="3234"/>
              <a:chExt cx="790" cy="233"/>
            </a:xfrm>
          </p:grpSpPr>
          <p:sp>
            <p:nvSpPr>
              <p:cNvPr id="23578" name="Rectangle 202"/>
              <p:cNvSpPr>
                <a:spLocks noChangeArrowheads="1"/>
              </p:cNvSpPr>
              <p:nvPr/>
            </p:nvSpPr>
            <p:spPr bwMode="auto">
              <a:xfrm>
                <a:off x="40" y="3258"/>
                <a:ext cx="64" cy="69"/>
              </a:xfrm>
              <a:prstGeom prst="rect">
                <a:avLst/>
              </a:prstGeom>
              <a:solidFill>
                <a:srgbClr val="7C79AF"/>
              </a:solidFill>
              <a:ln w="6350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ru-RU"/>
              </a:p>
            </p:txBody>
          </p:sp>
          <p:sp>
            <p:nvSpPr>
              <p:cNvPr id="23579" name="Text Box 203"/>
              <p:cNvSpPr txBox="1">
                <a:spLocks noChangeArrowheads="1"/>
              </p:cNvSpPr>
              <p:nvPr/>
            </p:nvSpPr>
            <p:spPr bwMode="auto">
              <a:xfrm>
                <a:off x="139" y="3234"/>
                <a:ext cx="691" cy="2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 eaLnBrk="0" hangingPunct="0"/>
                <a:r>
                  <a:rPr lang="de-DE" sz="1200">
                    <a:solidFill>
                      <a:srgbClr val="CCCCFF"/>
                    </a:solidFill>
                  </a:rPr>
                  <a:t>Dehn </a:t>
                </a:r>
                <a:r>
                  <a:rPr lang="ru-RU" sz="1200">
                    <a:solidFill>
                      <a:srgbClr val="CCCCFF"/>
                    </a:solidFill>
                  </a:rPr>
                  <a:t>на мировом</a:t>
                </a:r>
              </a:p>
              <a:p>
                <a:pPr eaLnBrk="0" hangingPunct="0"/>
                <a:r>
                  <a:rPr lang="ru-RU" sz="1200">
                    <a:solidFill>
                      <a:srgbClr val="CCCCFF"/>
                    </a:solidFill>
                  </a:rPr>
                  <a:t>рынке</a:t>
                </a:r>
                <a:endParaRPr lang="de-DE" sz="1200">
                  <a:solidFill>
                    <a:srgbClr val="CCCCFF"/>
                  </a:solidFill>
                </a:endParaRPr>
              </a:p>
            </p:txBody>
          </p:sp>
        </p:grpSp>
        <p:grpSp>
          <p:nvGrpSpPr>
            <p:cNvPr id="23567" name="Group 204"/>
            <p:cNvGrpSpPr>
              <a:grpSpLocks/>
            </p:cNvGrpSpPr>
            <p:nvPr/>
          </p:nvGrpSpPr>
          <p:grpSpPr bwMode="auto">
            <a:xfrm>
              <a:off x="63501" y="3871927"/>
              <a:ext cx="1258888" cy="184151"/>
              <a:chOff x="40" y="3339"/>
              <a:chExt cx="793" cy="116"/>
            </a:xfrm>
          </p:grpSpPr>
          <p:sp>
            <p:nvSpPr>
              <p:cNvPr id="23576" name="Rectangle 205"/>
              <p:cNvSpPr>
                <a:spLocks noChangeArrowheads="1"/>
              </p:cNvSpPr>
              <p:nvPr/>
            </p:nvSpPr>
            <p:spPr bwMode="auto">
              <a:xfrm>
                <a:off x="40" y="3363"/>
                <a:ext cx="64" cy="69"/>
              </a:xfrm>
              <a:prstGeom prst="rect">
                <a:avLst/>
              </a:prstGeom>
              <a:solidFill>
                <a:srgbClr val="7C79AF"/>
              </a:solidFill>
              <a:ln w="6350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ru-RU"/>
              </a:p>
            </p:txBody>
          </p:sp>
          <p:sp>
            <p:nvSpPr>
              <p:cNvPr id="23577" name="Text Box 206"/>
              <p:cNvSpPr txBox="1">
                <a:spLocks noChangeArrowheads="1"/>
              </p:cNvSpPr>
              <p:nvPr/>
            </p:nvSpPr>
            <p:spPr bwMode="auto">
              <a:xfrm>
                <a:off x="166" y="3339"/>
                <a:ext cx="667" cy="1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 eaLnBrk="0" hangingPunct="0"/>
                <a:r>
                  <a:rPr lang="ru-RU" sz="1200">
                    <a:solidFill>
                      <a:srgbClr val="CCCCFF"/>
                    </a:solidFill>
                  </a:rPr>
                  <a:t>Рекомендации</a:t>
                </a:r>
                <a:endParaRPr lang="de-DE" sz="1200">
                  <a:solidFill>
                    <a:srgbClr val="CCCCFF"/>
                  </a:solidFill>
                </a:endParaRPr>
              </a:p>
            </p:txBody>
          </p:sp>
        </p:grpSp>
        <p:grpSp>
          <p:nvGrpSpPr>
            <p:cNvPr id="23568" name="Group 207"/>
            <p:cNvGrpSpPr>
              <a:grpSpLocks/>
            </p:cNvGrpSpPr>
            <p:nvPr/>
          </p:nvGrpSpPr>
          <p:grpSpPr bwMode="auto">
            <a:xfrm>
              <a:off x="63500" y="4214827"/>
              <a:ext cx="1258888" cy="184151"/>
              <a:chOff x="40" y="3243"/>
              <a:chExt cx="793" cy="116"/>
            </a:xfrm>
          </p:grpSpPr>
          <p:sp>
            <p:nvSpPr>
              <p:cNvPr id="23574" name="Rectangle 208"/>
              <p:cNvSpPr>
                <a:spLocks noChangeArrowheads="1"/>
              </p:cNvSpPr>
              <p:nvPr/>
            </p:nvSpPr>
            <p:spPr bwMode="auto">
              <a:xfrm>
                <a:off x="40" y="3281"/>
                <a:ext cx="64" cy="69"/>
              </a:xfrm>
              <a:prstGeom prst="rect">
                <a:avLst/>
              </a:prstGeom>
              <a:solidFill>
                <a:srgbClr val="7C79AF"/>
              </a:solidFill>
              <a:ln w="6350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ru-RU"/>
              </a:p>
            </p:txBody>
          </p:sp>
          <p:sp>
            <p:nvSpPr>
              <p:cNvPr id="23575" name="Text Box 209"/>
              <p:cNvSpPr txBox="1">
                <a:spLocks noChangeArrowheads="1"/>
              </p:cNvSpPr>
              <p:nvPr/>
            </p:nvSpPr>
            <p:spPr bwMode="auto">
              <a:xfrm>
                <a:off x="166" y="3243"/>
                <a:ext cx="667" cy="1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 eaLnBrk="0" hangingPunct="0"/>
                <a:r>
                  <a:rPr lang="ru-RU" sz="1200">
                    <a:solidFill>
                      <a:srgbClr val="CCCCFF"/>
                    </a:solidFill>
                  </a:rPr>
                  <a:t>Образование</a:t>
                </a:r>
                <a:endParaRPr lang="de-DE" sz="1200">
                  <a:solidFill>
                    <a:srgbClr val="CCCCFF"/>
                  </a:solidFill>
                </a:endParaRPr>
              </a:p>
            </p:txBody>
          </p:sp>
        </p:grpSp>
        <p:grpSp>
          <p:nvGrpSpPr>
            <p:cNvPr id="23569" name="Group 210"/>
            <p:cNvGrpSpPr>
              <a:grpSpLocks/>
            </p:cNvGrpSpPr>
            <p:nvPr/>
          </p:nvGrpSpPr>
          <p:grpSpPr bwMode="auto">
            <a:xfrm>
              <a:off x="63500" y="4386250"/>
              <a:ext cx="1254125" cy="184149"/>
              <a:chOff x="40" y="2843"/>
              <a:chExt cx="790" cy="116"/>
            </a:xfrm>
          </p:grpSpPr>
          <p:sp>
            <p:nvSpPr>
              <p:cNvPr id="23572" name="Rectangle 211"/>
              <p:cNvSpPr>
                <a:spLocks noChangeArrowheads="1"/>
              </p:cNvSpPr>
              <p:nvPr/>
            </p:nvSpPr>
            <p:spPr bwMode="auto">
              <a:xfrm>
                <a:off x="40" y="2866"/>
                <a:ext cx="64" cy="69"/>
              </a:xfrm>
              <a:prstGeom prst="rect">
                <a:avLst/>
              </a:prstGeom>
              <a:solidFill>
                <a:srgbClr val="7C79AF"/>
              </a:solidFill>
              <a:ln w="6350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ru-RU"/>
              </a:p>
            </p:txBody>
          </p:sp>
          <p:sp>
            <p:nvSpPr>
              <p:cNvPr id="23573" name="Text Box 212"/>
              <p:cNvSpPr txBox="1">
                <a:spLocks noChangeArrowheads="1"/>
              </p:cNvSpPr>
              <p:nvPr/>
            </p:nvSpPr>
            <p:spPr bwMode="auto">
              <a:xfrm>
                <a:off x="163" y="2843"/>
                <a:ext cx="667" cy="1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 eaLnBrk="0" hangingPunct="0"/>
                <a:r>
                  <a:rPr lang="ru-RU" sz="1200">
                    <a:solidFill>
                      <a:srgbClr val="CCCCFF"/>
                    </a:solidFill>
                  </a:rPr>
                  <a:t>Философия</a:t>
                </a:r>
                <a:endParaRPr lang="de-DE" sz="1200">
                  <a:solidFill>
                    <a:srgbClr val="CCCCFF"/>
                  </a:solidFill>
                </a:endParaRPr>
              </a:p>
            </p:txBody>
          </p:sp>
        </p:grpSp>
        <p:sp>
          <p:nvSpPr>
            <p:cNvPr id="10258" name="Rectangle 214"/>
            <p:cNvSpPr>
              <a:spLocks noChangeArrowheads="1"/>
            </p:cNvSpPr>
            <p:nvPr/>
          </p:nvSpPr>
          <p:spPr bwMode="auto">
            <a:xfrm>
              <a:off x="63500" y="2868643"/>
              <a:ext cx="101600" cy="109637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eaLnBrk="0" hangingPunct="0">
                <a:defRPr/>
              </a:pPr>
              <a:endParaRPr lang="ru-RU"/>
            </a:p>
          </p:txBody>
        </p:sp>
        <p:sp>
          <p:nvSpPr>
            <p:cNvPr id="10259" name="Text Box 215"/>
            <p:cNvSpPr txBox="1">
              <a:spLocks noChangeArrowheads="1"/>
            </p:cNvSpPr>
            <p:nvPr/>
          </p:nvSpPr>
          <p:spPr bwMode="auto">
            <a:xfrm>
              <a:off x="220663" y="2832098"/>
              <a:ext cx="1058863" cy="1843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eaLnBrk="0" hangingPunct="0">
                <a:defRPr/>
              </a:pPr>
              <a:r>
                <a:rPr lang="ru-RU" sz="1200" dirty="0">
                  <a:solidFill>
                    <a:schemeClr val="accent5">
                      <a:lumMod val="60000"/>
                      <a:lumOff val="40000"/>
                    </a:schemeClr>
                  </a:solidFill>
                </a:rPr>
                <a:t>Старт</a:t>
              </a:r>
              <a:endParaRPr lang="de-DE" sz="1200" dirty="0">
                <a:solidFill>
                  <a:schemeClr val="accent5">
                    <a:lumMod val="60000"/>
                    <a:lumOff val="40000"/>
                  </a:schemeClr>
                </a:solidFill>
              </a:endParaRPr>
            </a:p>
          </p:txBody>
        </p:sp>
      </p:grp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Unternehmen">
  <a:themeElements>
    <a:clrScheme name="">
      <a:dk1>
        <a:srgbClr val="000000"/>
      </a:dk1>
      <a:lt1>
        <a:srgbClr val="FFFFFF"/>
      </a:lt1>
      <a:dk2>
        <a:srgbClr val="003399"/>
      </a:dk2>
      <a:lt2>
        <a:srgbClr val="808080"/>
      </a:lt2>
      <a:accent1>
        <a:srgbClr val="003399"/>
      </a:accent1>
      <a:accent2>
        <a:srgbClr val="55A28E"/>
      </a:accent2>
      <a:accent3>
        <a:srgbClr val="FFFFFF"/>
      </a:accent3>
      <a:accent4>
        <a:srgbClr val="000000"/>
      </a:accent4>
      <a:accent5>
        <a:srgbClr val="AAADCA"/>
      </a:accent5>
      <a:accent6>
        <a:srgbClr val="4C9280"/>
      </a:accent6>
      <a:hlink>
        <a:srgbClr val="E7CD00"/>
      </a:hlink>
      <a:folHlink>
        <a:srgbClr val="E6E6FF"/>
      </a:folHlink>
    </a:clrScheme>
    <a:fontScheme name="Unternehmen.pot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Unternehmen.po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ernehmen.pot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nternehmen.pot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ernehmen.pot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ernehmen.pot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ernehmen.pot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ernehmen.pot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C:\Eigene Dateien\Das Unternehmen DEHN+SÖHNE\Unternehmen.pot</Template>
  <TotalTime>2997</TotalTime>
  <Words>2567</Words>
  <Application>Microsoft Office PowerPoint</Application>
  <PresentationFormat>Экран (4:3)</PresentationFormat>
  <Paragraphs>574</Paragraphs>
  <Slides>34</Slides>
  <Notes>33</Notes>
  <HiddenSlides>0</HiddenSlides>
  <MMClips>2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34</vt:i4>
      </vt:variant>
    </vt:vector>
  </HeadingPairs>
  <TitlesOfParts>
    <vt:vector size="37" baseType="lpstr">
      <vt:lpstr>Unternehmen</vt:lpstr>
      <vt:lpstr>Picture Publisher Bild</vt:lpstr>
      <vt:lpstr>Photo Editor Photo</vt:lpstr>
      <vt:lpstr>DEHN + SÖHNE</vt:lpstr>
      <vt:lpstr>DEHN История</vt:lpstr>
      <vt:lpstr>DEHN История</vt:lpstr>
      <vt:lpstr>DEHN История</vt:lpstr>
      <vt:lpstr>DEHN История</vt:lpstr>
      <vt:lpstr>DEHN История</vt:lpstr>
      <vt:lpstr>DEHN История</vt:lpstr>
      <vt:lpstr>DEHN История</vt:lpstr>
      <vt:lpstr>DEHN История</vt:lpstr>
      <vt:lpstr>DEHN История</vt:lpstr>
      <vt:lpstr>DEHN История</vt:lpstr>
      <vt:lpstr>DEHN История</vt:lpstr>
      <vt:lpstr>DEHN История</vt:lpstr>
      <vt:lpstr>Слайд 14</vt:lpstr>
      <vt:lpstr>Слайд 15</vt:lpstr>
      <vt:lpstr>Слайд 16</vt:lpstr>
      <vt:lpstr>Группы продуктов DEHN </vt:lpstr>
      <vt:lpstr>Разработки DEHN </vt:lpstr>
      <vt:lpstr>DEHN на мировом рынке</vt:lpstr>
      <vt:lpstr>... под защитой  DEHN.</vt:lpstr>
      <vt:lpstr>Обзор изделий DEHN + SÖHNE в области внешней молниезащиты</vt:lpstr>
      <vt:lpstr>Держатели проводника  для черепичной кровли</vt:lpstr>
      <vt:lpstr>Алюминиевый держатель проводника  с пластиковым зажимом </vt:lpstr>
      <vt:lpstr>Держатели проводника на коньке кровли</vt:lpstr>
      <vt:lpstr>Монтаж молниеприёмников  на коньке кровли</vt:lpstr>
      <vt:lpstr>Защита надстроек на кровле</vt:lpstr>
      <vt:lpstr>Слайд 27</vt:lpstr>
      <vt:lpstr>Изолированная система молниезащиты</vt:lpstr>
      <vt:lpstr>Изолированная система молниезащиты       DEHNiso-Combi</vt:lpstr>
      <vt:lpstr>DEHNiso-Combi-Set</vt:lpstr>
      <vt:lpstr>Слайд 31</vt:lpstr>
      <vt:lpstr>Изолированная система молниезащиты  DEHNconductor для антенн</vt:lpstr>
      <vt:lpstr>Пример реализации молниезащиты коттеджа</vt:lpstr>
      <vt:lpstr>Слайд 34</vt:lpstr>
    </vt:vector>
  </TitlesOfParts>
  <Company>DEHN + SÖHNE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Firmen Präsentation 2003</dc:title>
  <dc:creator>THD</dc:creator>
  <cp:keywords>Unternehmenspräsentation 2003</cp:keywords>
  <dc:description>erstellt 30.09.03 ESC</dc:description>
  <cp:lastModifiedBy>STI</cp:lastModifiedBy>
  <cp:revision>642</cp:revision>
  <cp:lastPrinted>2008-01-18T11:43:19Z</cp:lastPrinted>
  <dcterms:created xsi:type="dcterms:W3CDTF">2003-07-09T06:30:41Z</dcterms:created>
  <dcterms:modified xsi:type="dcterms:W3CDTF">2009-06-15T14:16:13Z</dcterms:modified>
</cp:coreProperties>
</file>